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13"/>
  </p:notesMasterIdLst>
  <p:sldIdLst>
    <p:sldId id="256" r:id="rId6"/>
    <p:sldId id="257" r:id="rId7"/>
    <p:sldId id="259" r:id="rId8"/>
    <p:sldId id="267" r:id="rId9"/>
    <p:sldId id="304" r:id="rId10"/>
    <p:sldId id="305" r:id="rId11"/>
    <p:sldId id="306" r:id="rId12"/>
    <p:sldId id="307" r:id="rId14"/>
    <p:sldId id="319" r:id="rId15"/>
    <p:sldId id="311" r:id="rId16"/>
    <p:sldId id="312" r:id="rId17"/>
    <p:sldId id="317" r:id="rId18"/>
    <p:sldId id="318" r:id="rId19"/>
    <p:sldId id="320" r:id="rId20"/>
    <p:sldId id="321" r:id="rId21"/>
    <p:sldId id="325" r:id="rId22"/>
    <p:sldId id="326" r:id="rId23"/>
    <p:sldId id="327" r:id="rId24"/>
    <p:sldId id="328" r:id="rId25"/>
    <p:sldId id="329" r:id="rId26"/>
    <p:sldId id="330" r:id="rId27"/>
    <p:sldId id="332" r:id="rId28"/>
    <p:sldId id="385" r:id="rId29"/>
    <p:sldId id="333" r:id="rId30"/>
    <p:sldId id="334" r:id="rId31"/>
    <p:sldId id="337" r:id="rId32"/>
    <p:sldId id="336" r:id="rId33"/>
    <p:sldId id="338" r:id="rId34"/>
    <p:sldId id="364" r:id="rId35"/>
    <p:sldId id="365" r:id="rId36"/>
    <p:sldId id="339" r:id="rId37"/>
    <p:sldId id="340" r:id="rId38"/>
    <p:sldId id="341" r:id="rId39"/>
    <p:sldId id="344" r:id="rId40"/>
    <p:sldId id="342" r:id="rId41"/>
    <p:sldId id="345" r:id="rId42"/>
    <p:sldId id="366" r:id="rId43"/>
    <p:sldId id="347" r:id="rId44"/>
    <p:sldId id="349" r:id="rId45"/>
    <p:sldId id="356" r:id="rId46"/>
    <p:sldId id="358" r:id="rId47"/>
    <p:sldId id="360" r:id="rId48"/>
    <p:sldId id="361" r:id="rId49"/>
    <p:sldId id="348" r:id="rId50"/>
    <p:sldId id="367" r:id="rId51"/>
    <p:sldId id="362" r:id="rId52"/>
    <p:sldId id="363" r:id="rId53"/>
    <p:sldId id="368" r:id="rId54"/>
    <p:sldId id="386" r:id="rId55"/>
    <p:sldId id="389" r:id="rId56"/>
    <p:sldId id="355" r:id="rId57"/>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9" userDrawn="1">
          <p15:clr>
            <a:srgbClr val="A4A3A4"/>
          </p15:clr>
        </p15:guide>
        <p15:guide id="2" pos="38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9" d="100"/>
          <a:sy n="79" d="100"/>
        </p:scale>
        <p:origin x="744" y="77"/>
      </p:cViewPr>
      <p:guideLst>
        <p:guide orient="horz" pos="2169"/>
        <p:guide pos="38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1" Type="http://schemas.openxmlformats.org/officeDocument/2006/relationships/tags" Target="tags/tag191.xml"/><Relationship Id="rId60" Type="http://schemas.openxmlformats.org/officeDocument/2006/relationships/tableStyles" Target="tableStyles.xml"/><Relationship Id="rId6" Type="http://schemas.openxmlformats.org/officeDocument/2006/relationships/slide" Target="slides/slide1.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notesMaster" Target="notesMasters/notesMaster1.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1E8F50-01F8-4515-A123-418EB8B9F8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B941-2DF6-4625-AE9E-F9125EC709E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DA5447-8131-46E8-A078-44ED4C0D436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50F5DC-AE46-476B-96AA-D9B68D836B7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A5447-8131-46E8-A078-44ED4C0D436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0F5DC-AE46-476B-96AA-D9B68D836B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E8F50-01F8-4515-A123-418EB8B9F8C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95B941-2DF6-4625-AE9E-F9125EC709E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E8F50-01F8-4515-A123-418EB8B9F8C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95B941-2DF6-4625-AE9E-F9125EC709E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E8F50-01F8-4515-A123-418EB8B9F8C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95B941-2DF6-4625-AE9E-F9125EC709E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0.png"/><Relationship Id="rId3" Type="http://schemas.openxmlformats.org/officeDocument/2006/relationships/image" Target="../media/image2.png"/><Relationship Id="rId2" Type="http://schemas.openxmlformats.org/officeDocument/2006/relationships/tags" Target="../tags/tag5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1.png"/><Relationship Id="rId3" Type="http://schemas.openxmlformats.org/officeDocument/2006/relationships/image" Target="../media/image2.png"/><Relationship Id="rId2" Type="http://schemas.openxmlformats.org/officeDocument/2006/relationships/tags" Target="../tags/tag5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image" Target="../media/image23.png"/><Relationship Id="rId7" Type="http://schemas.openxmlformats.org/officeDocument/2006/relationships/tags" Target="../tags/tag56.xml"/><Relationship Id="rId6" Type="http://schemas.openxmlformats.org/officeDocument/2006/relationships/image" Target="../media/image22.png"/><Relationship Id="rId5" Type="http://schemas.openxmlformats.org/officeDocument/2006/relationships/tags" Target="../tags/tag55.xml"/><Relationship Id="rId4" Type="http://schemas.openxmlformats.org/officeDocument/2006/relationships/slide" Target="slide2.xml"/><Relationship Id="rId3" Type="http://schemas.openxmlformats.org/officeDocument/2006/relationships/image" Target="../media/image2.png"/><Relationship Id="rId2" Type="http://schemas.openxmlformats.org/officeDocument/2006/relationships/tags" Target="../tags/tag54.xml"/><Relationship Id="rId16" Type="http://schemas.openxmlformats.org/officeDocument/2006/relationships/slideLayout" Target="../slideLayouts/slideLayout18.xml"/><Relationship Id="rId15" Type="http://schemas.openxmlformats.org/officeDocument/2006/relationships/tags" Target="../tags/tag61.xml"/><Relationship Id="rId14" Type="http://schemas.openxmlformats.org/officeDocument/2006/relationships/image" Target="../media/image25.png"/><Relationship Id="rId13" Type="http://schemas.openxmlformats.org/officeDocument/2006/relationships/tags" Target="../tags/tag60.xml"/><Relationship Id="rId12" Type="http://schemas.openxmlformats.org/officeDocument/2006/relationships/image" Target="../media/image24.png"/><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tags" Target="../tags/tag6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28.png"/><Relationship Id="rId6" Type="http://schemas.openxmlformats.org/officeDocument/2006/relationships/tags" Target="../tags/tag64.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png"/><Relationship Id="rId2" Type="http://schemas.openxmlformats.org/officeDocument/2006/relationships/tags" Target="../tags/tag6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68.xml"/><Relationship Id="rId7" Type="http://schemas.openxmlformats.org/officeDocument/2006/relationships/image" Target="../media/image30.png"/><Relationship Id="rId6" Type="http://schemas.openxmlformats.org/officeDocument/2006/relationships/tags" Target="../tags/tag67.xml"/><Relationship Id="rId5" Type="http://schemas.openxmlformats.org/officeDocument/2006/relationships/image" Target="../media/image29.png"/><Relationship Id="rId4" Type="http://schemas.openxmlformats.org/officeDocument/2006/relationships/tags" Target="../tags/tag66.xml"/><Relationship Id="rId3" Type="http://schemas.openxmlformats.org/officeDocument/2006/relationships/image" Target="../media/image2.png"/><Relationship Id="rId2" Type="http://schemas.openxmlformats.org/officeDocument/2006/relationships/tags" Target="../tags/tag65.xml"/><Relationship Id="rId15" Type="http://schemas.openxmlformats.org/officeDocument/2006/relationships/slideLayout" Target="../slideLayouts/slideLayout18.xml"/><Relationship Id="rId14" Type="http://schemas.openxmlformats.org/officeDocument/2006/relationships/tags" Target="../tags/tag72.xml"/><Relationship Id="rId13" Type="http://schemas.openxmlformats.org/officeDocument/2006/relationships/image" Target="../media/image32.png"/><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tags" Target="../tags/tag74.xml"/><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tags" Target="../tags/tag73.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png"/><Relationship Id="rId2" Type="http://schemas.openxmlformats.org/officeDocument/2006/relationships/tags" Target="../tags/tag75.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8.xml"/><Relationship Id="rId4" Type="http://schemas.openxmlformats.org/officeDocument/2006/relationships/image" Target="../media/image34.png"/><Relationship Id="rId3" Type="http://schemas.openxmlformats.org/officeDocument/2006/relationships/image" Target="../media/image2.png"/><Relationship Id="rId2" Type="http://schemas.openxmlformats.org/officeDocument/2006/relationships/tags" Target="../tags/tag76.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78.xml"/><Relationship Id="rId3" Type="http://schemas.openxmlformats.org/officeDocument/2006/relationships/image" Target="../media/image2.png"/><Relationship Id="rId2" Type="http://schemas.openxmlformats.org/officeDocument/2006/relationships/tags" Target="../tags/tag77.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slide" Target="slide3.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5" Type="http://schemas.openxmlformats.org/officeDocument/2006/relationships/slideLayout" Target="../slideLayouts/slideLayout18.xml"/><Relationship Id="rId34" Type="http://schemas.openxmlformats.org/officeDocument/2006/relationships/image" Target="../media/image2.png"/><Relationship Id="rId33" Type="http://schemas.openxmlformats.org/officeDocument/2006/relationships/tags" Target="../tags/tag27.xml"/><Relationship Id="rId32" Type="http://schemas.openxmlformats.org/officeDocument/2006/relationships/slide" Target="slide44.xml"/><Relationship Id="rId31" Type="http://schemas.openxmlformats.org/officeDocument/2006/relationships/tags" Target="../tags/tag26.xml"/><Relationship Id="rId30" Type="http://schemas.openxmlformats.org/officeDocument/2006/relationships/tags" Target="../tags/tag25.xml"/><Relationship Id="rId3" Type="http://schemas.openxmlformats.org/officeDocument/2006/relationships/tags" Target="../tags/tag3.xml"/><Relationship Id="rId29" Type="http://schemas.openxmlformats.org/officeDocument/2006/relationships/tags" Target="../tags/tag24.xml"/><Relationship Id="rId28" Type="http://schemas.openxmlformats.org/officeDocument/2006/relationships/tags" Target="../tags/tag23.xml"/><Relationship Id="rId27" Type="http://schemas.openxmlformats.org/officeDocument/2006/relationships/slide" Target="slide38.xml"/><Relationship Id="rId26" Type="http://schemas.openxmlformats.org/officeDocument/2006/relationships/tags" Target="../tags/tag22.xml"/><Relationship Id="rId25" Type="http://schemas.openxmlformats.org/officeDocument/2006/relationships/tags" Target="../tags/tag21.xml"/><Relationship Id="rId24" Type="http://schemas.openxmlformats.org/officeDocument/2006/relationships/tags" Target="../tags/tag20.xml"/><Relationship Id="rId23" Type="http://schemas.openxmlformats.org/officeDocument/2006/relationships/tags" Target="../tags/tag19.xml"/><Relationship Id="rId22" Type="http://schemas.openxmlformats.org/officeDocument/2006/relationships/slide" Target="slide28.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image" Target="../media/image4.png"/><Relationship Id="rId19" Type="http://schemas.openxmlformats.org/officeDocument/2006/relationships/tags" Target="../tags/tag16.xml"/><Relationship Id="rId18" Type="http://schemas.openxmlformats.org/officeDocument/2006/relationships/tags" Target="../tags/tag15.xml"/><Relationship Id="rId17" Type="http://schemas.openxmlformats.org/officeDocument/2006/relationships/slide" Target="slide13.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slide" Target="slide6.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81.xml"/><Relationship Id="rId7" Type="http://schemas.openxmlformats.org/officeDocument/2006/relationships/image" Target="../media/image37.png"/><Relationship Id="rId6" Type="http://schemas.openxmlformats.org/officeDocument/2006/relationships/tags" Target="../tags/tag80.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2.png"/><Relationship Id="rId2" Type="http://schemas.openxmlformats.org/officeDocument/2006/relationships/tags" Target="../tags/tag79.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40.png"/><Relationship Id="rId7" Type="http://schemas.openxmlformats.org/officeDocument/2006/relationships/tags" Target="../tags/tag84.xml"/><Relationship Id="rId6" Type="http://schemas.openxmlformats.org/officeDocument/2006/relationships/image" Target="../media/image39.png"/><Relationship Id="rId5" Type="http://schemas.openxmlformats.org/officeDocument/2006/relationships/tags" Target="../tags/tag83.xml"/><Relationship Id="rId4" Type="http://schemas.openxmlformats.org/officeDocument/2006/relationships/image" Target="../media/image38.png"/><Relationship Id="rId3" Type="http://schemas.openxmlformats.org/officeDocument/2006/relationships/image" Target="../media/image2.png"/><Relationship Id="rId2" Type="http://schemas.openxmlformats.org/officeDocument/2006/relationships/tags" Target="../tags/tag82.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8.xml"/><Relationship Id="rId5" Type="http://schemas.openxmlformats.org/officeDocument/2006/relationships/tags" Target="../tags/tag87.xml"/><Relationship Id="rId4" Type="http://schemas.openxmlformats.org/officeDocument/2006/relationships/image" Target="../media/image2.png"/><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tags" Target="../tags/tag90.xml"/><Relationship Id="rId4" Type="http://schemas.openxmlformats.org/officeDocument/2006/relationships/image" Target="../media/image2.png"/><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tags" Target="../tags/tag93.xml"/><Relationship Id="rId4" Type="http://schemas.openxmlformats.org/officeDocument/2006/relationships/image" Target="../media/image2.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png"/><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97.xml"/><Relationship Id="rId3" Type="http://schemas.openxmlformats.org/officeDocument/2006/relationships/image" Target="../media/image2.png"/><Relationship Id="rId2" Type="http://schemas.openxmlformats.org/officeDocument/2006/relationships/tags" Target="../tags/tag96.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slide" Target="slide2.xml"/><Relationship Id="rId4" Type="http://schemas.openxmlformats.org/officeDocument/2006/relationships/image" Target="../media/image43.png"/><Relationship Id="rId3" Type="http://schemas.openxmlformats.org/officeDocument/2006/relationships/image" Target="../media/image2.png"/><Relationship Id="rId2" Type="http://schemas.openxmlformats.org/officeDocument/2006/relationships/tags" Target="../tags/tag98.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png"/><Relationship Id="rId3" Type="http://schemas.openxmlformats.org/officeDocument/2006/relationships/tags" Target="../tags/tag99.xml"/><Relationship Id="rId2" Type="http://schemas.openxmlformats.org/officeDocument/2006/relationships/image" Target="../media/image4.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40.xml"/><Relationship Id="rId7" Type="http://schemas.openxmlformats.org/officeDocument/2006/relationships/image" Target="../media/image2.png"/><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tags" Target="../tags/tag100.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png"/><Relationship Id="rId3" Type="http://schemas.openxmlformats.org/officeDocument/2006/relationships/tags" Target="../tags/tag28.xml"/><Relationship Id="rId2" Type="http://schemas.openxmlformats.org/officeDocument/2006/relationships/image" Target="../media/image4.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tags" Target="../tags/tag107.xml"/><Relationship Id="rId7" Type="http://schemas.openxmlformats.org/officeDocument/2006/relationships/image" Target="../media/image46.png"/><Relationship Id="rId6" Type="http://schemas.openxmlformats.org/officeDocument/2006/relationships/tags" Target="../tags/tag106.xml"/><Relationship Id="rId5" Type="http://schemas.openxmlformats.org/officeDocument/2006/relationships/image" Target="../media/image45.png"/><Relationship Id="rId4" Type="http://schemas.openxmlformats.org/officeDocument/2006/relationships/tags" Target="../tags/tag105.xml"/><Relationship Id="rId3" Type="http://schemas.openxmlformats.org/officeDocument/2006/relationships/image" Target="../media/image2.png"/><Relationship Id="rId2" Type="http://schemas.openxmlformats.org/officeDocument/2006/relationships/tags" Target="../tags/tag104.xml"/><Relationship Id="rId17" Type="http://schemas.openxmlformats.org/officeDocument/2006/relationships/slideLayout" Target="../slideLayouts/slideLayout40.xml"/><Relationship Id="rId16" Type="http://schemas.openxmlformats.org/officeDocument/2006/relationships/tags" Target="../tags/tag112.xml"/><Relationship Id="rId15" Type="http://schemas.openxmlformats.org/officeDocument/2006/relationships/image" Target="../media/image49.png"/><Relationship Id="rId14" Type="http://schemas.openxmlformats.org/officeDocument/2006/relationships/tags" Target="../tags/tag111.xml"/><Relationship Id="rId13" Type="http://schemas.openxmlformats.org/officeDocument/2006/relationships/image" Target="../media/image48.png"/><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50.png"/><Relationship Id="rId7" Type="http://schemas.openxmlformats.org/officeDocument/2006/relationships/tags" Target="../tags/tag117.xml"/><Relationship Id="rId6" Type="http://schemas.openxmlformats.org/officeDocument/2006/relationships/image" Target="../media/image2.png"/><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image" Target="../media/image51.png"/><Relationship Id="rId7" Type="http://schemas.openxmlformats.org/officeDocument/2006/relationships/tags" Target="../tags/tag122.xml"/><Relationship Id="rId6" Type="http://schemas.openxmlformats.org/officeDocument/2006/relationships/image" Target="../media/image2.png"/><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1" Type="http://schemas.openxmlformats.org/officeDocument/2006/relationships/slideLayout" Target="../slideLayouts/slideLayout18.xml"/><Relationship Id="rId10" Type="http://schemas.openxmlformats.org/officeDocument/2006/relationships/image" Target="../media/image52.png"/><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png"/><Relationship Id="rId2" Type="http://schemas.openxmlformats.org/officeDocument/2006/relationships/tags" Target="../tags/tag128.xml"/><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image" Target="../media/image54.png"/><Relationship Id="rId6" Type="http://schemas.openxmlformats.org/officeDocument/2006/relationships/tags" Target="../tags/tag131.xml"/><Relationship Id="rId5" Type="http://schemas.openxmlformats.org/officeDocument/2006/relationships/image" Target="../media/image53.png"/><Relationship Id="rId4" Type="http://schemas.openxmlformats.org/officeDocument/2006/relationships/tags" Target="../tags/tag130.xml"/><Relationship Id="rId3" Type="http://schemas.openxmlformats.org/officeDocument/2006/relationships/image" Target="../media/image2.png"/><Relationship Id="rId2" Type="http://schemas.openxmlformats.org/officeDocument/2006/relationships/tags" Target="../tags/tag129.xml"/><Relationship Id="rId11" Type="http://schemas.openxmlformats.org/officeDocument/2006/relationships/slideLayout" Target="../slideLayouts/slideLayout18.xml"/><Relationship Id="rId10" Type="http://schemas.openxmlformats.org/officeDocument/2006/relationships/tags" Target="../tags/tag134.xml"/><Relationship Id="rId1" Type="http://schemas.openxmlformats.org/officeDocument/2006/relationships/image" Target="../media/image8.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55.png"/><Relationship Id="rId3" Type="http://schemas.openxmlformats.org/officeDocument/2006/relationships/image" Target="../media/image2.png"/><Relationship Id="rId2" Type="http://schemas.openxmlformats.org/officeDocument/2006/relationships/tags" Target="../tags/tag135.xml"/><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tags" Target="../tags/tag137.xml"/><Relationship Id="rId7" Type="http://schemas.openxmlformats.org/officeDocument/2006/relationships/image" Target="../media/image58.png"/><Relationship Id="rId6" Type="http://schemas.openxmlformats.org/officeDocument/2006/relationships/slide" Target="slide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2.png"/><Relationship Id="rId2" Type="http://schemas.openxmlformats.org/officeDocument/2006/relationships/tags" Target="../tags/tag136.xml"/><Relationship Id="rId1" Type="http://schemas.openxmlformats.org/officeDocument/2006/relationships/image" Target="../media/image8.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2.png"/><Relationship Id="rId3" Type="http://schemas.openxmlformats.org/officeDocument/2006/relationships/tags" Target="../tags/tag138.xml"/><Relationship Id="rId2" Type="http://schemas.openxmlformats.org/officeDocument/2006/relationships/image" Target="../media/image4.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image" Target="../media/image60.png"/><Relationship Id="rId7" Type="http://schemas.openxmlformats.org/officeDocument/2006/relationships/tags" Target="../tags/tag142.xml"/><Relationship Id="rId6" Type="http://schemas.openxmlformats.org/officeDocument/2006/relationships/image" Target="../media/image59.png"/><Relationship Id="rId5" Type="http://schemas.openxmlformats.org/officeDocument/2006/relationships/tags" Target="../tags/tag141.xml"/><Relationship Id="rId4" Type="http://schemas.openxmlformats.org/officeDocument/2006/relationships/image" Target="../media/image2.png"/><Relationship Id="rId3" Type="http://schemas.openxmlformats.org/officeDocument/2006/relationships/tags" Target="../tags/tag140.xml"/><Relationship Id="rId20" Type="http://schemas.openxmlformats.org/officeDocument/2006/relationships/slideLayout" Target="../slideLayouts/slideLayout29.xml"/><Relationship Id="rId2" Type="http://schemas.openxmlformats.org/officeDocument/2006/relationships/tags" Target="../tags/tag139.xml"/><Relationship Id="rId19" Type="http://schemas.openxmlformats.org/officeDocument/2006/relationships/tags" Target="../tags/tag149.xml"/><Relationship Id="rId18" Type="http://schemas.openxmlformats.org/officeDocument/2006/relationships/image" Target="../media/image64.png"/><Relationship Id="rId17" Type="http://schemas.openxmlformats.org/officeDocument/2006/relationships/tags" Target="../tags/tag148.xml"/><Relationship Id="rId16" Type="http://schemas.openxmlformats.org/officeDocument/2006/relationships/image" Target="../media/image63.png"/><Relationship Id="rId15" Type="http://schemas.openxmlformats.org/officeDocument/2006/relationships/tags" Target="../tags/tag147.xml"/><Relationship Id="rId14" Type="http://schemas.openxmlformats.org/officeDocument/2006/relationships/image" Target="../media/image62.png"/><Relationship Id="rId13" Type="http://schemas.openxmlformats.org/officeDocument/2006/relationships/tags" Target="../tags/tag146.xml"/><Relationship Id="rId12" Type="http://schemas.openxmlformats.org/officeDocument/2006/relationships/image" Target="../media/image61.png"/><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png"/><Relationship Id="rId2" Type="http://schemas.openxmlformats.org/officeDocument/2006/relationships/tags" Target="../tags/tag29.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2.png"/><Relationship Id="rId2" Type="http://schemas.openxmlformats.org/officeDocument/2006/relationships/tags" Target="../tags/tag150.xml"/><Relationship Id="rId1" Type="http://schemas.openxmlformats.org/officeDocument/2006/relationships/image" Target="../media/image8.png"/></Relationships>
</file>

<file path=ppt/slides/_rels/slide41.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tags" Target="../tags/tag154.xml"/><Relationship Id="rId7" Type="http://schemas.openxmlformats.org/officeDocument/2006/relationships/image" Target="../media/image66.png"/><Relationship Id="rId6" Type="http://schemas.openxmlformats.org/officeDocument/2006/relationships/tags" Target="../tags/tag153.xml"/><Relationship Id="rId5" Type="http://schemas.openxmlformats.org/officeDocument/2006/relationships/image" Target="../media/image65.png"/><Relationship Id="rId4" Type="http://schemas.openxmlformats.org/officeDocument/2006/relationships/tags" Target="../tags/tag152.xml"/><Relationship Id="rId3" Type="http://schemas.openxmlformats.org/officeDocument/2006/relationships/image" Target="../media/image2.png"/><Relationship Id="rId2" Type="http://schemas.openxmlformats.org/officeDocument/2006/relationships/tags" Target="../tags/tag151.xml"/><Relationship Id="rId13" Type="http://schemas.openxmlformats.org/officeDocument/2006/relationships/slideLayout" Target="../slideLayouts/slideLayout29.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image" Target="../media/image8.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68.png"/><Relationship Id="rId3" Type="http://schemas.openxmlformats.org/officeDocument/2006/relationships/image" Target="../media/image2.png"/><Relationship Id="rId2" Type="http://schemas.openxmlformats.org/officeDocument/2006/relationships/tags" Target="../tags/tag158.xml"/><Relationship Id="rId1" Type="http://schemas.openxmlformats.org/officeDocument/2006/relationships/image" Target="../media/image8.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slide" Target="slide2.xml"/><Relationship Id="rId4" Type="http://schemas.openxmlformats.org/officeDocument/2006/relationships/image" Target="../media/image69.png"/><Relationship Id="rId3" Type="http://schemas.openxmlformats.org/officeDocument/2006/relationships/image" Target="../media/image2.png"/><Relationship Id="rId2" Type="http://schemas.openxmlformats.org/officeDocument/2006/relationships/tags" Target="../tags/tag159.xml"/><Relationship Id="rId1" Type="http://schemas.openxmlformats.org/officeDocument/2006/relationships/image" Target="../media/image8.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image" Target="../media/image4.pn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2.png"/><Relationship Id="rId2" Type="http://schemas.openxmlformats.org/officeDocument/2006/relationships/tags" Target="../tags/tag162.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4.png"/><Relationship Id="rId4" Type="http://schemas.openxmlformats.org/officeDocument/2006/relationships/tags" Target="../tags/tag164.xml"/><Relationship Id="rId3" Type="http://schemas.openxmlformats.org/officeDocument/2006/relationships/image" Target="../media/image2.png"/><Relationship Id="rId2" Type="http://schemas.openxmlformats.org/officeDocument/2006/relationships/tags" Target="../tags/tag163.xml"/><Relationship Id="rId1" Type="http://schemas.openxmlformats.org/officeDocument/2006/relationships/image" Target="../media/image8.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4.png"/><Relationship Id="rId4" Type="http://schemas.openxmlformats.org/officeDocument/2006/relationships/tags" Target="../tags/tag166.xml"/><Relationship Id="rId3" Type="http://schemas.openxmlformats.org/officeDocument/2006/relationships/image" Target="../media/image2.png"/><Relationship Id="rId2" Type="http://schemas.openxmlformats.org/officeDocument/2006/relationships/tags" Target="../tags/tag165.xml"/><Relationship Id="rId1" Type="http://schemas.openxmlformats.org/officeDocument/2006/relationships/image" Target="../media/image8.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4.png"/><Relationship Id="rId4" Type="http://schemas.openxmlformats.org/officeDocument/2006/relationships/tags" Target="../tags/tag168.xml"/><Relationship Id="rId3" Type="http://schemas.openxmlformats.org/officeDocument/2006/relationships/image" Target="../media/image2.png"/><Relationship Id="rId2" Type="http://schemas.openxmlformats.org/officeDocument/2006/relationships/tags" Target="../tags/tag167.xml"/><Relationship Id="rId1" Type="http://schemas.openxmlformats.org/officeDocument/2006/relationships/image" Target="../media/image8.png"/></Relationships>
</file>

<file path=ppt/slides/_rels/slide49.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tags" Target="../tags/tag172.xml"/><Relationship Id="rId7" Type="http://schemas.openxmlformats.org/officeDocument/2006/relationships/image" Target="../media/image71.png"/><Relationship Id="rId6" Type="http://schemas.openxmlformats.org/officeDocument/2006/relationships/tags" Target="../tags/tag171.xml"/><Relationship Id="rId5" Type="http://schemas.openxmlformats.org/officeDocument/2006/relationships/image" Target="../media/image70.png"/><Relationship Id="rId4" Type="http://schemas.openxmlformats.org/officeDocument/2006/relationships/tags" Target="../tags/tag170.xml"/><Relationship Id="rId3" Type="http://schemas.openxmlformats.org/officeDocument/2006/relationships/image" Target="../media/image2.png"/><Relationship Id="rId24" Type="http://schemas.openxmlformats.org/officeDocument/2006/relationships/slideLayout" Target="../slideLayouts/slideLayout29.xml"/><Relationship Id="rId23" Type="http://schemas.openxmlformats.org/officeDocument/2006/relationships/image" Target="../media/image78.png"/><Relationship Id="rId22" Type="http://schemas.openxmlformats.org/officeDocument/2006/relationships/tags" Target="../tags/tag180.xml"/><Relationship Id="rId21" Type="http://schemas.openxmlformats.org/officeDocument/2006/relationships/image" Target="../media/image77.png"/><Relationship Id="rId20" Type="http://schemas.openxmlformats.org/officeDocument/2006/relationships/tags" Target="../tags/tag179.xml"/><Relationship Id="rId2" Type="http://schemas.openxmlformats.org/officeDocument/2006/relationships/tags" Target="../tags/tag169.xml"/><Relationship Id="rId19" Type="http://schemas.openxmlformats.org/officeDocument/2006/relationships/image" Target="../media/image76.png"/><Relationship Id="rId18" Type="http://schemas.openxmlformats.org/officeDocument/2006/relationships/tags" Target="../tags/tag178.xml"/><Relationship Id="rId17" Type="http://schemas.openxmlformats.org/officeDocument/2006/relationships/image" Target="../media/image75.png"/><Relationship Id="rId16" Type="http://schemas.openxmlformats.org/officeDocument/2006/relationships/tags" Target="../tags/tag177.xml"/><Relationship Id="rId15" Type="http://schemas.openxmlformats.org/officeDocument/2006/relationships/image" Target="../media/image74.png"/><Relationship Id="rId14" Type="http://schemas.openxmlformats.org/officeDocument/2006/relationships/tags" Target="../tags/tag176.xml"/><Relationship Id="rId13" Type="http://schemas.openxmlformats.org/officeDocument/2006/relationships/image" Target="../media/image73.png"/><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slide" Target="slide2.xml"/><Relationship Id="rId3" Type="http://schemas.openxmlformats.org/officeDocument/2006/relationships/image" Target="../media/image2.png"/><Relationship Id="rId2" Type="http://schemas.openxmlformats.org/officeDocument/2006/relationships/tags" Target="../tags/tag30.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tags" Target="../tags/tag184.xml"/><Relationship Id="rId7" Type="http://schemas.openxmlformats.org/officeDocument/2006/relationships/image" Target="../media/image80.png"/><Relationship Id="rId6" Type="http://schemas.openxmlformats.org/officeDocument/2006/relationships/tags" Target="../tags/tag183.xml"/><Relationship Id="rId5" Type="http://schemas.openxmlformats.org/officeDocument/2006/relationships/image" Target="../media/image79.png"/><Relationship Id="rId4" Type="http://schemas.openxmlformats.org/officeDocument/2006/relationships/tags" Target="../tags/tag182.xml"/><Relationship Id="rId3" Type="http://schemas.openxmlformats.org/officeDocument/2006/relationships/image" Target="../media/image2.png"/><Relationship Id="rId2" Type="http://schemas.openxmlformats.org/officeDocument/2006/relationships/tags" Target="../tags/tag181.xml"/><Relationship Id="rId15" Type="http://schemas.openxmlformats.org/officeDocument/2006/relationships/slideLayout" Target="../slideLayouts/slideLayout29.xml"/><Relationship Id="rId14" Type="http://schemas.openxmlformats.org/officeDocument/2006/relationships/tags" Target="../tags/tag188.xml"/><Relationship Id="rId13" Type="http://schemas.openxmlformats.org/officeDocument/2006/relationships/image" Target="../media/image82.png"/><Relationship Id="rId12" Type="http://schemas.openxmlformats.org/officeDocument/2006/relationships/tags" Target="../tags/tag187.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image" Target="../media/image8.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190.xml"/><Relationship Id="rId2" Type="http://schemas.openxmlformats.org/officeDocument/2006/relationships/image" Target="../media/image1.jpeg"/><Relationship Id="rId1" Type="http://schemas.openxmlformats.org/officeDocument/2006/relationships/tags" Target="../tags/tag189.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tags" Target="../tags/tag3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8.xml"/><Relationship Id="rId4" Type="http://schemas.openxmlformats.org/officeDocument/2006/relationships/image" Target="../media/image9.png"/><Relationship Id="rId3" Type="http://schemas.openxmlformats.org/officeDocument/2006/relationships/image" Target="../media/image2.png"/><Relationship Id="rId2" Type="http://schemas.openxmlformats.org/officeDocument/2006/relationships/tags" Target="../tags/tag3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0.png"/><Relationship Id="rId3" Type="http://schemas.openxmlformats.org/officeDocument/2006/relationships/image" Target="../media/image2.png"/><Relationship Id="rId2" Type="http://schemas.openxmlformats.org/officeDocument/2006/relationships/tags" Target="../tags/tag33.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image" Target="../media/image13.png"/><Relationship Id="rId5" Type="http://schemas.openxmlformats.org/officeDocument/2006/relationships/tags" Target="../tags/tag36.xml"/><Relationship Id="rId4" Type="http://schemas.openxmlformats.org/officeDocument/2006/relationships/image" Target="../media/image12.png"/><Relationship Id="rId30" Type="http://schemas.openxmlformats.org/officeDocument/2006/relationships/slideLayout" Target="../slideLayouts/slideLayout18.xml"/><Relationship Id="rId3" Type="http://schemas.openxmlformats.org/officeDocument/2006/relationships/tags" Target="../tags/tag35.xml"/><Relationship Id="rId29" Type="http://schemas.openxmlformats.org/officeDocument/2006/relationships/tags" Target="../tags/tag51.xml"/><Relationship Id="rId28" Type="http://schemas.openxmlformats.org/officeDocument/2006/relationships/image" Target="../media/image8.png"/><Relationship Id="rId27" Type="http://schemas.openxmlformats.org/officeDocument/2006/relationships/image" Target="../media/image2.png"/><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image" Target="../media/image19.png"/><Relationship Id="rId20" Type="http://schemas.openxmlformats.org/officeDocument/2006/relationships/tags" Target="../tags/tag45.xml"/><Relationship Id="rId2" Type="http://schemas.openxmlformats.org/officeDocument/2006/relationships/image" Target="../media/image11.png"/><Relationship Id="rId19" Type="http://schemas.openxmlformats.org/officeDocument/2006/relationships/tags" Target="../tags/tag44.xml"/><Relationship Id="rId18" Type="http://schemas.openxmlformats.org/officeDocument/2006/relationships/image" Target="../media/image18.png"/><Relationship Id="rId17" Type="http://schemas.openxmlformats.org/officeDocument/2006/relationships/tags" Target="../tags/tag43.xml"/><Relationship Id="rId16" Type="http://schemas.openxmlformats.org/officeDocument/2006/relationships/image" Target="../media/image17.png"/><Relationship Id="rId15" Type="http://schemas.openxmlformats.org/officeDocument/2006/relationships/tags" Target="../tags/tag42.xml"/><Relationship Id="rId14" Type="http://schemas.openxmlformats.org/officeDocument/2006/relationships/image" Target="../media/image16.png"/><Relationship Id="rId13" Type="http://schemas.openxmlformats.org/officeDocument/2006/relationships/tags" Target="../tags/tag41.xml"/><Relationship Id="rId12" Type="http://schemas.openxmlformats.org/officeDocument/2006/relationships/image" Target="../media/image15.png"/><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3715047" y="2227310"/>
            <a:ext cx="8346440" cy="13220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思源黑体 CN Bold"/>
                <a:cs typeface="+mn-ea"/>
                <a:sym typeface="+mn-lt"/>
              </a:rPr>
              <a:t>《豆柴宠物网店》</a:t>
            </a:r>
            <a:endParaRPr kumimoji="0" lang="zh-CN" altLang="en-US" sz="80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思源黑体 CN Bold"/>
              <a:cs typeface="+mn-ea"/>
              <a:sym typeface="+mn-lt"/>
            </a:endParaRPr>
          </a:p>
        </p:txBody>
      </p:sp>
      <p:cxnSp>
        <p:nvCxnSpPr>
          <p:cNvPr id="7" name="直接连接符 6"/>
          <p:cNvCxnSpPr/>
          <p:nvPr/>
        </p:nvCxnSpPr>
        <p:spPr>
          <a:xfrm>
            <a:off x="4578857" y="3549733"/>
            <a:ext cx="6480000" cy="0"/>
          </a:xfrm>
          <a:prstGeom prst="line">
            <a:avLst/>
          </a:prstGeom>
          <a:ln w="28575">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 Placeholder 12"/>
          <p:cNvSpPr txBox="1"/>
          <p:nvPr/>
        </p:nvSpPr>
        <p:spPr>
          <a:xfrm>
            <a:off x="4955540" y="3731895"/>
            <a:ext cx="5650230" cy="434975"/>
          </a:xfrm>
          <a:prstGeom prst="rect">
            <a:avLst/>
          </a:prstGeom>
        </p:spPr>
        <p:txBody>
          <a:bodyPr lIns="0" tIns="60958" rIns="0" bIns="60958" anchor="ctr">
            <a:noAutofit/>
          </a:bodyPr>
          <a:lstStyle>
            <a:lvl1pPr marL="0" indent="0" algn="ctr" defTabSz="914400" rtl="0" eaLnBrk="1" latinLnBrk="0" hangingPunct="1">
              <a:spcBef>
                <a:spcPct val="20000"/>
              </a:spcBef>
              <a:buFont typeface="Arial" panose="020B0604020202020204" pitchFamily="34" charset="0"/>
              <a:buNone/>
              <a:defRPr sz="800" b="0" kern="1200" baseline="0">
                <a:solidFill>
                  <a:schemeClr val="tx1"/>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rPr>
              <a:t>IT</a:t>
            </a:r>
            <a:r>
              <a:rPr kumimoji="0" lang="zh-CN" altLang="en-US"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rPr>
              <a:t>项目管理汇报</a:t>
            </a:r>
            <a:r>
              <a:rPr kumimoji="0" lang="en-US" altLang="zh-CN"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rPr>
              <a:t>-2020018</a:t>
            </a:r>
            <a:r>
              <a:rPr kumimoji="0" lang="zh-CN" altLang="en-US"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rPr>
              <a:t>组</a:t>
            </a:r>
            <a:endParaRPr kumimoji="0" lang="zh-CN" altLang="en-US"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pic>
        <p:nvPicPr>
          <p:cNvPr id="2" name="图片 1"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4011" t="56371" r="50191" b="5823"/>
          <a:stretch>
            <a:fillRect/>
          </a:stretch>
        </p:blipFill>
        <p:spPr>
          <a:xfrm>
            <a:off x="0" y="2797175"/>
            <a:ext cx="3463925" cy="4289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85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350"/>
                            </p:stCondLst>
                            <p:childTnLst>
                              <p:par>
                                <p:cTn id="15" presetID="14"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185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920750" y="270510"/>
            <a:ext cx="3027680" cy="57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2.4</a:t>
            </a:r>
            <a:r>
              <a:rPr lang="zh-CN" altLang="en-US" sz="3200" dirty="0">
                <a:solidFill>
                  <a:srgbClr val="00A3A4"/>
                </a:solidFill>
                <a:latin typeface="Century Gothic" panose="020B0502020202020204"/>
                <a:ea typeface="思源黑体 CN Bold"/>
                <a:cs typeface="+mn-ea"/>
                <a:sym typeface="+mn-lt"/>
              </a:rPr>
              <a:t>项目范围说明书</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1" name="组合 10"/>
          <p:cNvGrpSpPr/>
          <p:nvPr/>
        </p:nvGrpSpPr>
        <p:grpSpPr>
          <a:xfrm>
            <a:off x="1255782" y="4805217"/>
            <a:ext cx="2585055" cy="657234"/>
            <a:chOff x="5354322" y="1967781"/>
            <a:chExt cx="2585055" cy="657234"/>
          </a:xfrm>
        </p:grpSpPr>
        <p:sp>
          <p:nvSpPr>
            <p:cNvPr id="12" name="矩形 11"/>
            <p:cNvSpPr/>
            <p:nvPr/>
          </p:nvSpPr>
          <p:spPr>
            <a:xfrm>
              <a:off x="5354322" y="2332306"/>
              <a:ext cx="2585055" cy="29270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13" name="矩形 12"/>
            <p:cNvSpPr/>
            <p:nvPr/>
          </p:nvSpPr>
          <p:spPr>
            <a:xfrm>
              <a:off x="5604656" y="1967781"/>
              <a:ext cx="2084387" cy="40177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14" name="组合 13"/>
          <p:cNvGrpSpPr/>
          <p:nvPr/>
        </p:nvGrpSpPr>
        <p:grpSpPr>
          <a:xfrm>
            <a:off x="5053806" y="4805217"/>
            <a:ext cx="2934161" cy="690767"/>
            <a:chOff x="5604656" y="1967781"/>
            <a:chExt cx="2934161" cy="690767"/>
          </a:xfrm>
        </p:grpSpPr>
        <p:sp>
          <p:nvSpPr>
            <p:cNvPr id="15" name="矩形 14"/>
            <p:cNvSpPr/>
            <p:nvPr/>
          </p:nvSpPr>
          <p:spPr>
            <a:xfrm>
              <a:off x="5953762" y="2365839"/>
              <a:ext cx="2585055" cy="29270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16" name="矩形 15"/>
            <p:cNvSpPr/>
            <p:nvPr/>
          </p:nvSpPr>
          <p:spPr>
            <a:xfrm>
              <a:off x="5604656" y="1967781"/>
              <a:ext cx="2084387" cy="39805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17" name="组合 16"/>
          <p:cNvGrpSpPr/>
          <p:nvPr/>
        </p:nvGrpSpPr>
        <p:grpSpPr>
          <a:xfrm>
            <a:off x="8361411" y="4805217"/>
            <a:ext cx="2585055" cy="657234"/>
            <a:chOff x="5354322" y="1967781"/>
            <a:chExt cx="2585055" cy="657234"/>
          </a:xfrm>
        </p:grpSpPr>
        <p:sp>
          <p:nvSpPr>
            <p:cNvPr id="18" name="矩形 17"/>
            <p:cNvSpPr/>
            <p:nvPr/>
          </p:nvSpPr>
          <p:spPr>
            <a:xfrm>
              <a:off x="5354322" y="2332306"/>
              <a:ext cx="2585055" cy="29270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19" name="矩形 18"/>
            <p:cNvSpPr/>
            <p:nvPr/>
          </p:nvSpPr>
          <p:spPr>
            <a:xfrm>
              <a:off x="5604656" y="1967781"/>
              <a:ext cx="2084387" cy="39805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pic>
        <p:nvPicPr>
          <p:cNvPr id="23" name="图片 22"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25" name="图片 24"/>
          <p:cNvPicPr>
            <a:picLocks noChangeAspect="1"/>
          </p:cNvPicPr>
          <p:nvPr/>
        </p:nvPicPr>
        <p:blipFill rotWithShape="1">
          <a:blip r:embed="rId4"/>
          <a:srcRect t="2107" b="2155"/>
          <a:stretch>
            <a:fillRect/>
          </a:stretch>
        </p:blipFill>
        <p:spPr>
          <a:xfrm>
            <a:off x="4613275" y="567690"/>
            <a:ext cx="5044440" cy="629031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405" y="270510"/>
            <a:ext cx="3434080" cy="48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2.5</a:t>
            </a:r>
            <a:r>
              <a:rPr lang="zh-CN" altLang="en-US" sz="3200" dirty="0">
                <a:solidFill>
                  <a:srgbClr val="00A3A4"/>
                </a:solidFill>
                <a:latin typeface="Century Gothic" panose="020B0502020202020204"/>
                <a:ea typeface="思源黑体 CN Bold"/>
                <a:cs typeface="+mn-ea"/>
                <a:sym typeface="+mn-lt"/>
              </a:rPr>
              <a:t>项目需求跟踪矩阵</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1" name="组合 10"/>
          <p:cNvGrpSpPr/>
          <p:nvPr/>
        </p:nvGrpSpPr>
        <p:grpSpPr>
          <a:xfrm>
            <a:off x="1255782" y="4805217"/>
            <a:ext cx="2585055" cy="657234"/>
            <a:chOff x="5354322" y="1967781"/>
            <a:chExt cx="2585055" cy="657234"/>
          </a:xfrm>
        </p:grpSpPr>
        <p:sp>
          <p:nvSpPr>
            <p:cNvPr id="12" name="矩形 11"/>
            <p:cNvSpPr/>
            <p:nvPr/>
          </p:nvSpPr>
          <p:spPr>
            <a:xfrm>
              <a:off x="5354322" y="2332306"/>
              <a:ext cx="2585055" cy="29270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13" name="矩形 12"/>
            <p:cNvSpPr/>
            <p:nvPr/>
          </p:nvSpPr>
          <p:spPr>
            <a:xfrm>
              <a:off x="5604656" y="1967781"/>
              <a:ext cx="2084387" cy="40177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14" name="组合 13"/>
          <p:cNvGrpSpPr/>
          <p:nvPr/>
        </p:nvGrpSpPr>
        <p:grpSpPr>
          <a:xfrm>
            <a:off x="5053806" y="4805217"/>
            <a:ext cx="2934161" cy="690767"/>
            <a:chOff x="5604656" y="1967781"/>
            <a:chExt cx="2934161" cy="690767"/>
          </a:xfrm>
        </p:grpSpPr>
        <p:sp>
          <p:nvSpPr>
            <p:cNvPr id="15" name="矩形 14"/>
            <p:cNvSpPr/>
            <p:nvPr/>
          </p:nvSpPr>
          <p:spPr>
            <a:xfrm>
              <a:off x="5953762" y="2365839"/>
              <a:ext cx="2585055" cy="29270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16" name="矩形 15"/>
            <p:cNvSpPr/>
            <p:nvPr/>
          </p:nvSpPr>
          <p:spPr>
            <a:xfrm>
              <a:off x="5604656" y="1967781"/>
              <a:ext cx="2084387" cy="39805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17" name="组合 16"/>
          <p:cNvGrpSpPr/>
          <p:nvPr/>
        </p:nvGrpSpPr>
        <p:grpSpPr>
          <a:xfrm>
            <a:off x="8361411" y="4805217"/>
            <a:ext cx="2585055" cy="657234"/>
            <a:chOff x="5354322" y="1967781"/>
            <a:chExt cx="2585055" cy="657234"/>
          </a:xfrm>
        </p:grpSpPr>
        <p:sp>
          <p:nvSpPr>
            <p:cNvPr id="18" name="矩形 17"/>
            <p:cNvSpPr/>
            <p:nvPr/>
          </p:nvSpPr>
          <p:spPr>
            <a:xfrm>
              <a:off x="5354322" y="2332306"/>
              <a:ext cx="2585055" cy="29270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19" name="矩形 18"/>
            <p:cNvSpPr/>
            <p:nvPr/>
          </p:nvSpPr>
          <p:spPr>
            <a:xfrm>
              <a:off x="5604656" y="1967781"/>
              <a:ext cx="2084387" cy="39805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pic>
        <p:nvPicPr>
          <p:cNvPr id="23" name="图片 22"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5" name="图片 4"/>
          <p:cNvPicPr>
            <a:picLocks noChangeAspect="1"/>
          </p:cNvPicPr>
          <p:nvPr/>
        </p:nvPicPr>
        <p:blipFill>
          <a:blip r:embed="rId4"/>
          <a:stretch>
            <a:fillRect/>
          </a:stretch>
        </p:blipFill>
        <p:spPr>
          <a:xfrm>
            <a:off x="1029970" y="1044575"/>
            <a:ext cx="10082530" cy="5710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1845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2.6</a:t>
            </a:r>
            <a:r>
              <a:rPr lang="zh-CN" altLang="en-US" sz="3200" dirty="0">
                <a:solidFill>
                  <a:srgbClr val="00A3A4"/>
                </a:solidFill>
                <a:latin typeface="Century Gothic" panose="020B0502020202020204"/>
                <a:ea typeface="思源黑体 CN Bold"/>
                <a:cs typeface="+mn-ea"/>
                <a:sym typeface="+mn-lt"/>
              </a:rPr>
              <a:t>设置工作日历</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sp>
        <p:nvSpPr>
          <p:cNvPr id="4" name="Rectangle 4"/>
          <p:cNvSpPr/>
          <p:nvPr/>
        </p:nvSpPr>
        <p:spPr>
          <a:xfrm>
            <a:off x="965067" y="1924072"/>
            <a:ext cx="2052000" cy="108048"/>
          </a:xfrm>
          <a:prstGeom prst="rect">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5" name="Rectangle 5"/>
          <p:cNvSpPr/>
          <p:nvPr/>
        </p:nvSpPr>
        <p:spPr>
          <a:xfrm>
            <a:off x="3000198" y="1913785"/>
            <a:ext cx="2052000" cy="108048"/>
          </a:xfrm>
          <a:prstGeom prst="rect">
            <a:avLst/>
          </a:prstGeom>
          <a:solidFill>
            <a:srgbClr val="44546A"/>
          </a:solidFill>
          <a:ln>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6" name="Rectangle 6"/>
          <p:cNvSpPr/>
          <p:nvPr/>
        </p:nvSpPr>
        <p:spPr>
          <a:xfrm>
            <a:off x="5067029" y="1911307"/>
            <a:ext cx="2052000" cy="108048"/>
          </a:xfrm>
          <a:prstGeom prst="rect">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7" name="Rectangle 7"/>
          <p:cNvSpPr/>
          <p:nvPr/>
        </p:nvSpPr>
        <p:spPr>
          <a:xfrm>
            <a:off x="7133862" y="1900235"/>
            <a:ext cx="2052000" cy="108048"/>
          </a:xfrm>
          <a:prstGeom prst="rect">
            <a:avLst/>
          </a:prstGeom>
          <a:solidFill>
            <a:srgbClr val="44546A"/>
          </a:solidFill>
          <a:ln>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8" name="Rectangle 8"/>
          <p:cNvSpPr/>
          <p:nvPr/>
        </p:nvSpPr>
        <p:spPr>
          <a:xfrm>
            <a:off x="9185862" y="1898480"/>
            <a:ext cx="2052000" cy="108048"/>
          </a:xfrm>
          <a:prstGeom prst="rect">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9" name="Group 14"/>
          <p:cNvGrpSpPr/>
          <p:nvPr/>
        </p:nvGrpSpPr>
        <p:grpSpPr>
          <a:xfrm>
            <a:off x="1255205" y="1158503"/>
            <a:ext cx="648000" cy="648000"/>
            <a:chOff x="7322925" y="1113826"/>
            <a:chExt cx="418280" cy="418280"/>
          </a:xfrm>
        </p:grpSpPr>
        <p:sp>
          <p:nvSpPr>
            <p:cNvPr id="10" name="Teardrop 15"/>
            <p:cNvSpPr/>
            <p:nvPr/>
          </p:nvSpPr>
          <p:spPr>
            <a:xfrm rot="8100000">
              <a:off x="7322925" y="1113826"/>
              <a:ext cx="418280" cy="418280"/>
            </a:xfrm>
            <a:prstGeom prst="teardrop">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1" name="Freeform 6"/>
            <p:cNvSpPr>
              <a:spLocks noEditPoints="1"/>
            </p:cNvSpPr>
            <p:nvPr/>
          </p:nvSpPr>
          <p:spPr bwMode="auto">
            <a:xfrm>
              <a:off x="7431874" y="1200224"/>
              <a:ext cx="209778" cy="23075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2" name="Group 17"/>
          <p:cNvGrpSpPr/>
          <p:nvPr/>
        </p:nvGrpSpPr>
        <p:grpSpPr>
          <a:xfrm>
            <a:off x="5200675" y="1147095"/>
            <a:ext cx="648000" cy="648000"/>
            <a:chOff x="4158893" y="1506251"/>
            <a:chExt cx="418280" cy="418280"/>
          </a:xfrm>
        </p:grpSpPr>
        <p:sp>
          <p:nvSpPr>
            <p:cNvPr id="13" name="Teardrop 18"/>
            <p:cNvSpPr/>
            <p:nvPr/>
          </p:nvSpPr>
          <p:spPr>
            <a:xfrm rot="8100000">
              <a:off x="4158893" y="1506251"/>
              <a:ext cx="418280" cy="418280"/>
            </a:xfrm>
            <a:prstGeom prst="teardrop">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4" name="Freeform 11"/>
            <p:cNvSpPr/>
            <p:nvPr/>
          </p:nvSpPr>
          <p:spPr bwMode="auto">
            <a:xfrm>
              <a:off x="4238052" y="1639825"/>
              <a:ext cx="258741" cy="168209"/>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bg1"/>
            </a:solidFill>
            <a:ln>
              <a:noFill/>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5" name="Group 20"/>
          <p:cNvGrpSpPr/>
          <p:nvPr/>
        </p:nvGrpSpPr>
        <p:grpSpPr>
          <a:xfrm>
            <a:off x="3151273" y="1158503"/>
            <a:ext cx="648000" cy="648000"/>
            <a:chOff x="2708324" y="1506251"/>
            <a:chExt cx="418280" cy="418280"/>
          </a:xfrm>
        </p:grpSpPr>
        <p:sp>
          <p:nvSpPr>
            <p:cNvPr id="16" name="Teardrop 21"/>
            <p:cNvSpPr/>
            <p:nvPr/>
          </p:nvSpPr>
          <p:spPr>
            <a:xfrm rot="8100000">
              <a:off x="2708324" y="1506251"/>
              <a:ext cx="418280" cy="418280"/>
            </a:xfrm>
            <a:prstGeom prst="teardrop">
              <a:avLst/>
            </a:prstGeom>
            <a:solidFill>
              <a:srgbClr val="44546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7" name="Freeform 16"/>
            <p:cNvSpPr>
              <a:spLocks noEditPoints="1"/>
            </p:cNvSpPr>
            <p:nvPr/>
          </p:nvSpPr>
          <p:spPr bwMode="auto">
            <a:xfrm>
              <a:off x="2796143" y="1604602"/>
              <a:ext cx="239343" cy="239070"/>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bg1"/>
            </a:solidFill>
            <a:ln>
              <a:noFill/>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8" name="Group 23"/>
          <p:cNvGrpSpPr/>
          <p:nvPr/>
        </p:nvGrpSpPr>
        <p:grpSpPr>
          <a:xfrm>
            <a:off x="9281283" y="1185603"/>
            <a:ext cx="648000" cy="648000"/>
            <a:chOff x="7178907" y="1506251"/>
            <a:chExt cx="418280" cy="418280"/>
          </a:xfrm>
        </p:grpSpPr>
        <p:sp>
          <p:nvSpPr>
            <p:cNvPr id="19" name="Teardrop 24"/>
            <p:cNvSpPr/>
            <p:nvPr/>
          </p:nvSpPr>
          <p:spPr>
            <a:xfrm rot="8100000">
              <a:off x="7178907" y="1506251"/>
              <a:ext cx="418280" cy="418280"/>
            </a:xfrm>
            <a:prstGeom prst="teardrop">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0" name="Freeform 21"/>
            <p:cNvSpPr>
              <a:spLocks noEditPoints="1"/>
            </p:cNvSpPr>
            <p:nvPr/>
          </p:nvSpPr>
          <p:spPr bwMode="auto">
            <a:xfrm>
              <a:off x="7275187" y="1629449"/>
              <a:ext cx="238323" cy="212150"/>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21" name="Group 26"/>
          <p:cNvGrpSpPr/>
          <p:nvPr/>
        </p:nvGrpSpPr>
        <p:grpSpPr>
          <a:xfrm>
            <a:off x="7115871" y="1172053"/>
            <a:ext cx="648000" cy="648000"/>
            <a:chOff x="5665857" y="1506251"/>
            <a:chExt cx="418280" cy="418280"/>
          </a:xfrm>
        </p:grpSpPr>
        <p:sp>
          <p:nvSpPr>
            <p:cNvPr id="22" name="Teardrop 27"/>
            <p:cNvSpPr/>
            <p:nvPr/>
          </p:nvSpPr>
          <p:spPr>
            <a:xfrm rot="8100000">
              <a:off x="5665857" y="1506251"/>
              <a:ext cx="418280" cy="418280"/>
            </a:xfrm>
            <a:prstGeom prst="teardrop">
              <a:avLst/>
            </a:prstGeom>
            <a:solidFill>
              <a:srgbClr val="44546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3" name="Freeform 26"/>
            <p:cNvSpPr>
              <a:spLocks noEditPoints="1"/>
            </p:cNvSpPr>
            <p:nvPr/>
          </p:nvSpPr>
          <p:spPr bwMode="auto">
            <a:xfrm>
              <a:off x="5795163" y="1614232"/>
              <a:ext cx="175570" cy="219811"/>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pic>
        <p:nvPicPr>
          <p:cNvPr id="39" name="图片 38"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24" name="心形 23">
            <a:hlinkClick r:id="rId4" action="ppaction://hlinksldjump"/>
          </p:cNvPr>
          <p:cNvSpPr/>
          <p:nvPr/>
        </p:nvSpPr>
        <p:spPr>
          <a:xfrm>
            <a:off x="11221720" y="855345"/>
            <a:ext cx="619760" cy="525145"/>
          </a:xfrm>
          <a:prstGeom prst="hear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p>
        </p:txBody>
      </p:sp>
      <p:pic>
        <p:nvPicPr>
          <p:cNvPr id="32" name="PA-图片 4" descr="scooter-10-a"/>
          <p:cNvPicPr>
            <a:picLocks noChangeAspect="1"/>
          </p:cNvPicPr>
          <p:nvPr>
            <p:custDataLst>
              <p:tags r:id="rId5"/>
            </p:custDataLst>
          </p:nvPr>
        </p:nvPicPr>
        <p:blipFill>
          <a:blip r:embed="rId6"/>
          <a:srcRect l="240" r="240"/>
          <a:stretch>
            <a:fillRect/>
          </a:stretch>
        </p:blipFill>
        <p:spPr>
          <a:xfrm>
            <a:off x="351790" y="2329180"/>
            <a:ext cx="11265535" cy="4269105"/>
          </a:xfrm>
          <a:prstGeom prst="rect">
            <a:avLst/>
          </a:prstGeom>
        </p:spPr>
      </p:pic>
      <p:pic>
        <p:nvPicPr>
          <p:cNvPr id="33" name="PA-图片 6" descr="scooter-11-1442"/>
          <p:cNvPicPr>
            <a:picLocks noChangeAspect="1"/>
          </p:cNvPicPr>
          <p:nvPr>
            <p:custDataLst>
              <p:tags r:id="rId7"/>
            </p:custDataLst>
          </p:nvPr>
        </p:nvPicPr>
        <p:blipFill>
          <a:blip r:embed="rId8"/>
          <a:srcRect l="183" r="-32"/>
          <a:stretch>
            <a:fillRect/>
          </a:stretch>
        </p:blipFill>
        <p:spPr>
          <a:xfrm>
            <a:off x="278130" y="2346325"/>
            <a:ext cx="11482705" cy="3625850"/>
          </a:xfrm>
          <a:prstGeom prst="rect">
            <a:avLst/>
          </a:prstGeom>
        </p:spPr>
      </p:pic>
      <p:sp>
        <p:nvSpPr>
          <p:cNvPr id="36" name="PA-半闭框 7"/>
          <p:cNvSpPr/>
          <p:nvPr>
            <p:custDataLst>
              <p:tags r:id="rId9"/>
            </p:custDataLst>
          </p:nvPr>
        </p:nvSpPr>
        <p:spPr>
          <a:xfrm flipH="1">
            <a:off x="11463020" y="2153920"/>
            <a:ext cx="407670" cy="407670"/>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37" name="PA-半闭框 8"/>
          <p:cNvSpPr/>
          <p:nvPr>
            <p:custDataLst>
              <p:tags r:id="rId10"/>
            </p:custDataLst>
          </p:nvPr>
        </p:nvSpPr>
        <p:spPr>
          <a:xfrm flipV="1">
            <a:off x="130539" y="6034704"/>
            <a:ext cx="407930" cy="407930"/>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pic>
        <p:nvPicPr>
          <p:cNvPr id="46" name="PA-图片 4" descr="D:\科目学习类\大三上课业资料\IT项目管理实验\课堂汇报\图片3.png图片3"/>
          <p:cNvPicPr>
            <a:picLocks noChangeAspect="1"/>
          </p:cNvPicPr>
          <p:nvPr>
            <p:custDataLst>
              <p:tags r:id="rId11"/>
            </p:custDataLst>
          </p:nvPr>
        </p:nvPicPr>
        <p:blipFill>
          <a:blip r:embed="rId12"/>
          <a:srcRect t="2178" b="2178"/>
          <a:stretch>
            <a:fillRect/>
          </a:stretch>
        </p:blipFill>
        <p:spPr>
          <a:xfrm>
            <a:off x="278130" y="2437765"/>
            <a:ext cx="11470005" cy="3608070"/>
          </a:xfrm>
          <a:prstGeom prst="rect">
            <a:avLst/>
          </a:prstGeom>
        </p:spPr>
      </p:pic>
      <p:pic>
        <p:nvPicPr>
          <p:cNvPr id="48" name="PA-图片 4" descr="D:\科目学习类\大三上课业资料\IT项目管理实验\课堂汇报\图片4.png图片4"/>
          <p:cNvPicPr>
            <a:picLocks noChangeAspect="1"/>
          </p:cNvPicPr>
          <p:nvPr>
            <p:custDataLst>
              <p:tags r:id="rId13"/>
            </p:custDataLst>
          </p:nvPr>
        </p:nvPicPr>
        <p:blipFill>
          <a:blip r:embed="rId14"/>
          <a:srcRect l="-18" r="-541"/>
          <a:stretch>
            <a:fillRect/>
          </a:stretch>
        </p:blipFill>
        <p:spPr>
          <a:xfrm>
            <a:off x="50800" y="2259965"/>
            <a:ext cx="11710035" cy="3668395"/>
          </a:xfrm>
          <a:prstGeom prst="rect">
            <a:avLst/>
          </a:prstGeom>
        </p:spPr>
      </p:pic>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9999"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Motion origin="layout" path="M 0 0 L 0.2107143 0 L -0.02291667 0 L 0.01875 0 L -0.01041667 0 L 0.01041667 0 L 0 0 E" pathEditMode="relative">
                                      <p:cBhvr>
                                        <p:cTn id="32" dur="800" fill="hold">
                                          <p:stCondLst>
                                            <p:cond delay="0"/>
                                          </p:stCondLst>
                                        </p:cTn>
                                        <p:tgtEl>
                                          <p:spTgt spid="36"/>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33" dur="800" fill="hold">
                                          <p:stCondLst>
                                            <p:cond delay="0"/>
                                          </p:stCondLst>
                                        </p:cTn>
                                        <p:tgtEl>
                                          <p:spTgt spid="36"/>
                                        </p:tgtEl>
                                        <p:attrNameLst>
                                          <p:attrName>ppt_x</p:attrName>
                                          <p:attrName>ppt_y</p:attrName>
                                        </p:attrNameLst>
                                      </p:cBhvr>
                                    </p:animMotion>
                                  </p:childTnLst>
                                </p:cTn>
                              </p:par>
                              <p:par>
                                <p:cTn id="34" presetID="9999"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Motion origin="layout" path="M 0 0 L 0.2107143 0 L -0.02291667 0 L 0.01875 0 L -0.01041667 0 L 0.01041667 0 L 0 0 E" pathEditMode="relative">
                                      <p:cBhvr>
                                        <p:cTn id="36" dur="800" fill="hold">
                                          <p:stCondLst>
                                            <p:cond delay="0"/>
                                          </p:stCondLst>
                                        </p:cTn>
                                        <p:tgtEl>
                                          <p:spTgt spid="37"/>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37" dur="800" fill="hold">
                                          <p:stCondLst>
                                            <p:cond delay="0"/>
                                          </p:stCondLst>
                                        </p:cTn>
                                        <p:tgtEl>
                                          <p:spTgt spid="37"/>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9999" presetClass="entr" presetSubtype="0"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800"/>
                                        <p:tgtEl>
                                          <p:spTgt spid="32"/>
                                        </p:tgtEl>
                                      </p:cBhvr>
                                    </p:animEffect>
                                    <p:anim calcmode="lin" valueType="num">
                                      <p:cBhvr>
                                        <p:cTn id="43" dur="800" fill="hold"/>
                                        <p:tgtEl>
                                          <p:spTgt spid="32"/>
                                        </p:tgtEl>
                                        <p:attrNameLst>
                                          <p:attrName>ppt_x</p:attrName>
                                        </p:attrNameLst>
                                      </p:cBhvr>
                                      <p:tavLst>
                                        <p:tav tm="0">
                                          <p:val>
                                            <p:strVal val="#ppt_x"/>
                                          </p:val>
                                        </p:tav>
                                        <p:tav tm="100000">
                                          <p:val>
                                            <p:strVal val="#ppt_x"/>
                                          </p:val>
                                        </p:tav>
                                      </p:tavLst>
                                    </p:anim>
                                    <p:anim calcmode="lin" valueType="num">
                                      <p:cBhvr>
                                        <p:cTn id="44" dur="8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999" presetClass="exit" presetSubtype="0" fill="hold" nodeType="clickEffect">
                                  <p:stCondLst>
                                    <p:cond delay="0"/>
                                  </p:stCondLst>
                                  <p:childTnLst>
                                    <p:animEffect transition="out" filter="fade">
                                      <p:cBhvr>
                                        <p:cTn id="48" dur="600"/>
                                        <p:tgtEl>
                                          <p:spTgt spid="32"/>
                                        </p:tgtEl>
                                      </p:cBhvr>
                                    </p:animEffect>
                                    <p:anim calcmode="lin" valueType="num">
                                      <p:cBhvr>
                                        <p:cTn id="49" dur="600"/>
                                        <p:tgtEl>
                                          <p:spTgt spid="32"/>
                                        </p:tgtEl>
                                        <p:attrNameLst>
                                          <p:attrName>ppt_x</p:attrName>
                                        </p:attrNameLst>
                                      </p:cBhvr>
                                      <p:tavLst>
                                        <p:tav tm="0">
                                          <p:val>
                                            <p:strVal val="ppt_x"/>
                                          </p:val>
                                        </p:tav>
                                        <p:tav tm="100000">
                                          <p:val>
                                            <p:strVal val="ppt_x"/>
                                          </p:val>
                                        </p:tav>
                                      </p:tavLst>
                                    </p:anim>
                                    <p:anim calcmode="lin" valueType="num">
                                      <p:cBhvr>
                                        <p:cTn id="50" dur="600"/>
                                        <p:tgtEl>
                                          <p:spTgt spid="32"/>
                                        </p:tgtEl>
                                        <p:attrNameLst>
                                          <p:attrName>ppt_y</p:attrName>
                                        </p:attrNameLst>
                                      </p:cBhvr>
                                      <p:tavLst>
                                        <p:tav tm="0">
                                          <p:val>
                                            <p:strVal val="ppt_y"/>
                                          </p:val>
                                        </p:tav>
                                        <p:tav tm="100000">
                                          <p:val>
                                            <p:strVal val="ppt_y+.1"/>
                                          </p:val>
                                        </p:tav>
                                      </p:tavLst>
                                    </p:anim>
                                    <p:set>
                                      <p:cBhvr>
                                        <p:cTn id="51" dur="1" fill="hold">
                                          <p:stCondLst>
                                            <p:cond delay="599"/>
                                          </p:stCondLst>
                                        </p:cTn>
                                        <p:tgtEl>
                                          <p:spTgt spid="32"/>
                                        </p:tgtEl>
                                        <p:attrNameLst>
                                          <p:attrName>style.visibility</p:attrName>
                                        </p:attrNameLst>
                                      </p:cBhvr>
                                      <p:to>
                                        <p:strVal val="hidden"/>
                                      </p:to>
                                    </p:set>
                                  </p:childTnLst>
                                </p:cTn>
                              </p:par>
                              <p:par>
                                <p:cTn id="52" presetID="9999"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600"/>
                                        <p:tgtEl>
                                          <p:spTgt spid="33"/>
                                        </p:tgtEl>
                                      </p:cBhvr>
                                    </p:animEffect>
                                    <p:anim calcmode="lin" valueType="num">
                                      <p:cBhvr>
                                        <p:cTn id="55" dur="600" fill="hold"/>
                                        <p:tgtEl>
                                          <p:spTgt spid="33"/>
                                        </p:tgtEl>
                                        <p:attrNameLst>
                                          <p:attrName>ppt_x</p:attrName>
                                        </p:attrNameLst>
                                      </p:cBhvr>
                                      <p:tavLst>
                                        <p:tav tm="0">
                                          <p:val>
                                            <p:strVal val="#ppt_x"/>
                                          </p:val>
                                        </p:tav>
                                        <p:tav tm="100000">
                                          <p:val>
                                            <p:strVal val="#ppt_x"/>
                                          </p:val>
                                        </p:tav>
                                      </p:tavLst>
                                    </p:anim>
                                    <p:anim calcmode="lin" valueType="num">
                                      <p:cBhvr>
                                        <p:cTn id="56" dur="6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9999" presetClass="exit" presetSubtype="0" fill="hold" nodeType="clickEffect">
                                  <p:stCondLst>
                                    <p:cond delay="0"/>
                                  </p:stCondLst>
                                  <p:childTnLst>
                                    <p:animEffect transition="out" filter="fade">
                                      <p:cBhvr>
                                        <p:cTn id="60" dur="600"/>
                                        <p:tgtEl>
                                          <p:spTgt spid="33"/>
                                        </p:tgtEl>
                                      </p:cBhvr>
                                    </p:animEffect>
                                    <p:anim calcmode="lin" valueType="num">
                                      <p:cBhvr>
                                        <p:cTn id="61" dur="600"/>
                                        <p:tgtEl>
                                          <p:spTgt spid="33"/>
                                        </p:tgtEl>
                                        <p:attrNameLst>
                                          <p:attrName>ppt_x</p:attrName>
                                        </p:attrNameLst>
                                      </p:cBhvr>
                                      <p:tavLst>
                                        <p:tav tm="0">
                                          <p:val>
                                            <p:strVal val="ppt_x"/>
                                          </p:val>
                                        </p:tav>
                                        <p:tav tm="100000">
                                          <p:val>
                                            <p:strVal val="ppt_x"/>
                                          </p:val>
                                        </p:tav>
                                      </p:tavLst>
                                    </p:anim>
                                    <p:anim calcmode="lin" valueType="num">
                                      <p:cBhvr>
                                        <p:cTn id="62" dur="600"/>
                                        <p:tgtEl>
                                          <p:spTgt spid="33"/>
                                        </p:tgtEl>
                                        <p:attrNameLst>
                                          <p:attrName>ppt_y</p:attrName>
                                        </p:attrNameLst>
                                      </p:cBhvr>
                                      <p:tavLst>
                                        <p:tav tm="0">
                                          <p:val>
                                            <p:strVal val="ppt_y"/>
                                          </p:val>
                                        </p:tav>
                                        <p:tav tm="100000">
                                          <p:val>
                                            <p:strVal val="ppt_y+.1"/>
                                          </p:val>
                                        </p:tav>
                                      </p:tavLst>
                                    </p:anim>
                                    <p:set>
                                      <p:cBhvr>
                                        <p:cTn id="63" dur="1" fill="hold">
                                          <p:stCondLst>
                                            <p:cond delay="599"/>
                                          </p:stCondLst>
                                        </p:cTn>
                                        <p:tgtEl>
                                          <p:spTgt spid="33"/>
                                        </p:tgtEl>
                                        <p:attrNameLst>
                                          <p:attrName>style.visibility</p:attrName>
                                        </p:attrNameLst>
                                      </p:cBhvr>
                                      <p:to>
                                        <p:strVal val="hidden"/>
                                      </p:to>
                                    </p:set>
                                  </p:childTnLst>
                                </p:cTn>
                              </p:par>
                              <p:par>
                                <p:cTn id="64" presetID="9999" presetClass="exit" presetSubtype="0" fill="hold" nodeType="withEffect">
                                  <p:stCondLst>
                                    <p:cond delay="0"/>
                                  </p:stCondLst>
                                  <p:childTnLst>
                                    <p:animEffect transition="out" filter="fade">
                                      <p:cBhvr>
                                        <p:cTn id="65" dur="600"/>
                                        <p:tgtEl>
                                          <p:spTgt spid="33"/>
                                        </p:tgtEl>
                                      </p:cBhvr>
                                    </p:animEffect>
                                    <p:anim calcmode="lin" valueType="num">
                                      <p:cBhvr>
                                        <p:cTn id="66" dur="600"/>
                                        <p:tgtEl>
                                          <p:spTgt spid="33"/>
                                        </p:tgtEl>
                                        <p:attrNameLst>
                                          <p:attrName>ppt_x</p:attrName>
                                        </p:attrNameLst>
                                      </p:cBhvr>
                                      <p:tavLst>
                                        <p:tav tm="0">
                                          <p:val>
                                            <p:strVal val="ppt_x"/>
                                          </p:val>
                                        </p:tav>
                                        <p:tav tm="100000">
                                          <p:val>
                                            <p:strVal val="ppt_x"/>
                                          </p:val>
                                        </p:tav>
                                      </p:tavLst>
                                    </p:anim>
                                    <p:anim calcmode="lin" valueType="num">
                                      <p:cBhvr>
                                        <p:cTn id="67" dur="600"/>
                                        <p:tgtEl>
                                          <p:spTgt spid="33"/>
                                        </p:tgtEl>
                                        <p:attrNameLst>
                                          <p:attrName>ppt_y</p:attrName>
                                        </p:attrNameLst>
                                      </p:cBhvr>
                                      <p:tavLst>
                                        <p:tav tm="0">
                                          <p:val>
                                            <p:strVal val="ppt_y"/>
                                          </p:val>
                                        </p:tav>
                                        <p:tav tm="100000">
                                          <p:val>
                                            <p:strVal val="ppt_y+.1"/>
                                          </p:val>
                                        </p:tav>
                                      </p:tavLst>
                                    </p:anim>
                                    <p:set>
                                      <p:cBhvr>
                                        <p:cTn id="68" dur="1" fill="hold">
                                          <p:stCondLst>
                                            <p:cond delay="599"/>
                                          </p:stCondLst>
                                        </p:cTn>
                                        <p:tgtEl>
                                          <p:spTgt spid="33"/>
                                        </p:tgtEl>
                                        <p:attrNameLst>
                                          <p:attrName>style.visibility</p:attrName>
                                        </p:attrNameLst>
                                      </p:cBhvr>
                                      <p:to>
                                        <p:strVal val="hidden"/>
                                      </p:to>
                                    </p:set>
                                  </p:childTnLst>
                                </p:cTn>
                              </p:par>
                              <p:par>
                                <p:cTn id="69" presetID="9999"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800"/>
                                        <p:tgtEl>
                                          <p:spTgt spid="46"/>
                                        </p:tgtEl>
                                      </p:cBhvr>
                                    </p:animEffect>
                                    <p:anim calcmode="lin" valueType="num">
                                      <p:cBhvr>
                                        <p:cTn id="72" dur="800" fill="hold"/>
                                        <p:tgtEl>
                                          <p:spTgt spid="46"/>
                                        </p:tgtEl>
                                        <p:attrNameLst>
                                          <p:attrName>ppt_x</p:attrName>
                                        </p:attrNameLst>
                                      </p:cBhvr>
                                      <p:tavLst>
                                        <p:tav tm="0">
                                          <p:val>
                                            <p:strVal val="#ppt_x"/>
                                          </p:val>
                                        </p:tav>
                                        <p:tav tm="100000">
                                          <p:val>
                                            <p:strVal val="#ppt_x"/>
                                          </p:val>
                                        </p:tav>
                                      </p:tavLst>
                                    </p:anim>
                                    <p:anim calcmode="lin" valueType="num">
                                      <p:cBhvr>
                                        <p:cTn id="73" dur="8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9999" presetClass="entr" presetSubtype="0" fill="hold" nodeType="click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800"/>
                                        <p:tgtEl>
                                          <p:spTgt spid="48"/>
                                        </p:tgtEl>
                                      </p:cBhvr>
                                    </p:animEffect>
                                    <p:anim calcmode="lin" valueType="num">
                                      <p:cBhvr>
                                        <p:cTn id="79" dur="800" fill="hold"/>
                                        <p:tgtEl>
                                          <p:spTgt spid="48"/>
                                        </p:tgtEl>
                                        <p:attrNameLst>
                                          <p:attrName>ppt_x</p:attrName>
                                        </p:attrNameLst>
                                      </p:cBhvr>
                                      <p:tavLst>
                                        <p:tav tm="0">
                                          <p:val>
                                            <p:strVal val="#ppt_x"/>
                                          </p:val>
                                        </p:tav>
                                        <p:tav tm="100000">
                                          <p:val>
                                            <p:strVal val="#ppt_x"/>
                                          </p:val>
                                        </p:tav>
                                      </p:tavLst>
                                    </p:anim>
                                    <p:anim calcmode="lin" valueType="num">
                                      <p:cBhvr>
                                        <p:cTn id="80" dur="800" fill="hold"/>
                                        <p:tgtEl>
                                          <p:spTgt spid="48"/>
                                        </p:tgtEl>
                                        <p:attrNameLst>
                                          <p:attrName>ppt_y</p:attrName>
                                        </p:attrNameLst>
                                      </p:cBhvr>
                                      <p:tavLst>
                                        <p:tav tm="0">
                                          <p:val>
                                            <p:strVal val="#ppt_y+.1"/>
                                          </p:val>
                                        </p:tav>
                                        <p:tav tm="100000">
                                          <p:val>
                                            <p:strVal val="#ppt_y"/>
                                          </p:val>
                                        </p:tav>
                                      </p:tavLst>
                                    </p:anim>
                                  </p:childTnLst>
                                </p:cTn>
                              </p:par>
                              <p:par>
                                <p:cTn id="81" presetID="9999" presetClass="exit" presetSubtype="0" fill="hold" nodeType="withEffect">
                                  <p:stCondLst>
                                    <p:cond delay="0"/>
                                  </p:stCondLst>
                                  <p:childTnLst>
                                    <p:animEffect transition="out" filter="fade">
                                      <p:cBhvr>
                                        <p:cTn id="82" dur="600"/>
                                        <p:tgtEl>
                                          <p:spTgt spid="46"/>
                                        </p:tgtEl>
                                      </p:cBhvr>
                                    </p:animEffect>
                                    <p:anim calcmode="lin" valueType="num">
                                      <p:cBhvr>
                                        <p:cTn id="83" dur="600"/>
                                        <p:tgtEl>
                                          <p:spTgt spid="46"/>
                                        </p:tgtEl>
                                        <p:attrNameLst>
                                          <p:attrName>ppt_x</p:attrName>
                                        </p:attrNameLst>
                                      </p:cBhvr>
                                      <p:tavLst>
                                        <p:tav tm="0">
                                          <p:val>
                                            <p:strVal val="ppt_x"/>
                                          </p:val>
                                        </p:tav>
                                        <p:tav tm="100000">
                                          <p:val>
                                            <p:strVal val="ppt_x"/>
                                          </p:val>
                                        </p:tav>
                                      </p:tavLst>
                                    </p:anim>
                                    <p:anim calcmode="lin" valueType="num">
                                      <p:cBhvr>
                                        <p:cTn id="84" dur="600"/>
                                        <p:tgtEl>
                                          <p:spTgt spid="46"/>
                                        </p:tgtEl>
                                        <p:attrNameLst>
                                          <p:attrName>ppt_y</p:attrName>
                                        </p:attrNameLst>
                                      </p:cBhvr>
                                      <p:tavLst>
                                        <p:tav tm="0">
                                          <p:val>
                                            <p:strVal val="ppt_y"/>
                                          </p:val>
                                        </p:tav>
                                        <p:tav tm="100000">
                                          <p:val>
                                            <p:strVal val="ppt_y+.1"/>
                                          </p:val>
                                        </p:tav>
                                      </p:tavLst>
                                    </p:anim>
                                    <p:set>
                                      <p:cBhvr>
                                        <p:cTn id="85" dur="1" fill="hold">
                                          <p:stCondLst>
                                            <p:cond delay="5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5402" t="72068" r="28398" b="1603"/>
          <a:stretch>
            <a:fillRect/>
          </a:stretch>
        </p:blipFill>
        <p:spPr>
          <a:xfrm>
            <a:off x="300941" y="3650761"/>
            <a:ext cx="2939969" cy="3207239"/>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567" t="41856" r="53207" b="38059"/>
          <a:stretch>
            <a:fillRect/>
          </a:stretch>
        </p:blipFill>
        <p:spPr>
          <a:xfrm rot="19862965">
            <a:off x="3465072" y="5138108"/>
            <a:ext cx="1747777" cy="1377387"/>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58945" t="39156" b="38059"/>
          <a:stretch>
            <a:fillRect/>
          </a:stretch>
        </p:blipFill>
        <p:spPr>
          <a:xfrm rot="1671966">
            <a:off x="10359460" y="5140015"/>
            <a:ext cx="1877134" cy="1562583"/>
          </a:xfrm>
          <a:prstGeom prst="rect">
            <a:avLst/>
          </a:prstGeom>
        </p:spPr>
      </p:pic>
      <p:pic>
        <p:nvPicPr>
          <p:cNvPr id="29" name="图片 28"/>
          <p:cNvPicPr>
            <a:picLocks noChangeAspect="1"/>
          </p:cNvPicPr>
          <p:nvPr/>
        </p:nvPicPr>
        <p:blipFill rotWithShape="1">
          <a:blip r:embed="rId4" cstate="print">
            <a:extLst>
              <a:ext uri="{28A0092B-C50C-407E-A947-70E740481C1C}">
                <a14:useLocalDpi xmlns:a14="http://schemas.microsoft.com/office/drawing/2010/main" val="0"/>
              </a:ext>
            </a:extLst>
          </a:blip>
          <a:srcRect l="58946" t="8270" r="4854" b="72068"/>
          <a:stretch>
            <a:fillRect/>
          </a:stretch>
        </p:blipFill>
        <p:spPr>
          <a:xfrm rot="1039134">
            <a:off x="9998597" y="491371"/>
            <a:ext cx="1655180" cy="1348451"/>
          </a:xfrm>
          <a:prstGeom prst="rect">
            <a:avLst/>
          </a:prstGeom>
        </p:spPr>
      </p:pic>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t="8270" r="55738" b="68270"/>
          <a:stretch>
            <a:fillRect/>
          </a:stretch>
        </p:blipFill>
        <p:spPr>
          <a:xfrm rot="20592323">
            <a:off x="1027883" y="533634"/>
            <a:ext cx="2023749" cy="1608883"/>
          </a:xfrm>
          <a:prstGeom prst="rect">
            <a:avLst/>
          </a:prstGeom>
        </p:spPr>
      </p:pic>
      <p:sp>
        <p:nvSpPr>
          <p:cNvPr id="31" name="文本框 30"/>
          <p:cNvSpPr txBox="1"/>
          <p:nvPr/>
        </p:nvSpPr>
        <p:spPr>
          <a:xfrm>
            <a:off x="5406042" y="3572166"/>
            <a:ext cx="4396130"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800" b="1" dirty="0">
                <a:solidFill>
                  <a:prstClr val="black"/>
                </a:solidFill>
                <a:latin typeface="Century Gothic" panose="020B0502020202020204"/>
                <a:ea typeface="思源黑体 CN Bold"/>
                <a:cs typeface="+mn-ea"/>
                <a:sym typeface="+mn-lt"/>
              </a:rPr>
              <a:t>项目计划</a:t>
            </a:r>
            <a:endPar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2" name="文本框 31"/>
          <p:cNvSpPr txBox="1"/>
          <p:nvPr/>
        </p:nvSpPr>
        <p:spPr>
          <a:xfrm>
            <a:off x="6372207" y="1646596"/>
            <a:ext cx="2463800" cy="186204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03</a:t>
            </a:r>
            <a:endParaRPr kumimoji="0" lang="zh-CN" altLang="en-US"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23" name="图片 22" descr="logo西北大学黑色"/>
          <p:cNvPicPr>
            <a:picLocks noChangeAspect="1"/>
          </p:cNvPicPr>
          <p:nvPr>
            <p:custDataLst>
              <p:tags r:id="rId5"/>
            </p:custDataLst>
          </p:nvPr>
        </p:nvPicPr>
        <p:blipFill>
          <a:blip r:embed="rId6"/>
          <a:stretch>
            <a:fillRect/>
          </a:stretch>
        </p:blipFill>
        <p:spPr>
          <a:xfrm>
            <a:off x="10322560" y="0"/>
            <a:ext cx="1869440" cy="6280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1437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3.1</a:t>
            </a:r>
            <a:r>
              <a:rPr lang="zh-CN" altLang="en-US" sz="3200" dirty="0">
                <a:solidFill>
                  <a:srgbClr val="00A3A4"/>
                </a:solidFill>
                <a:latin typeface="Century Gothic" panose="020B0502020202020204"/>
                <a:ea typeface="思源黑体 CN Bold"/>
                <a:cs typeface="+mn-ea"/>
                <a:sym typeface="+mn-lt"/>
              </a:rPr>
              <a:t>项目范围管理</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       </a:t>
            </a: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WBS</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整体框架</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42" name="组合 41"/>
          <p:cNvGrpSpPr/>
          <p:nvPr/>
        </p:nvGrpSpPr>
        <p:grpSpPr>
          <a:xfrm>
            <a:off x="4967236" y="3776865"/>
            <a:ext cx="723497" cy="421587"/>
            <a:chOff x="5238881" y="3710891"/>
            <a:chExt cx="763063" cy="444643"/>
          </a:xfrm>
        </p:grpSpPr>
        <p:sp>
          <p:nvSpPr>
            <p:cNvPr id="43" name="Freeform 82"/>
            <p:cNvSpPr/>
            <p:nvPr/>
          </p:nvSpPr>
          <p:spPr bwMode="auto">
            <a:xfrm>
              <a:off x="5238881" y="3759658"/>
              <a:ext cx="203676" cy="347109"/>
            </a:xfrm>
            <a:custGeom>
              <a:avLst/>
              <a:gdLst>
                <a:gd name="T0" fmla="*/ 61 w 71"/>
                <a:gd name="T1" fmla="*/ 0 h 121"/>
                <a:gd name="T2" fmla="*/ 65 w 71"/>
                <a:gd name="T3" fmla="*/ 0 h 121"/>
                <a:gd name="T4" fmla="*/ 67 w 71"/>
                <a:gd name="T5" fmla="*/ 3 h 121"/>
                <a:gd name="T6" fmla="*/ 71 w 71"/>
                <a:gd name="T7" fmla="*/ 7 h 121"/>
                <a:gd name="T8" fmla="*/ 71 w 71"/>
                <a:gd name="T9" fmla="*/ 11 h 121"/>
                <a:gd name="T10" fmla="*/ 71 w 71"/>
                <a:gd name="T11" fmla="*/ 15 h 121"/>
                <a:gd name="T12" fmla="*/ 67 w 71"/>
                <a:gd name="T13" fmla="*/ 19 h 121"/>
                <a:gd name="T14" fmla="*/ 26 w 71"/>
                <a:gd name="T15" fmla="*/ 60 h 121"/>
                <a:gd name="T16" fmla="*/ 67 w 71"/>
                <a:gd name="T17" fmla="*/ 102 h 121"/>
                <a:gd name="T18" fmla="*/ 71 w 71"/>
                <a:gd name="T19" fmla="*/ 106 h 121"/>
                <a:gd name="T20" fmla="*/ 71 w 71"/>
                <a:gd name="T21" fmla="*/ 111 h 121"/>
                <a:gd name="T22" fmla="*/ 71 w 71"/>
                <a:gd name="T23" fmla="*/ 115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3 h 121"/>
                <a:gd name="T36" fmla="*/ 53 w 71"/>
                <a:gd name="T37" fmla="*/ 3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3"/>
                  </a:lnTo>
                  <a:lnTo>
                    <a:pt x="71" y="7"/>
                  </a:lnTo>
                  <a:lnTo>
                    <a:pt x="71" y="11"/>
                  </a:lnTo>
                  <a:lnTo>
                    <a:pt x="71" y="15"/>
                  </a:lnTo>
                  <a:lnTo>
                    <a:pt x="67" y="19"/>
                  </a:lnTo>
                  <a:lnTo>
                    <a:pt x="26" y="60"/>
                  </a:lnTo>
                  <a:lnTo>
                    <a:pt x="67" y="102"/>
                  </a:lnTo>
                  <a:lnTo>
                    <a:pt x="71" y="106"/>
                  </a:lnTo>
                  <a:lnTo>
                    <a:pt x="71" y="111"/>
                  </a:lnTo>
                  <a:lnTo>
                    <a:pt x="71" y="115"/>
                  </a:lnTo>
                  <a:lnTo>
                    <a:pt x="67" y="117"/>
                  </a:lnTo>
                  <a:lnTo>
                    <a:pt x="61" y="121"/>
                  </a:lnTo>
                  <a:lnTo>
                    <a:pt x="53" y="117"/>
                  </a:lnTo>
                  <a:lnTo>
                    <a:pt x="4" y="68"/>
                  </a:lnTo>
                  <a:lnTo>
                    <a:pt x="0" y="60"/>
                  </a:lnTo>
                  <a:lnTo>
                    <a:pt x="4" y="53"/>
                  </a:lnTo>
                  <a:lnTo>
                    <a:pt x="53" y="3"/>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44" name="组合 43"/>
            <p:cNvGrpSpPr/>
            <p:nvPr/>
          </p:nvGrpSpPr>
          <p:grpSpPr>
            <a:xfrm>
              <a:off x="5557301" y="3710891"/>
              <a:ext cx="444643" cy="444643"/>
              <a:chOff x="5557301" y="3705153"/>
              <a:chExt cx="444643" cy="444643"/>
            </a:xfrm>
          </p:grpSpPr>
          <p:sp>
            <p:nvSpPr>
              <p:cNvPr id="45" name="Freeform 210"/>
              <p:cNvSpPr>
                <a:spLocks noEditPoints="1"/>
              </p:cNvSpPr>
              <p:nvPr/>
            </p:nvSpPr>
            <p:spPr bwMode="auto">
              <a:xfrm>
                <a:off x="5557301" y="3705153"/>
                <a:ext cx="444643" cy="444643"/>
              </a:xfrm>
              <a:custGeom>
                <a:avLst/>
                <a:gdLst>
                  <a:gd name="T0" fmla="*/ 78 w 155"/>
                  <a:gd name="T1" fmla="*/ 8 h 155"/>
                  <a:gd name="T2" fmla="*/ 61 w 155"/>
                  <a:gd name="T3" fmla="*/ 10 h 155"/>
                  <a:gd name="T4" fmla="*/ 43 w 155"/>
                  <a:gd name="T5" fmla="*/ 19 h 155"/>
                  <a:gd name="T6" fmla="*/ 25 w 155"/>
                  <a:gd name="T7" fmla="*/ 35 h 155"/>
                  <a:gd name="T8" fmla="*/ 13 w 155"/>
                  <a:gd name="T9" fmla="*/ 55 h 155"/>
                  <a:gd name="T10" fmla="*/ 9 w 155"/>
                  <a:gd name="T11" fmla="*/ 78 h 155"/>
                  <a:gd name="T12" fmla="*/ 11 w 155"/>
                  <a:gd name="T13" fmla="*/ 96 h 155"/>
                  <a:gd name="T14" fmla="*/ 19 w 155"/>
                  <a:gd name="T15" fmla="*/ 112 h 155"/>
                  <a:gd name="T16" fmla="*/ 33 w 155"/>
                  <a:gd name="T17" fmla="*/ 131 h 155"/>
                  <a:gd name="T18" fmla="*/ 55 w 155"/>
                  <a:gd name="T19" fmla="*/ 143 h 155"/>
                  <a:gd name="T20" fmla="*/ 78 w 155"/>
                  <a:gd name="T21" fmla="*/ 147 h 155"/>
                  <a:gd name="T22" fmla="*/ 94 w 155"/>
                  <a:gd name="T23" fmla="*/ 145 h 155"/>
                  <a:gd name="T24" fmla="*/ 112 w 155"/>
                  <a:gd name="T25" fmla="*/ 139 h 155"/>
                  <a:gd name="T26" fmla="*/ 130 w 155"/>
                  <a:gd name="T27" fmla="*/ 123 h 155"/>
                  <a:gd name="T28" fmla="*/ 143 w 155"/>
                  <a:gd name="T29" fmla="*/ 102 h 155"/>
                  <a:gd name="T30" fmla="*/ 147 w 155"/>
                  <a:gd name="T31" fmla="*/ 78 h 155"/>
                  <a:gd name="T32" fmla="*/ 145 w 155"/>
                  <a:gd name="T33" fmla="*/ 61 h 155"/>
                  <a:gd name="T34" fmla="*/ 136 w 155"/>
                  <a:gd name="T35" fmla="*/ 45 h 155"/>
                  <a:gd name="T36" fmla="*/ 122 w 155"/>
                  <a:gd name="T37" fmla="*/ 25 h 155"/>
                  <a:gd name="T38" fmla="*/ 100 w 155"/>
                  <a:gd name="T39" fmla="*/ 12 h 155"/>
                  <a:gd name="T40" fmla="*/ 78 w 155"/>
                  <a:gd name="T41" fmla="*/ 8 h 155"/>
                  <a:gd name="T42" fmla="*/ 78 w 155"/>
                  <a:gd name="T43" fmla="*/ 0 h 155"/>
                  <a:gd name="T44" fmla="*/ 104 w 155"/>
                  <a:gd name="T45" fmla="*/ 6 h 155"/>
                  <a:gd name="T46" fmla="*/ 126 w 155"/>
                  <a:gd name="T47" fmla="*/ 19 h 155"/>
                  <a:gd name="T48" fmla="*/ 145 w 155"/>
                  <a:gd name="T49" fmla="*/ 41 h 155"/>
                  <a:gd name="T50" fmla="*/ 153 w 155"/>
                  <a:gd name="T51" fmla="*/ 59 h 155"/>
                  <a:gd name="T52" fmla="*/ 155 w 155"/>
                  <a:gd name="T53" fmla="*/ 78 h 155"/>
                  <a:gd name="T54" fmla="*/ 151 w 155"/>
                  <a:gd name="T55" fmla="*/ 104 h 155"/>
                  <a:gd name="T56" fmla="*/ 136 w 155"/>
                  <a:gd name="T57" fmla="*/ 127 h 155"/>
                  <a:gd name="T58" fmla="*/ 116 w 155"/>
                  <a:gd name="T59" fmla="*/ 145 h 155"/>
                  <a:gd name="T60" fmla="*/ 96 w 155"/>
                  <a:gd name="T61" fmla="*/ 153 h 155"/>
                  <a:gd name="T62" fmla="*/ 78 w 155"/>
                  <a:gd name="T63" fmla="*/ 155 h 155"/>
                  <a:gd name="T64" fmla="*/ 51 w 155"/>
                  <a:gd name="T65" fmla="*/ 151 h 155"/>
                  <a:gd name="T66" fmla="*/ 29 w 155"/>
                  <a:gd name="T67" fmla="*/ 137 h 155"/>
                  <a:gd name="T68" fmla="*/ 11 w 155"/>
                  <a:gd name="T69" fmla="*/ 116 h 155"/>
                  <a:gd name="T70" fmla="*/ 3 w 155"/>
                  <a:gd name="T71" fmla="*/ 98 h 155"/>
                  <a:gd name="T72" fmla="*/ 0 w 155"/>
                  <a:gd name="T73" fmla="*/ 78 h 155"/>
                  <a:gd name="T74" fmla="*/ 5 w 155"/>
                  <a:gd name="T75" fmla="*/ 51 h 155"/>
                  <a:gd name="T76" fmla="*/ 19 w 155"/>
                  <a:gd name="T77" fmla="*/ 29 h 155"/>
                  <a:gd name="T78" fmla="*/ 39 w 155"/>
                  <a:gd name="T79" fmla="*/ 10 h 155"/>
                  <a:gd name="T80" fmla="*/ 59 w 155"/>
                  <a:gd name="T81" fmla="*/ 2 h 155"/>
                  <a:gd name="T82" fmla="*/ 78 w 155"/>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5">
                    <a:moveTo>
                      <a:pt x="78" y="8"/>
                    </a:moveTo>
                    <a:lnTo>
                      <a:pt x="61" y="10"/>
                    </a:lnTo>
                    <a:lnTo>
                      <a:pt x="43" y="19"/>
                    </a:lnTo>
                    <a:lnTo>
                      <a:pt x="25" y="35"/>
                    </a:lnTo>
                    <a:lnTo>
                      <a:pt x="13" y="55"/>
                    </a:lnTo>
                    <a:lnTo>
                      <a:pt x="9" y="78"/>
                    </a:lnTo>
                    <a:lnTo>
                      <a:pt x="11" y="96"/>
                    </a:lnTo>
                    <a:lnTo>
                      <a:pt x="19" y="112"/>
                    </a:lnTo>
                    <a:lnTo>
                      <a:pt x="33" y="131"/>
                    </a:lnTo>
                    <a:lnTo>
                      <a:pt x="55" y="143"/>
                    </a:lnTo>
                    <a:lnTo>
                      <a:pt x="78" y="147"/>
                    </a:lnTo>
                    <a:lnTo>
                      <a:pt x="94" y="145"/>
                    </a:lnTo>
                    <a:lnTo>
                      <a:pt x="112" y="139"/>
                    </a:lnTo>
                    <a:lnTo>
                      <a:pt x="130" y="123"/>
                    </a:lnTo>
                    <a:lnTo>
                      <a:pt x="143" y="102"/>
                    </a:lnTo>
                    <a:lnTo>
                      <a:pt x="147" y="78"/>
                    </a:lnTo>
                    <a:lnTo>
                      <a:pt x="145" y="61"/>
                    </a:lnTo>
                    <a:lnTo>
                      <a:pt x="136" y="45"/>
                    </a:lnTo>
                    <a:lnTo>
                      <a:pt x="122" y="25"/>
                    </a:lnTo>
                    <a:lnTo>
                      <a:pt x="100" y="12"/>
                    </a:lnTo>
                    <a:lnTo>
                      <a:pt x="78" y="8"/>
                    </a:lnTo>
                    <a:close/>
                    <a:moveTo>
                      <a:pt x="78" y="0"/>
                    </a:moveTo>
                    <a:lnTo>
                      <a:pt x="104" y="6"/>
                    </a:lnTo>
                    <a:lnTo>
                      <a:pt x="126" y="19"/>
                    </a:lnTo>
                    <a:lnTo>
                      <a:pt x="145" y="41"/>
                    </a:lnTo>
                    <a:lnTo>
                      <a:pt x="153" y="59"/>
                    </a:lnTo>
                    <a:lnTo>
                      <a:pt x="155" y="78"/>
                    </a:lnTo>
                    <a:lnTo>
                      <a:pt x="151" y="104"/>
                    </a:lnTo>
                    <a:lnTo>
                      <a:pt x="136" y="127"/>
                    </a:lnTo>
                    <a:lnTo>
                      <a:pt x="116" y="145"/>
                    </a:lnTo>
                    <a:lnTo>
                      <a:pt x="96" y="153"/>
                    </a:lnTo>
                    <a:lnTo>
                      <a:pt x="78" y="155"/>
                    </a:lnTo>
                    <a:lnTo>
                      <a:pt x="51" y="151"/>
                    </a:lnTo>
                    <a:lnTo>
                      <a:pt x="29" y="137"/>
                    </a:lnTo>
                    <a:lnTo>
                      <a:pt x="11" y="116"/>
                    </a:lnTo>
                    <a:lnTo>
                      <a:pt x="3" y="98"/>
                    </a:lnTo>
                    <a:lnTo>
                      <a:pt x="0" y="78"/>
                    </a:lnTo>
                    <a:lnTo>
                      <a:pt x="5" y="51"/>
                    </a:lnTo>
                    <a:lnTo>
                      <a:pt x="19" y="29"/>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6" name="Freeform 211"/>
              <p:cNvSpPr/>
              <p:nvPr/>
            </p:nvSpPr>
            <p:spPr bwMode="auto">
              <a:xfrm>
                <a:off x="5651968" y="3817031"/>
                <a:ext cx="255312" cy="226625"/>
              </a:xfrm>
              <a:custGeom>
                <a:avLst/>
                <a:gdLst>
                  <a:gd name="T0" fmla="*/ 2 w 89"/>
                  <a:gd name="T1" fmla="*/ 0 h 79"/>
                  <a:gd name="T2" fmla="*/ 6 w 89"/>
                  <a:gd name="T3" fmla="*/ 4 h 79"/>
                  <a:gd name="T4" fmla="*/ 6 w 89"/>
                  <a:gd name="T5" fmla="*/ 71 h 79"/>
                  <a:gd name="T6" fmla="*/ 87 w 89"/>
                  <a:gd name="T7" fmla="*/ 71 h 79"/>
                  <a:gd name="T8" fmla="*/ 89 w 89"/>
                  <a:gd name="T9" fmla="*/ 75 h 79"/>
                  <a:gd name="T10" fmla="*/ 87 w 89"/>
                  <a:gd name="T11" fmla="*/ 79 h 79"/>
                  <a:gd name="T12" fmla="*/ 6 w 89"/>
                  <a:gd name="T13" fmla="*/ 79 h 79"/>
                  <a:gd name="T14" fmla="*/ 2 w 89"/>
                  <a:gd name="T15" fmla="*/ 77 h 79"/>
                  <a:gd name="T16" fmla="*/ 0 w 89"/>
                  <a:gd name="T17" fmla="*/ 75 h 79"/>
                  <a:gd name="T18" fmla="*/ 0 w 89"/>
                  <a:gd name="T19" fmla="*/ 71 h 79"/>
                  <a:gd name="T20" fmla="*/ 0 w 89"/>
                  <a:gd name="T21" fmla="*/ 4 h 79"/>
                  <a:gd name="T22" fmla="*/ 2 w 89"/>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9">
                    <a:moveTo>
                      <a:pt x="2" y="0"/>
                    </a:moveTo>
                    <a:lnTo>
                      <a:pt x="6" y="4"/>
                    </a:lnTo>
                    <a:lnTo>
                      <a:pt x="6" y="71"/>
                    </a:lnTo>
                    <a:lnTo>
                      <a:pt x="87" y="71"/>
                    </a:lnTo>
                    <a:lnTo>
                      <a:pt x="89" y="75"/>
                    </a:lnTo>
                    <a:lnTo>
                      <a:pt x="87" y="79"/>
                    </a:lnTo>
                    <a:lnTo>
                      <a:pt x="6" y="79"/>
                    </a:lnTo>
                    <a:lnTo>
                      <a:pt x="2" y="77"/>
                    </a:lnTo>
                    <a:lnTo>
                      <a:pt x="0" y="75"/>
                    </a:lnTo>
                    <a:lnTo>
                      <a:pt x="0" y="71"/>
                    </a:lnTo>
                    <a:lnTo>
                      <a:pt x="0" y="4"/>
                    </a:lnTo>
                    <a:lnTo>
                      <a:pt x="2"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7" name="Freeform 212"/>
              <p:cNvSpPr/>
              <p:nvPr/>
            </p:nvSpPr>
            <p:spPr bwMode="auto">
              <a:xfrm>
                <a:off x="5692129" y="3822769"/>
                <a:ext cx="209413" cy="180726"/>
              </a:xfrm>
              <a:custGeom>
                <a:avLst/>
                <a:gdLst>
                  <a:gd name="T0" fmla="*/ 69 w 73"/>
                  <a:gd name="T1" fmla="*/ 0 h 63"/>
                  <a:gd name="T2" fmla="*/ 71 w 73"/>
                  <a:gd name="T3" fmla="*/ 2 h 63"/>
                  <a:gd name="T4" fmla="*/ 73 w 73"/>
                  <a:gd name="T5" fmla="*/ 4 h 63"/>
                  <a:gd name="T6" fmla="*/ 69 w 73"/>
                  <a:gd name="T7" fmla="*/ 27 h 63"/>
                  <a:gd name="T8" fmla="*/ 65 w 73"/>
                  <a:gd name="T9" fmla="*/ 31 h 63"/>
                  <a:gd name="T10" fmla="*/ 63 w 73"/>
                  <a:gd name="T11" fmla="*/ 27 h 63"/>
                  <a:gd name="T12" fmla="*/ 65 w 73"/>
                  <a:gd name="T13" fmla="*/ 16 h 63"/>
                  <a:gd name="T14" fmla="*/ 45 w 73"/>
                  <a:gd name="T15" fmla="*/ 43 h 63"/>
                  <a:gd name="T16" fmla="*/ 43 w 73"/>
                  <a:gd name="T17" fmla="*/ 45 h 63"/>
                  <a:gd name="T18" fmla="*/ 39 w 73"/>
                  <a:gd name="T19" fmla="*/ 45 h 63"/>
                  <a:gd name="T20" fmla="*/ 27 w 73"/>
                  <a:gd name="T21" fmla="*/ 35 h 63"/>
                  <a:gd name="T22" fmla="*/ 6 w 73"/>
                  <a:gd name="T23" fmla="*/ 61 h 63"/>
                  <a:gd name="T24" fmla="*/ 4 w 73"/>
                  <a:gd name="T25" fmla="*/ 63 h 63"/>
                  <a:gd name="T26" fmla="*/ 0 w 73"/>
                  <a:gd name="T27" fmla="*/ 63 h 63"/>
                  <a:gd name="T28" fmla="*/ 0 w 73"/>
                  <a:gd name="T29" fmla="*/ 57 h 63"/>
                  <a:gd name="T30" fmla="*/ 20 w 73"/>
                  <a:gd name="T31" fmla="*/ 27 h 63"/>
                  <a:gd name="T32" fmla="*/ 24 w 73"/>
                  <a:gd name="T33" fmla="*/ 24 h 63"/>
                  <a:gd name="T34" fmla="*/ 27 w 73"/>
                  <a:gd name="T35" fmla="*/ 24 h 63"/>
                  <a:gd name="T36" fmla="*/ 41 w 73"/>
                  <a:gd name="T37" fmla="*/ 35 h 63"/>
                  <a:gd name="T38" fmla="*/ 57 w 73"/>
                  <a:gd name="T39" fmla="*/ 10 h 63"/>
                  <a:gd name="T40" fmla="*/ 49 w 73"/>
                  <a:gd name="T41" fmla="*/ 10 h 63"/>
                  <a:gd name="T42" fmla="*/ 45 w 73"/>
                  <a:gd name="T43" fmla="*/ 8 h 63"/>
                  <a:gd name="T44" fmla="*/ 47 w 73"/>
                  <a:gd name="T45" fmla="*/ 4 h 63"/>
                  <a:gd name="T46" fmla="*/ 69 w 73"/>
                  <a:gd name="T4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63">
                    <a:moveTo>
                      <a:pt x="69" y="0"/>
                    </a:moveTo>
                    <a:lnTo>
                      <a:pt x="71" y="2"/>
                    </a:lnTo>
                    <a:lnTo>
                      <a:pt x="73" y="4"/>
                    </a:lnTo>
                    <a:lnTo>
                      <a:pt x="69" y="27"/>
                    </a:lnTo>
                    <a:lnTo>
                      <a:pt x="65" y="31"/>
                    </a:lnTo>
                    <a:lnTo>
                      <a:pt x="63" y="27"/>
                    </a:lnTo>
                    <a:lnTo>
                      <a:pt x="65" y="16"/>
                    </a:lnTo>
                    <a:lnTo>
                      <a:pt x="45" y="43"/>
                    </a:lnTo>
                    <a:lnTo>
                      <a:pt x="43" y="45"/>
                    </a:lnTo>
                    <a:lnTo>
                      <a:pt x="39" y="45"/>
                    </a:lnTo>
                    <a:lnTo>
                      <a:pt x="27" y="35"/>
                    </a:lnTo>
                    <a:lnTo>
                      <a:pt x="6" y="61"/>
                    </a:lnTo>
                    <a:lnTo>
                      <a:pt x="4" y="63"/>
                    </a:lnTo>
                    <a:lnTo>
                      <a:pt x="0" y="63"/>
                    </a:lnTo>
                    <a:lnTo>
                      <a:pt x="0" y="57"/>
                    </a:lnTo>
                    <a:lnTo>
                      <a:pt x="20" y="27"/>
                    </a:lnTo>
                    <a:lnTo>
                      <a:pt x="24" y="24"/>
                    </a:lnTo>
                    <a:lnTo>
                      <a:pt x="27" y="24"/>
                    </a:lnTo>
                    <a:lnTo>
                      <a:pt x="41" y="35"/>
                    </a:lnTo>
                    <a:lnTo>
                      <a:pt x="57" y="10"/>
                    </a:lnTo>
                    <a:lnTo>
                      <a:pt x="49" y="10"/>
                    </a:lnTo>
                    <a:lnTo>
                      <a:pt x="45" y="8"/>
                    </a:lnTo>
                    <a:lnTo>
                      <a:pt x="47" y="4"/>
                    </a:lnTo>
                    <a:lnTo>
                      <a:pt x="69"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62" name="图片 61"/>
          <p:cNvPicPr>
            <a:picLocks noChangeAspect="1"/>
          </p:cNvPicPr>
          <p:nvPr/>
        </p:nvPicPr>
        <p:blipFill rotWithShape="1">
          <a:blip r:embed="rId4"/>
          <a:srcRect l="28416" t="15057" r="5006" b="28588"/>
          <a:stretch>
            <a:fillRect/>
          </a:stretch>
        </p:blipFill>
        <p:spPr>
          <a:xfrm>
            <a:off x="4850765" y="728980"/>
            <a:ext cx="6676390" cy="6005830"/>
          </a:xfrm>
          <a:prstGeom prst="rect">
            <a:avLst/>
          </a:prstGeom>
        </p:spPr>
      </p:pic>
      <p:pic>
        <p:nvPicPr>
          <p:cNvPr id="4" name="图片 3"/>
          <p:cNvPicPr>
            <a:picLocks noChangeAspect="1"/>
          </p:cNvPicPr>
          <p:nvPr/>
        </p:nvPicPr>
        <p:blipFill>
          <a:blip r:embed="rId5"/>
          <a:stretch>
            <a:fillRect/>
          </a:stretch>
        </p:blipFill>
        <p:spPr>
          <a:xfrm>
            <a:off x="2491803" y="1242347"/>
            <a:ext cx="1795101" cy="5463423"/>
          </a:xfrm>
          <a:prstGeom prst="rect">
            <a:avLst/>
          </a:prstGeom>
        </p:spPr>
      </p:pic>
      <p:pic>
        <p:nvPicPr>
          <p:cNvPr id="5" name="图片 4"/>
          <p:cNvPicPr>
            <a:picLocks noChangeAspect="1"/>
          </p:cNvPicPr>
          <p:nvPr>
            <p:custDataLst>
              <p:tags r:id="rId6"/>
            </p:custDataLst>
          </p:nvPr>
        </p:nvPicPr>
        <p:blipFill>
          <a:blip r:embed="rId7"/>
          <a:srcRect r="6907"/>
          <a:stretch>
            <a:fillRect/>
          </a:stretch>
        </p:blipFill>
        <p:spPr>
          <a:xfrm>
            <a:off x="129540" y="2985135"/>
            <a:ext cx="2362200" cy="2346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par>
                                <p:cTn id="8" presetID="22" presetClass="entr" presetSubtype="2"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1845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3.1</a:t>
            </a:r>
            <a:r>
              <a:rPr lang="zh-CN" altLang="en-US" sz="3200" dirty="0">
                <a:solidFill>
                  <a:srgbClr val="00A3A4"/>
                </a:solidFill>
                <a:latin typeface="Century Gothic" panose="020B0502020202020204"/>
                <a:ea typeface="思源黑体 CN Bold"/>
                <a:cs typeface="+mn-ea"/>
                <a:sym typeface="+mn-lt"/>
              </a:rPr>
              <a:t>项目范围管理</a:t>
            </a:r>
            <a:endParaRPr lang="zh-CN" altLang="en-US"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WBS</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细节</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展示</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42" name="组合 41"/>
          <p:cNvGrpSpPr/>
          <p:nvPr/>
        </p:nvGrpSpPr>
        <p:grpSpPr>
          <a:xfrm>
            <a:off x="4967236" y="3776865"/>
            <a:ext cx="723497" cy="421587"/>
            <a:chOff x="5238881" y="3710891"/>
            <a:chExt cx="763063" cy="444643"/>
          </a:xfrm>
        </p:grpSpPr>
        <p:sp>
          <p:nvSpPr>
            <p:cNvPr id="43" name="Freeform 82"/>
            <p:cNvSpPr/>
            <p:nvPr/>
          </p:nvSpPr>
          <p:spPr bwMode="auto">
            <a:xfrm>
              <a:off x="5238881" y="3759658"/>
              <a:ext cx="203676" cy="347109"/>
            </a:xfrm>
            <a:custGeom>
              <a:avLst/>
              <a:gdLst>
                <a:gd name="T0" fmla="*/ 61 w 71"/>
                <a:gd name="T1" fmla="*/ 0 h 121"/>
                <a:gd name="T2" fmla="*/ 65 w 71"/>
                <a:gd name="T3" fmla="*/ 0 h 121"/>
                <a:gd name="T4" fmla="*/ 67 w 71"/>
                <a:gd name="T5" fmla="*/ 3 h 121"/>
                <a:gd name="T6" fmla="*/ 71 w 71"/>
                <a:gd name="T7" fmla="*/ 7 h 121"/>
                <a:gd name="T8" fmla="*/ 71 w 71"/>
                <a:gd name="T9" fmla="*/ 11 h 121"/>
                <a:gd name="T10" fmla="*/ 71 w 71"/>
                <a:gd name="T11" fmla="*/ 15 h 121"/>
                <a:gd name="T12" fmla="*/ 67 w 71"/>
                <a:gd name="T13" fmla="*/ 19 h 121"/>
                <a:gd name="T14" fmla="*/ 26 w 71"/>
                <a:gd name="T15" fmla="*/ 60 h 121"/>
                <a:gd name="T16" fmla="*/ 67 w 71"/>
                <a:gd name="T17" fmla="*/ 102 h 121"/>
                <a:gd name="T18" fmla="*/ 71 w 71"/>
                <a:gd name="T19" fmla="*/ 106 h 121"/>
                <a:gd name="T20" fmla="*/ 71 w 71"/>
                <a:gd name="T21" fmla="*/ 111 h 121"/>
                <a:gd name="T22" fmla="*/ 71 w 71"/>
                <a:gd name="T23" fmla="*/ 115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3 h 121"/>
                <a:gd name="T36" fmla="*/ 53 w 71"/>
                <a:gd name="T37" fmla="*/ 3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3"/>
                  </a:lnTo>
                  <a:lnTo>
                    <a:pt x="71" y="7"/>
                  </a:lnTo>
                  <a:lnTo>
                    <a:pt x="71" y="11"/>
                  </a:lnTo>
                  <a:lnTo>
                    <a:pt x="71" y="15"/>
                  </a:lnTo>
                  <a:lnTo>
                    <a:pt x="67" y="19"/>
                  </a:lnTo>
                  <a:lnTo>
                    <a:pt x="26" y="60"/>
                  </a:lnTo>
                  <a:lnTo>
                    <a:pt x="67" y="102"/>
                  </a:lnTo>
                  <a:lnTo>
                    <a:pt x="71" y="106"/>
                  </a:lnTo>
                  <a:lnTo>
                    <a:pt x="71" y="111"/>
                  </a:lnTo>
                  <a:lnTo>
                    <a:pt x="71" y="115"/>
                  </a:lnTo>
                  <a:lnTo>
                    <a:pt x="67" y="117"/>
                  </a:lnTo>
                  <a:lnTo>
                    <a:pt x="61" y="121"/>
                  </a:lnTo>
                  <a:lnTo>
                    <a:pt x="53" y="117"/>
                  </a:lnTo>
                  <a:lnTo>
                    <a:pt x="4" y="68"/>
                  </a:lnTo>
                  <a:lnTo>
                    <a:pt x="0" y="60"/>
                  </a:lnTo>
                  <a:lnTo>
                    <a:pt x="4" y="53"/>
                  </a:lnTo>
                  <a:lnTo>
                    <a:pt x="53" y="3"/>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44" name="组合 43"/>
            <p:cNvGrpSpPr/>
            <p:nvPr/>
          </p:nvGrpSpPr>
          <p:grpSpPr>
            <a:xfrm>
              <a:off x="5557301" y="3710891"/>
              <a:ext cx="444643" cy="444643"/>
              <a:chOff x="5557301" y="3705153"/>
              <a:chExt cx="444643" cy="444643"/>
            </a:xfrm>
          </p:grpSpPr>
          <p:sp>
            <p:nvSpPr>
              <p:cNvPr id="45" name="Freeform 210"/>
              <p:cNvSpPr>
                <a:spLocks noEditPoints="1"/>
              </p:cNvSpPr>
              <p:nvPr/>
            </p:nvSpPr>
            <p:spPr bwMode="auto">
              <a:xfrm>
                <a:off x="5557301" y="3705153"/>
                <a:ext cx="444643" cy="444643"/>
              </a:xfrm>
              <a:custGeom>
                <a:avLst/>
                <a:gdLst>
                  <a:gd name="T0" fmla="*/ 78 w 155"/>
                  <a:gd name="T1" fmla="*/ 8 h 155"/>
                  <a:gd name="T2" fmla="*/ 61 w 155"/>
                  <a:gd name="T3" fmla="*/ 10 h 155"/>
                  <a:gd name="T4" fmla="*/ 43 w 155"/>
                  <a:gd name="T5" fmla="*/ 19 h 155"/>
                  <a:gd name="T6" fmla="*/ 25 w 155"/>
                  <a:gd name="T7" fmla="*/ 35 h 155"/>
                  <a:gd name="T8" fmla="*/ 13 w 155"/>
                  <a:gd name="T9" fmla="*/ 55 h 155"/>
                  <a:gd name="T10" fmla="*/ 9 w 155"/>
                  <a:gd name="T11" fmla="*/ 78 h 155"/>
                  <a:gd name="T12" fmla="*/ 11 w 155"/>
                  <a:gd name="T13" fmla="*/ 96 h 155"/>
                  <a:gd name="T14" fmla="*/ 19 w 155"/>
                  <a:gd name="T15" fmla="*/ 112 h 155"/>
                  <a:gd name="T16" fmla="*/ 33 w 155"/>
                  <a:gd name="T17" fmla="*/ 131 h 155"/>
                  <a:gd name="T18" fmla="*/ 55 w 155"/>
                  <a:gd name="T19" fmla="*/ 143 h 155"/>
                  <a:gd name="T20" fmla="*/ 78 w 155"/>
                  <a:gd name="T21" fmla="*/ 147 h 155"/>
                  <a:gd name="T22" fmla="*/ 94 w 155"/>
                  <a:gd name="T23" fmla="*/ 145 h 155"/>
                  <a:gd name="T24" fmla="*/ 112 w 155"/>
                  <a:gd name="T25" fmla="*/ 139 h 155"/>
                  <a:gd name="T26" fmla="*/ 130 w 155"/>
                  <a:gd name="T27" fmla="*/ 123 h 155"/>
                  <a:gd name="T28" fmla="*/ 143 w 155"/>
                  <a:gd name="T29" fmla="*/ 102 h 155"/>
                  <a:gd name="T30" fmla="*/ 147 w 155"/>
                  <a:gd name="T31" fmla="*/ 78 h 155"/>
                  <a:gd name="T32" fmla="*/ 145 w 155"/>
                  <a:gd name="T33" fmla="*/ 61 h 155"/>
                  <a:gd name="T34" fmla="*/ 136 w 155"/>
                  <a:gd name="T35" fmla="*/ 45 h 155"/>
                  <a:gd name="T36" fmla="*/ 122 w 155"/>
                  <a:gd name="T37" fmla="*/ 25 h 155"/>
                  <a:gd name="T38" fmla="*/ 100 w 155"/>
                  <a:gd name="T39" fmla="*/ 12 h 155"/>
                  <a:gd name="T40" fmla="*/ 78 w 155"/>
                  <a:gd name="T41" fmla="*/ 8 h 155"/>
                  <a:gd name="T42" fmla="*/ 78 w 155"/>
                  <a:gd name="T43" fmla="*/ 0 h 155"/>
                  <a:gd name="T44" fmla="*/ 104 w 155"/>
                  <a:gd name="T45" fmla="*/ 6 h 155"/>
                  <a:gd name="T46" fmla="*/ 126 w 155"/>
                  <a:gd name="T47" fmla="*/ 19 h 155"/>
                  <a:gd name="T48" fmla="*/ 145 w 155"/>
                  <a:gd name="T49" fmla="*/ 41 h 155"/>
                  <a:gd name="T50" fmla="*/ 153 w 155"/>
                  <a:gd name="T51" fmla="*/ 59 h 155"/>
                  <a:gd name="T52" fmla="*/ 155 w 155"/>
                  <a:gd name="T53" fmla="*/ 78 h 155"/>
                  <a:gd name="T54" fmla="*/ 151 w 155"/>
                  <a:gd name="T55" fmla="*/ 104 h 155"/>
                  <a:gd name="T56" fmla="*/ 136 w 155"/>
                  <a:gd name="T57" fmla="*/ 127 h 155"/>
                  <a:gd name="T58" fmla="*/ 116 w 155"/>
                  <a:gd name="T59" fmla="*/ 145 h 155"/>
                  <a:gd name="T60" fmla="*/ 96 w 155"/>
                  <a:gd name="T61" fmla="*/ 153 h 155"/>
                  <a:gd name="T62" fmla="*/ 78 w 155"/>
                  <a:gd name="T63" fmla="*/ 155 h 155"/>
                  <a:gd name="T64" fmla="*/ 51 w 155"/>
                  <a:gd name="T65" fmla="*/ 151 h 155"/>
                  <a:gd name="T66" fmla="*/ 29 w 155"/>
                  <a:gd name="T67" fmla="*/ 137 h 155"/>
                  <a:gd name="T68" fmla="*/ 11 w 155"/>
                  <a:gd name="T69" fmla="*/ 116 h 155"/>
                  <a:gd name="T70" fmla="*/ 3 w 155"/>
                  <a:gd name="T71" fmla="*/ 98 h 155"/>
                  <a:gd name="T72" fmla="*/ 0 w 155"/>
                  <a:gd name="T73" fmla="*/ 78 h 155"/>
                  <a:gd name="T74" fmla="*/ 5 w 155"/>
                  <a:gd name="T75" fmla="*/ 51 h 155"/>
                  <a:gd name="T76" fmla="*/ 19 w 155"/>
                  <a:gd name="T77" fmla="*/ 29 h 155"/>
                  <a:gd name="T78" fmla="*/ 39 w 155"/>
                  <a:gd name="T79" fmla="*/ 10 h 155"/>
                  <a:gd name="T80" fmla="*/ 59 w 155"/>
                  <a:gd name="T81" fmla="*/ 2 h 155"/>
                  <a:gd name="T82" fmla="*/ 78 w 155"/>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5">
                    <a:moveTo>
                      <a:pt x="78" y="8"/>
                    </a:moveTo>
                    <a:lnTo>
                      <a:pt x="61" y="10"/>
                    </a:lnTo>
                    <a:lnTo>
                      <a:pt x="43" y="19"/>
                    </a:lnTo>
                    <a:lnTo>
                      <a:pt x="25" y="35"/>
                    </a:lnTo>
                    <a:lnTo>
                      <a:pt x="13" y="55"/>
                    </a:lnTo>
                    <a:lnTo>
                      <a:pt x="9" y="78"/>
                    </a:lnTo>
                    <a:lnTo>
                      <a:pt x="11" y="96"/>
                    </a:lnTo>
                    <a:lnTo>
                      <a:pt x="19" y="112"/>
                    </a:lnTo>
                    <a:lnTo>
                      <a:pt x="33" y="131"/>
                    </a:lnTo>
                    <a:lnTo>
                      <a:pt x="55" y="143"/>
                    </a:lnTo>
                    <a:lnTo>
                      <a:pt x="78" y="147"/>
                    </a:lnTo>
                    <a:lnTo>
                      <a:pt x="94" y="145"/>
                    </a:lnTo>
                    <a:lnTo>
                      <a:pt x="112" y="139"/>
                    </a:lnTo>
                    <a:lnTo>
                      <a:pt x="130" y="123"/>
                    </a:lnTo>
                    <a:lnTo>
                      <a:pt x="143" y="102"/>
                    </a:lnTo>
                    <a:lnTo>
                      <a:pt x="147" y="78"/>
                    </a:lnTo>
                    <a:lnTo>
                      <a:pt x="145" y="61"/>
                    </a:lnTo>
                    <a:lnTo>
                      <a:pt x="136" y="45"/>
                    </a:lnTo>
                    <a:lnTo>
                      <a:pt x="122" y="25"/>
                    </a:lnTo>
                    <a:lnTo>
                      <a:pt x="100" y="12"/>
                    </a:lnTo>
                    <a:lnTo>
                      <a:pt x="78" y="8"/>
                    </a:lnTo>
                    <a:close/>
                    <a:moveTo>
                      <a:pt x="78" y="0"/>
                    </a:moveTo>
                    <a:lnTo>
                      <a:pt x="104" y="6"/>
                    </a:lnTo>
                    <a:lnTo>
                      <a:pt x="126" y="19"/>
                    </a:lnTo>
                    <a:lnTo>
                      <a:pt x="145" y="41"/>
                    </a:lnTo>
                    <a:lnTo>
                      <a:pt x="153" y="59"/>
                    </a:lnTo>
                    <a:lnTo>
                      <a:pt x="155" y="78"/>
                    </a:lnTo>
                    <a:lnTo>
                      <a:pt x="151" y="104"/>
                    </a:lnTo>
                    <a:lnTo>
                      <a:pt x="136" y="127"/>
                    </a:lnTo>
                    <a:lnTo>
                      <a:pt x="116" y="145"/>
                    </a:lnTo>
                    <a:lnTo>
                      <a:pt x="96" y="153"/>
                    </a:lnTo>
                    <a:lnTo>
                      <a:pt x="78" y="155"/>
                    </a:lnTo>
                    <a:lnTo>
                      <a:pt x="51" y="151"/>
                    </a:lnTo>
                    <a:lnTo>
                      <a:pt x="29" y="137"/>
                    </a:lnTo>
                    <a:lnTo>
                      <a:pt x="11" y="116"/>
                    </a:lnTo>
                    <a:lnTo>
                      <a:pt x="3" y="98"/>
                    </a:lnTo>
                    <a:lnTo>
                      <a:pt x="0" y="78"/>
                    </a:lnTo>
                    <a:lnTo>
                      <a:pt x="5" y="51"/>
                    </a:lnTo>
                    <a:lnTo>
                      <a:pt x="19" y="29"/>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6" name="Freeform 211"/>
              <p:cNvSpPr/>
              <p:nvPr/>
            </p:nvSpPr>
            <p:spPr bwMode="auto">
              <a:xfrm>
                <a:off x="5651968" y="3817031"/>
                <a:ext cx="255312" cy="226625"/>
              </a:xfrm>
              <a:custGeom>
                <a:avLst/>
                <a:gdLst>
                  <a:gd name="T0" fmla="*/ 2 w 89"/>
                  <a:gd name="T1" fmla="*/ 0 h 79"/>
                  <a:gd name="T2" fmla="*/ 6 w 89"/>
                  <a:gd name="T3" fmla="*/ 4 h 79"/>
                  <a:gd name="T4" fmla="*/ 6 w 89"/>
                  <a:gd name="T5" fmla="*/ 71 h 79"/>
                  <a:gd name="T6" fmla="*/ 87 w 89"/>
                  <a:gd name="T7" fmla="*/ 71 h 79"/>
                  <a:gd name="T8" fmla="*/ 89 w 89"/>
                  <a:gd name="T9" fmla="*/ 75 h 79"/>
                  <a:gd name="T10" fmla="*/ 87 w 89"/>
                  <a:gd name="T11" fmla="*/ 79 h 79"/>
                  <a:gd name="T12" fmla="*/ 6 w 89"/>
                  <a:gd name="T13" fmla="*/ 79 h 79"/>
                  <a:gd name="T14" fmla="*/ 2 w 89"/>
                  <a:gd name="T15" fmla="*/ 77 h 79"/>
                  <a:gd name="T16" fmla="*/ 0 w 89"/>
                  <a:gd name="T17" fmla="*/ 75 h 79"/>
                  <a:gd name="T18" fmla="*/ 0 w 89"/>
                  <a:gd name="T19" fmla="*/ 71 h 79"/>
                  <a:gd name="T20" fmla="*/ 0 w 89"/>
                  <a:gd name="T21" fmla="*/ 4 h 79"/>
                  <a:gd name="T22" fmla="*/ 2 w 89"/>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9">
                    <a:moveTo>
                      <a:pt x="2" y="0"/>
                    </a:moveTo>
                    <a:lnTo>
                      <a:pt x="6" y="4"/>
                    </a:lnTo>
                    <a:lnTo>
                      <a:pt x="6" y="71"/>
                    </a:lnTo>
                    <a:lnTo>
                      <a:pt x="87" y="71"/>
                    </a:lnTo>
                    <a:lnTo>
                      <a:pt x="89" y="75"/>
                    </a:lnTo>
                    <a:lnTo>
                      <a:pt x="87" y="79"/>
                    </a:lnTo>
                    <a:lnTo>
                      <a:pt x="6" y="79"/>
                    </a:lnTo>
                    <a:lnTo>
                      <a:pt x="2" y="77"/>
                    </a:lnTo>
                    <a:lnTo>
                      <a:pt x="0" y="75"/>
                    </a:lnTo>
                    <a:lnTo>
                      <a:pt x="0" y="71"/>
                    </a:lnTo>
                    <a:lnTo>
                      <a:pt x="0" y="4"/>
                    </a:lnTo>
                    <a:lnTo>
                      <a:pt x="2"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7" name="Freeform 212"/>
              <p:cNvSpPr/>
              <p:nvPr/>
            </p:nvSpPr>
            <p:spPr bwMode="auto">
              <a:xfrm>
                <a:off x="5692129" y="3822769"/>
                <a:ext cx="209413" cy="180726"/>
              </a:xfrm>
              <a:custGeom>
                <a:avLst/>
                <a:gdLst>
                  <a:gd name="T0" fmla="*/ 69 w 73"/>
                  <a:gd name="T1" fmla="*/ 0 h 63"/>
                  <a:gd name="T2" fmla="*/ 71 w 73"/>
                  <a:gd name="T3" fmla="*/ 2 h 63"/>
                  <a:gd name="T4" fmla="*/ 73 w 73"/>
                  <a:gd name="T5" fmla="*/ 4 h 63"/>
                  <a:gd name="T6" fmla="*/ 69 w 73"/>
                  <a:gd name="T7" fmla="*/ 27 h 63"/>
                  <a:gd name="T8" fmla="*/ 65 w 73"/>
                  <a:gd name="T9" fmla="*/ 31 h 63"/>
                  <a:gd name="T10" fmla="*/ 63 w 73"/>
                  <a:gd name="T11" fmla="*/ 27 h 63"/>
                  <a:gd name="T12" fmla="*/ 65 w 73"/>
                  <a:gd name="T13" fmla="*/ 16 h 63"/>
                  <a:gd name="T14" fmla="*/ 45 w 73"/>
                  <a:gd name="T15" fmla="*/ 43 h 63"/>
                  <a:gd name="T16" fmla="*/ 43 w 73"/>
                  <a:gd name="T17" fmla="*/ 45 h 63"/>
                  <a:gd name="T18" fmla="*/ 39 w 73"/>
                  <a:gd name="T19" fmla="*/ 45 h 63"/>
                  <a:gd name="T20" fmla="*/ 27 w 73"/>
                  <a:gd name="T21" fmla="*/ 35 h 63"/>
                  <a:gd name="T22" fmla="*/ 6 w 73"/>
                  <a:gd name="T23" fmla="*/ 61 h 63"/>
                  <a:gd name="T24" fmla="*/ 4 w 73"/>
                  <a:gd name="T25" fmla="*/ 63 h 63"/>
                  <a:gd name="T26" fmla="*/ 0 w 73"/>
                  <a:gd name="T27" fmla="*/ 63 h 63"/>
                  <a:gd name="T28" fmla="*/ 0 w 73"/>
                  <a:gd name="T29" fmla="*/ 57 h 63"/>
                  <a:gd name="T30" fmla="*/ 20 w 73"/>
                  <a:gd name="T31" fmla="*/ 27 h 63"/>
                  <a:gd name="T32" fmla="*/ 24 w 73"/>
                  <a:gd name="T33" fmla="*/ 24 h 63"/>
                  <a:gd name="T34" fmla="*/ 27 w 73"/>
                  <a:gd name="T35" fmla="*/ 24 h 63"/>
                  <a:gd name="T36" fmla="*/ 41 w 73"/>
                  <a:gd name="T37" fmla="*/ 35 h 63"/>
                  <a:gd name="T38" fmla="*/ 57 w 73"/>
                  <a:gd name="T39" fmla="*/ 10 h 63"/>
                  <a:gd name="T40" fmla="*/ 49 w 73"/>
                  <a:gd name="T41" fmla="*/ 10 h 63"/>
                  <a:gd name="T42" fmla="*/ 45 w 73"/>
                  <a:gd name="T43" fmla="*/ 8 h 63"/>
                  <a:gd name="T44" fmla="*/ 47 w 73"/>
                  <a:gd name="T45" fmla="*/ 4 h 63"/>
                  <a:gd name="T46" fmla="*/ 69 w 73"/>
                  <a:gd name="T4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63">
                    <a:moveTo>
                      <a:pt x="69" y="0"/>
                    </a:moveTo>
                    <a:lnTo>
                      <a:pt x="71" y="2"/>
                    </a:lnTo>
                    <a:lnTo>
                      <a:pt x="73" y="4"/>
                    </a:lnTo>
                    <a:lnTo>
                      <a:pt x="69" y="27"/>
                    </a:lnTo>
                    <a:lnTo>
                      <a:pt x="65" y="31"/>
                    </a:lnTo>
                    <a:lnTo>
                      <a:pt x="63" y="27"/>
                    </a:lnTo>
                    <a:lnTo>
                      <a:pt x="65" y="16"/>
                    </a:lnTo>
                    <a:lnTo>
                      <a:pt x="45" y="43"/>
                    </a:lnTo>
                    <a:lnTo>
                      <a:pt x="43" y="45"/>
                    </a:lnTo>
                    <a:lnTo>
                      <a:pt x="39" y="45"/>
                    </a:lnTo>
                    <a:lnTo>
                      <a:pt x="27" y="35"/>
                    </a:lnTo>
                    <a:lnTo>
                      <a:pt x="6" y="61"/>
                    </a:lnTo>
                    <a:lnTo>
                      <a:pt x="4" y="63"/>
                    </a:lnTo>
                    <a:lnTo>
                      <a:pt x="0" y="63"/>
                    </a:lnTo>
                    <a:lnTo>
                      <a:pt x="0" y="57"/>
                    </a:lnTo>
                    <a:lnTo>
                      <a:pt x="20" y="27"/>
                    </a:lnTo>
                    <a:lnTo>
                      <a:pt x="24" y="24"/>
                    </a:lnTo>
                    <a:lnTo>
                      <a:pt x="27" y="24"/>
                    </a:lnTo>
                    <a:lnTo>
                      <a:pt x="41" y="35"/>
                    </a:lnTo>
                    <a:lnTo>
                      <a:pt x="57" y="10"/>
                    </a:lnTo>
                    <a:lnTo>
                      <a:pt x="49" y="10"/>
                    </a:lnTo>
                    <a:lnTo>
                      <a:pt x="45" y="8"/>
                    </a:lnTo>
                    <a:lnTo>
                      <a:pt x="47" y="4"/>
                    </a:lnTo>
                    <a:lnTo>
                      <a:pt x="69"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7" name="PA-图片 4" descr="scooter-10-a"/>
          <p:cNvPicPr>
            <a:picLocks noChangeAspect="1"/>
          </p:cNvPicPr>
          <p:nvPr>
            <p:custDataLst>
              <p:tags r:id="rId4"/>
            </p:custDataLst>
          </p:nvPr>
        </p:nvPicPr>
        <p:blipFill>
          <a:blip r:embed="rId5"/>
          <a:srcRect l="611" t="-1773" r="-611" b="-1037"/>
          <a:stretch>
            <a:fillRect/>
          </a:stretch>
        </p:blipFill>
        <p:spPr>
          <a:xfrm>
            <a:off x="2456007" y="1228145"/>
            <a:ext cx="6794210" cy="5527603"/>
          </a:xfrm>
          <a:prstGeom prst="rect">
            <a:avLst/>
          </a:prstGeom>
        </p:spPr>
      </p:pic>
      <p:pic>
        <p:nvPicPr>
          <p:cNvPr id="8" name="PA-图片 6" descr="scooter-11-1442"/>
          <p:cNvPicPr>
            <a:picLocks noChangeAspect="1"/>
          </p:cNvPicPr>
          <p:nvPr>
            <p:custDataLst>
              <p:tags r:id="rId6"/>
            </p:custDataLst>
          </p:nvPr>
        </p:nvPicPr>
        <p:blipFill>
          <a:blip r:embed="rId7"/>
          <a:srcRect t="2892" r="4736" b="1315"/>
          <a:stretch>
            <a:fillRect/>
          </a:stretch>
        </p:blipFill>
        <p:spPr>
          <a:xfrm>
            <a:off x="2456007" y="1228145"/>
            <a:ext cx="7245306" cy="5527603"/>
          </a:xfrm>
          <a:prstGeom prst="rect">
            <a:avLst/>
          </a:prstGeom>
        </p:spPr>
      </p:pic>
      <p:pic>
        <p:nvPicPr>
          <p:cNvPr id="9" name="PA-图片 7" descr="scooter-01-1442"/>
          <p:cNvPicPr>
            <a:picLocks noChangeAspect="1"/>
          </p:cNvPicPr>
          <p:nvPr>
            <p:custDataLst>
              <p:tags r:id="rId8"/>
            </p:custDataLst>
          </p:nvPr>
        </p:nvPicPr>
        <p:blipFill>
          <a:blip r:embed="rId9"/>
          <a:srcRect t="8754" b="8754"/>
          <a:stretch>
            <a:fillRect/>
          </a:stretch>
        </p:blipFill>
        <p:spPr>
          <a:xfrm>
            <a:off x="1305560" y="1228090"/>
            <a:ext cx="9370695" cy="5450840"/>
          </a:xfrm>
          <a:prstGeom prst="rect">
            <a:avLst/>
          </a:prstGeom>
        </p:spPr>
      </p:pic>
      <p:sp>
        <p:nvSpPr>
          <p:cNvPr id="10" name="PA-半闭框 7"/>
          <p:cNvSpPr/>
          <p:nvPr>
            <p:custDataLst>
              <p:tags r:id="rId10"/>
            </p:custDataLst>
          </p:nvPr>
        </p:nvSpPr>
        <p:spPr>
          <a:xfrm flipH="1">
            <a:off x="10676382" y="1044492"/>
            <a:ext cx="412922" cy="412922"/>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11" name="PA-半闭框 8"/>
          <p:cNvSpPr/>
          <p:nvPr>
            <p:custDataLst>
              <p:tags r:id="rId11"/>
            </p:custDataLst>
          </p:nvPr>
        </p:nvSpPr>
        <p:spPr>
          <a:xfrm flipV="1">
            <a:off x="616952" y="6342731"/>
            <a:ext cx="412922" cy="412922"/>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pic>
        <p:nvPicPr>
          <p:cNvPr id="12" name="PA-图片 4" descr="D:\科目学习类\大三上课业资料\IT项目管理实验\课堂汇报\图片5.png图片5"/>
          <p:cNvPicPr>
            <a:picLocks noChangeAspect="1"/>
          </p:cNvPicPr>
          <p:nvPr>
            <p:custDataLst>
              <p:tags r:id="rId12"/>
            </p:custDataLst>
          </p:nvPr>
        </p:nvPicPr>
        <p:blipFill>
          <a:blip r:embed="rId13"/>
          <a:srcRect l="-1237" r="5899"/>
          <a:stretch>
            <a:fillRect/>
          </a:stretch>
        </p:blipFill>
        <p:spPr>
          <a:xfrm>
            <a:off x="2656205" y="1674495"/>
            <a:ext cx="7045325" cy="4668520"/>
          </a:xfrm>
          <a:prstGeom prst="rect">
            <a:avLst/>
          </a:prstGeom>
        </p:spPr>
      </p:pic>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par>
                                <p:cTn id="8" presetID="22" presetClass="entr" presetSubtype="2"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par>
                                <p:cTn id="20" presetID="999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Motion origin="layout" path="M 0 0 L 0.2107143 0 L -0.02291667 0 L 0.01875 0 L -0.01041667 0 L 0.01041667 0 L 0 0 E" pathEditMode="relative">
                                      <p:cBhvr>
                                        <p:cTn id="22" dur="800" fill="hold">
                                          <p:stCondLst>
                                            <p:cond delay="0"/>
                                          </p:stCondLst>
                                        </p:cTn>
                                        <p:tgtEl>
                                          <p:spTgt spid="10"/>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23" dur="800" fill="hold">
                                          <p:stCondLst>
                                            <p:cond delay="0"/>
                                          </p:stCondLst>
                                        </p:cTn>
                                        <p:tgtEl>
                                          <p:spTgt spid="10"/>
                                        </p:tgtEl>
                                        <p:attrNameLst>
                                          <p:attrName>ppt_x</p:attrName>
                                          <p:attrName>ppt_y</p:attrName>
                                        </p:attrNameLst>
                                      </p:cBhvr>
                                    </p:animMotion>
                                  </p:childTnLst>
                                </p:cTn>
                              </p:par>
                              <p:par>
                                <p:cTn id="24" presetID="999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Motion origin="layout" path="M 0 0 L 0.2107143 0 L -0.02291667 0 L 0.01875 0 L -0.01041667 0 L 0.01041667 0 L 0 0 E" pathEditMode="relative">
                                      <p:cBhvr>
                                        <p:cTn id="26" dur="800" fill="hold">
                                          <p:stCondLst>
                                            <p:cond delay="0"/>
                                          </p:stCondLst>
                                        </p:cTn>
                                        <p:tgtEl>
                                          <p:spTgt spid="11"/>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27" dur="800" fill="hold">
                                          <p:stCondLst>
                                            <p:cond delay="0"/>
                                          </p:stCondLst>
                                        </p:cTn>
                                        <p:tgtEl>
                                          <p:spTgt spid="11"/>
                                        </p:tgtEl>
                                        <p:attrNameLst>
                                          <p:attrName>ppt_x</p:attrName>
                                          <p:attrName>ppt_y</p:attrName>
                                        </p:attrNameLst>
                                      </p:cBhvr>
                                    </p:animMotion>
                                  </p:childTnLst>
                                </p:cTn>
                              </p:par>
                              <p:par>
                                <p:cTn id="28" presetID="999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800"/>
                                        <p:tgtEl>
                                          <p:spTgt spid="7"/>
                                        </p:tgtEl>
                                      </p:cBhvr>
                                    </p:animEffect>
                                    <p:anim calcmode="lin" valueType="num">
                                      <p:cBhvr>
                                        <p:cTn id="31" dur="800" fill="hold"/>
                                        <p:tgtEl>
                                          <p:spTgt spid="7"/>
                                        </p:tgtEl>
                                        <p:attrNameLst>
                                          <p:attrName>ppt_x</p:attrName>
                                        </p:attrNameLst>
                                      </p:cBhvr>
                                      <p:tavLst>
                                        <p:tav tm="0">
                                          <p:val>
                                            <p:strVal val="#ppt_x"/>
                                          </p:val>
                                        </p:tav>
                                        <p:tav tm="100000">
                                          <p:val>
                                            <p:strVal val="#ppt_x"/>
                                          </p:val>
                                        </p:tav>
                                      </p:tavLst>
                                    </p:anim>
                                    <p:anim calcmode="lin" valueType="num">
                                      <p:cBhvr>
                                        <p:cTn id="32"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999" presetClass="exit" presetSubtype="0" fill="hold" nodeType="clickEffect">
                                  <p:stCondLst>
                                    <p:cond delay="0"/>
                                  </p:stCondLst>
                                  <p:childTnLst>
                                    <p:animEffect transition="out" filter="fade">
                                      <p:cBhvr>
                                        <p:cTn id="36" dur="600"/>
                                        <p:tgtEl>
                                          <p:spTgt spid="7"/>
                                        </p:tgtEl>
                                      </p:cBhvr>
                                    </p:animEffect>
                                    <p:anim calcmode="lin" valueType="num">
                                      <p:cBhvr>
                                        <p:cTn id="37" dur="600"/>
                                        <p:tgtEl>
                                          <p:spTgt spid="7"/>
                                        </p:tgtEl>
                                        <p:attrNameLst>
                                          <p:attrName>ppt_x</p:attrName>
                                        </p:attrNameLst>
                                      </p:cBhvr>
                                      <p:tavLst>
                                        <p:tav tm="0">
                                          <p:val>
                                            <p:strVal val="ppt_x"/>
                                          </p:val>
                                        </p:tav>
                                        <p:tav tm="100000">
                                          <p:val>
                                            <p:strVal val="ppt_x"/>
                                          </p:val>
                                        </p:tav>
                                      </p:tavLst>
                                    </p:anim>
                                    <p:anim calcmode="lin" valueType="num">
                                      <p:cBhvr>
                                        <p:cTn id="38" dur="600"/>
                                        <p:tgtEl>
                                          <p:spTgt spid="7"/>
                                        </p:tgtEl>
                                        <p:attrNameLst>
                                          <p:attrName>ppt_y</p:attrName>
                                        </p:attrNameLst>
                                      </p:cBhvr>
                                      <p:tavLst>
                                        <p:tav tm="0">
                                          <p:val>
                                            <p:strVal val="ppt_y"/>
                                          </p:val>
                                        </p:tav>
                                        <p:tav tm="100000">
                                          <p:val>
                                            <p:strVal val="ppt_y+.1"/>
                                          </p:val>
                                        </p:tav>
                                      </p:tavLst>
                                    </p:anim>
                                    <p:set>
                                      <p:cBhvr>
                                        <p:cTn id="39" dur="1" fill="hold">
                                          <p:stCondLst>
                                            <p:cond delay="599"/>
                                          </p:stCondLst>
                                        </p:cTn>
                                        <p:tgtEl>
                                          <p:spTgt spid="7"/>
                                        </p:tgtEl>
                                        <p:attrNameLst>
                                          <p:attrName>style.visibility</p:attrName>
                                        </p:attrNameLst>
                                      </p:cBhvr>
                                      <p:to>
                                        <p:strVal val="hidden"/>
                                      </p:to>
                                    </p:set>
                                  </p:childTnLst>
                                </p:cTn>
                              </p:par>
                              <p:par>
                                <p:cTn id="40" presetID="9999"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600"/>
                                        <p:tgtEl>
                                          <p:spTgt spid="8"/>
                                        </p:tgtEl>
                                      </p:cBhvr>
                                    </p:animEffect>
                                    <p:anim calcmode="lin" valueType="num">
                                      <p:cBhvr>
                                        <p:cTn id="43" dur="600" fill="hold"/>
                                        <p:tgtEl>
                                          <p:spTgt spid="8"/>
                                        </p:tgtEl>
                                        <p:attrNameLst>
                                          <p:attrName>ppt_x</p:attrName>
                                        </p:attrNameLst>
                                      </p:cBhvr>
                                      <p:tavLst>
                                        <p:tav tm="0">
                                          <p:val>
                                            <p:strVal val="#ppt_x"/>
                                          </p:val>
                                        </p:tav>
                                        <p:tav tm="100000">
                                          <p:val>
                                            <p:strVal val="#ppt_x"/>
                                          </p:val>
                                        </p:tav>
                                      </p:tavLst>
                                    </p:anim>
                                    <p:anim calcmode="lin" valueType="num">
                                      <p:cBhvr>
                                        <p:cTn id="44"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999" presetClass="exit" presetSubtype="0" fill="hold" nodeType="clickEffect">
                                  <p:stCondLst>
                                    <p:cond delay="0"/>
                                  </p:stCondLst>
                                  <p:childTnLst>
                                    <p:animEffect transition="out" filter="fade">
                                      <p:cBhvr>
                                        <p:cTn id="48" dur="600"/>
                                        <p:tgtEl>
                                          <p:spTgt spid="8"/>
                                        </p:tgtEl>
                                      </p:cBhvr>
                                    </p:animEffect>
                                    <p:anim calcmode="lin" valueType="num">
                                      <p:cBhvr>
                                        <p:cTn id="49" dur="600"/>
                                        <p:tgtEl>
                                          <p:spTgt spid="8"/>
                                        </p:tgtEl>
                                        <p:attrNameLst>
                                          <p:attrName>ppt_x</p:attrName>
                                        </p:attrNameLst>
                                      </p:cBhvr>
                                      <p:tavLst>
                                        <p:tav tm="0">
                                          <p:val>
                                            <p:strVal val="ppt_x"/>
                                          </p:val>
                                        </p:tav>
                                        <p:tav tm="100000">
                                          <p:val>
                                            <p:strVal val="ppt_x"/>
                                          </p:val>
                                        </p:tav>
                                      </p:tavLst>
                                    </p:anim>
                                    <p:anim calcmode="lin" valueType="num">
                                      <p:cBhvr>
                                        <p:cTn id="50" dur="600"/>
                                        <p:tgtEl>
                                          <p:spTgt spid="8"/>
                                        </p:tgtEl>
                                        <p:attrNameLst>
                                          <p:attrName>ppt_y</p:attrName>
                                        </p:attrNameLst>
                                      </p:cBhvr>
                                      <p:tavLst>
                                        <p:tav tm="0">
                                          <p:val>
                                            <p:strVal val="ppt_y"/>
                                          </p:val>
                                        </p:tav>
                                        <p:tav tm="100000">
                                          <p:val>
                                            <p:strVal val="ppt_y+.1"/>
                                          </p:val>
                                        </p:tav>
                                      </p:tavLst>
                                    </p:anim>
                                    <p:set>
                                      <p:cBhvr>
                                        <p:cTn id="51" dur="1" fill="hold">
                                          <p:stCondLst>
                                            <p:cond delay="599"/>
                                          </p:stCondLst>
                                        </p:cTn>
                                        <p:tgtEl>
                                          <p:spTgt spid="8"/>
                                        </p:tgtEl>
                                        <p:attrNameLst>
                                          <p:attrName>style.visibility</p:attrName>
                                        </p:attrNameLst>
                                      </p:cBhvr>
                                      <p:to>
                                        <p:strVal val="hidden"/>
                                      </p:to>
                                    </p:set>
                                  </p:childTnLst>
                                </p:cTn>
                              </p:par>
                              <p:par>
                                <p:cTn id="52" presetID="9999"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600"/>
                                        <p:tgtEl>
                                          <p:spTgt spid="9"/>
                                        </p:tgtEl>
                                      </p:cBhvr>
                                    </p:animEffect>
                                    <p:anim calcmode="lin" valueType="num">
                                      <p:cBhvr>
                                        <p:cTn id="55" dur="600" fill="hold"/>
                                        <p:tgtEl>
                                          <p:spTgt spid="9"/>
                                        </p:tgtEl>
                                        <p:attrNameLst>
                                          <p:attrName>ppt_x</p:attrName>
                                        </p:attrNameLst>
                                      </p:cBhvr>
                                      <p:tavLst>
                                        <p:tav tm="0">
                                          <p:val>
                                            <p:strVal val="#ppt_x"/>
                                          </p:val>
                                        </p:tav>
                                        <p:tav tm="100000">
                                          <p:val>
                                            <p:strVal val="#ppt_x"/>
                                          </p:val>
                                        </p:tav>
                                      </p:tavLst>
                                    </p:anim>
                                    <p:anim calcmode="lin" valueType="num">
                                      <p:cBhvr>
                                        <p:cTn id="56" dur="6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9999"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800"/>
                                        <p:tgtEl>
                                          <p:spTgt spid="12"/>
                                        </p:tgtEl>
                                      </p:cBhvr>
                                    </p:animEffect>
                                    <p:anim calcmode="lin" valueType="num">
                                      <p:cBhvr>
                                        <p:cTn id="62" dur="800" fill="hold"/>
                                        <p:tgtEl>
                                          <p:spTgt spid="12"/>
                                        </p:tgtEl>
                                        <p:attrNameLst>
                                          <p:attrName>ppt_x</p:attrName>
                                        </p:attrNameLst>
                                      </p:cBhvr>
                                      <p:tavLst>
                                        <p:tav tm="0">
                                          <p:val>
                                            <p:strVal val="#ppt_x"/>
                                          </p:val>
                                        </p:tav>
                                        <p:tav tm="100000">
                                          <p:val>
                                            <p:strVal val="#ppt_x"/>
                                          </p:val>
                                        </p:tav>
                                      </p:tavLst>
                                    </p:anim>
                                    <p:anim calcmode="lin" valueType="num">
                                      <p:cBhvr>
                                        <p:cTn id="63" dur="800" fill="hold"/>
                                        <p:tgtEl>
                                          <p:spTgt spid="12"/>
                                        </p:tgtEl>
                                        <p:attrNameLst>
                                          <p:attrName>ppt_y</p:attrName>
                                        </p:attrNameLst>
                                      </p:cBhvr>
                                      <p:tavLst>
                                        <p:tav tm="0">
                                          <p:val>
                                            <p:strVal val="#ppt_y+.1"/>
                                          </p:val>
                                        </p:tav>
                                        <p:tav tm="100000">
                                          <p:val>
                                            <p:strVal val="#ppt_y"/>
                                          </p:val>
                                        </p:tav>
                                      </p:tavLst>
                                    </p:anim>
                                  </p:childTnLst>
                                </p:cTn>
                              </p:par>
                              <p:par>
                                <p:cTn id="64" presetID="9999" presetClass="exit" presetSubtype="0" fill="hold" nodeType="withEffect">
                                  <p:stCondLst>
                                    <p:cond delay="0"/>
                                  </p:stCondLst>
                                  <p:childTnLst>
                                    <p:animEffect transition="out" filter="fade">
                                      <p:cBhvr>
                                        <p:cTn id="65" dur="600"/>
                                        <p:tgtEl>
                                          <p:spTgt spid="9"/>
                                        </p:tgtEl>
                                      </p:cBhvr>
                                    </p:animEffect>
                                    <p:anim calcmode="lin" valueType="num">
                                      <p:cBhvr>
                                        <p:cTn id="66" dur="600"/>
                                        <p:tgtEl>
                                          <p:spTgt spid="9"/>
                                        </p:tgtEl>
                                        <p:attrNameLst>
                                          <p:attrName>ppt_x</p:attrName>
                                        </p:attrNameLst>
                                      </p:cBhvr>
                                      <p:tavLst>
                                        <p:tav tm="0">
                                          <p:val>
                                            <p:strVal val="ppt_x"/>
                                          </p:val>
                                        </p:tav>
                                        <p:tav tm="100000">
                                          <p:val>
                                            <p:strVal val="ppt_x"/>
                                          </p:val>
                                        </p:tav>
                                      </p:tavLst>
                                    </p:anim>
                                    <p:anim calcmode="lin" valueType="num">
                                      <p:cBhvr>
                                        <p:cTn id="67" dur="600"/>
                                        <p:tgtEl>
                                          <p:spTgt spid="9"/>
                                        </p:tgtEl>
                                        <p:attrNameLst>
                                          <p:attrName>ppt_y</p:attrName>
                                        </p:attrNameLst>
                                      </p:cBhvr>
                                      <p:tavLst>
                                        <p:tav tm="0">
                                          <p:val>
                                            <p:strVal val="ppt_y"/>
                                          </p:val>
                                        </p:tav>
                                        <p:tav tm="100000">
                                          <p:val>
                                            <p:strVal val="ppt_y+.1"/>
                                          </p:val>
                                        </p:tav>
                                      </p:tavLst>
                                    </p:anim>
                                    <p:set>
                                      <p:cBhvr>
                                        <p:cTn id="68" dur="1" fill="hold">
                                          <p:stCondLst>
                                            <p:cond delay="5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t="18610" r="7835"/>
          <a:stretch>
            <a:fillRect/>
          </a:stretch>
        </p:blipFill>
        <p:spPr>
          <a:xfrm>
            <a:off x="2913380" y="1450340"/>
            <a:ext cx="9240520" cy="4766945"/>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852126" y="121711"/>
            <a:ext cx="31845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3.1</a:t>
            </a:r>
            <a:r>
              <a:rPr lang="zh-CN" altLang="en-US" sz="3200" dirty="0">
                <a:solidFill>
                  <a:srgbClr val="00A3A4"/>
                </a:solidFill>
                <a:latin typeface="Century Gothic" panose="020B0502020202020204"/>
                <a:ea typeface="思源黑体 CN Bold"/>
                <a:cs typeface="+mn-ea"/>
                <a:sym typeface="+mn-lt"/>
              </a:rPr>
              <a:t>项目范围管理</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  </a:t>
            </a: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lang="en-US" altLang="zh-CN" sz="2400" dirty="0">
                <a:solidFill>
                  <a:srgbClr val="00A3A4"/>
                </a:solidFill>
                <a:latin typeface="Century Gothic" panose="020B0502020202020204"/>
                <a:ea typeface="思源黑体 CN Bold"/>
                <a:cs typeface="+mn-ea"/>
                <a:sym typeface="+mn-lt"/>
              </a:rPr>
              <a:t>Project</a:t>
            </a:r>
            <a:r>
              <a:rPr lang="zh-CN" altLang="en-US" sz="2400" dirty="0">
                <a:solidFill>
                  <a:srgbClr val="00A3A4"/>
                </a:solidFill>
                <a:latin typeface="Century Gothic" panose="020B0502020202020204"/>
                <a:ea typeface="思源黑体 CN Bold"/>
                <a:cs typeface="+mn-ea"/>
                <a:sym typeface="+mn-lt"/>
              </a:rPr>
              <a:t>操作</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8" name="组合 7"/>
          <p:cNvGrpSpPr/>
          <p:nvPr/>
        </p:nvGrpSpPr>
        <p:grpSpPr>
          <a:xfrm>
            <a:off x="5592486" y="5294999"/>
            <a:ext cx="439679" cy="562295"/>
            <a:chOff x="1605186" y="572440"/>
            <a:chExt cx="563562" cy="720725"/>
          </a:xfrm>
          <a:solidFill>
            <a:schemeClr val="bg1"/>
          </a:solidFill>
        </p:grpSpPr>
        <p:sp>
          <p:nvSpPr>
            <p:cNvPr id="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pic>
        <p:nvPicPr>
          <p:cNvPr id="28" name="图片 27" descr="logo西北大学黑色"/>
          <p:cNvPicPr>
            <a:picLocks noChangeAspect="1"/>
          </p:cNvPicPr>
          <p:nvPr>
            <p:custDataLst>
              <p:tags r:id="rId4"/>
            </p:custDataLst>
          </p:nvPr>
        </p:nvPicPr>
        <p:blipFill>
          <a:blip r:embed="rId5"/>
          <a:stretch>
            <a:fillRect/>
          </a:stretch>
        </p:blipFill>
        <p:spPr>
          <a:xfrm>
            <a:off x="10322560" y="0"/>
            <a:ext cx="1869440" cy="628015"/>
          </a:xfrm>
          <a:prstGeom prst="rect">
            <a:avLst/>
          </a:prstGeom>
          <a:noFill/>
          <a:ln w="9525">
            <a:noFill/>
          </a:ln>
        </p:spPr>
      </p:pic>
      <p:sp>
        <p:nvSpPr>
          <p:cNvPr id="39" name="文本框 38"/>
          <p:cNvSpPr txBox="1"/>
          <p:nvPr/>
        </p:nvSpPr>
        <p:spPr>
          <a:xfrm>
            <a:off x="826770" y="2544445"/>
            <a:ext cx="2086610" cy="460375"/>
          </a:xfrm>
          <a:prstGeom prst="rect">
            <a:avLst/>
          </a:prstGeom>
          <a:noFill/>
        </p:spPr>
        <p:txBody>
          <a:bodyPr wrap="square" rtlCol="0">
            <a:spAutoFit/>
          </a:bodyPr>
          <a:lstStyle/>
          <a:p>
            <a:r>
              <a:rPr lang="zh-CN" altLang="en-US" sz="2400" dirty="0">
                <a:solidFill>
                  <a:srgbClr val="FF0000"/>
                </a:solidFill>
              </a:rPr>
              <a:t>输入任务信息</a:t>
            </a:r>
            <a:endParaRPr lang="zh-CN" altLang="en-US" sz="2400" dirty="0">
              <a:solidFill>
                <a:srgbClr val="FF0000"/>
              </a:solidFill>
            </a:endParaRPr>
          </a:p>
        </p:txBody>
      </p:sp>
      <p:sp>
        <p:nvSpPr>
          <p:cNvPr id="43" name="文本框 42"/>
          <p:cNvSpPr txBox="1"/>
          <p:nvPr/>
        </p:nvSpPr>
        <p:spPr>
          <a:xfrm>
            <a:off x="5276055" y="6388346"/>
            <a:ext cx="2858082" cy="460375"/>
          </a:xfrm>
          <a:prstGeom prst="rect">
            <a:avLst/>
          </a:prstGeom>
          <a:noFill/>
        </p:spPr>
        <p:txBody>
          <a:bodyPr wrap="square" rtlCol="0">
            <a:spAutoFit/>
          </a:bodyPr>
          <a:lstStyle/>
          <a:p>
            <a:r>
              <a:rPr lang="zh-CN" altLang="en-US" sz="2400" dirty="0">
                <a:solidFill>
                  <a:srgbClr val="FF0000"/>
                </a:solidFill>
              </a:rPr>
              <a:t>插入</a:t>
            </a:r>
            <a:r>
              <a:rPr lang="en-US" altLang="zh-CN" sz="2400" dirty="0">
                <a:solidFill>
                  <a:srgbClr val="FF0000"/>
                </a:solidFill>
              </a:rPr>
              <a:t>WBS</a:t>
            </a:r>
            <a:r>
              <a:rPr lang="zh-CN" altLang="en-US" sz="2400" dirty="0">
                <a:solidFill>
                  <a:srgbClr val="FF0000"/>
                </a:solidFill>
              </a:rPr>
              <a:t>列并编码</a:t>
            </a:r>
            <a:endParaRPr lang="zh-CN" altLang="en-US" sz="2400" dirty="0">
              <a:solidFill>
                <a:srgbClr val="FF0000"/>
              </a:solidFill>
            </a:endParaRPr>
          </a:p>
        </p:txBody>
      </p:sp>
      <p:sp>
        <p:nvSpPr>
          <p:cNvPr id="47" name="图文框 46"/>
          <p:cNvSpPr/>
          <p:nvPr/>
        </p:nvSpPr>
        <p:spPr>
          <a:xfrm>
            <a:off x="3800274" y="2460624"/>
            <a:ext cx="7542735" cy="628015"/>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图文框 47"/>
          <p:cNvSpPr/>
          <p:nvPr/>
        </p:nvSpPr>
        <p:spPr>
          <a:xfrm>
            <a:off x="3980815" y="2268220"/>
            <a:ext cx="1611630" cy="4118610"/>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图文框 48"/>
          <p:cNvSpPr/>
          <p:nvPr/>
        </p:nvSpPr>
        <p:spPr>
          <a:xfrm>
            <a:off x="6737982" y="1470598"/>
            <a:ext cx="808730" cy="529407"/>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p:cNvSpPr txBox="1"/>
          <p:nvPr/>
        </p:nvSpPr>
        <p:spPr>
          <a:xfrm>
            <a:off x="6860540" y="819150"/>
            <a:ext cx="3949700" cy="460375"/>
          </a:xfrm>
          <a:prstGeom prst="rect">
            <a:avLst/>
          </a:prstGeom>
          <a:noFill/>
        </p:spPr>
        <p:txBody>
          <a:bodyPr wrap="square" rtlCol="0">
            <a:spAutoFit/>
          </a:bodyPr>
          <a:lstStyle/>
          <a:p>
            <a:r>
              <a:rPr lang="zh-CN" altLang="en-US" sz="2400" dirty="0">
                <a:solidFill>
                  <a:srgbClr val="FF0000"/>
                </a:solidFill>
              </a:rPr>
              <a:t>任务升降级</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1" nodeType="clickEffect">
                                  <p:stCondLst>
                                    <p:cond delay="0"/>
                                  </p:stCondLst>
                                  <p:childTnLst>
                                    <p:set>
                                      <p:cBhvr>
                                        <p:cTn id="13" dur="1000" fill="hold">
                                          <p:stCondLst>
                                            <p:cond delay="0"/>
                                          </p:stCondLst>
                                        </p:cTn>
                                        <p:tgtEl>
                                          <p:spTgt spid="49"/>
                                        </p:tgtEl>
                                        <p:attrNameLst>
                                          <p:attrName>style.visibility</p:attrName>
                                        </p:attrNameLst>
                                      </p:cBhvr>
                                      <p:to>
                                        <p:strVal val="visible"/>
                                      </p:to>
                                    </p:set>
                                    <p:animEffect transition="in" filter="circle(in)">
                                      <p:cBhvr>
                                        <p:cTn id="14" dur="1000"/>
                                        <p:tgtEl>
                                          <p:spTgt spid="49"/>
                                        </p:tgtEl>
                                      </p:cBhvr>
                                    </p:animEffect>
                                  </p:childTnLst>
                                </p:cTn>
                              </p:par>
                              <p:par>
                                <p:cTn id="15" presetID="6" presetClass="entr" presetSubtype="16" fill="hold" grpId="0" nodeType="withEffect">
                                  <p:stCondLst>
                                    <p:cond delay="0"/>
                                  </p:stCondLst>
                                  <p:childTnLst>
                                    <p:set>
                                      <p:cBhvr>
                                        <p:cTn id="16" dur="1000" fill="hold">
                                          <p:stCondLst>
                                            <p:cond delay="0"/>
                                          </p:stCondLst>
                                        </p:cTn>
                                        <p:tgtEl>
                                          <p:spTgt spid="50"/>
                                        </p:tgtEl>
                                        <p:attrNameLst>
                                          <p:attrName>style.visibility</p:attrName>
                                        </p:attrNameLst>
                                      </p:cBhvr>
                                      <p:to>
                                        <p:strVal val="visible"/>
                                      </p:to>
                                    </p:set>
                                    <p:animEffect transition="in" filter="circle(in)">
                                      <p:cBhvr>
                                        <p:cTn id="17" dur="10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000" fill="hold">
                                          <p:stCondLst>
                                            <p:cond delay="0"/>
                                          </p:stCondLst>
                                        </p:cTn>
                                        <p:tgtEl>
                                          <p:spTgt spid="39"/>
                                        </p:tgtEl>
                                        <p:attrNameLst>
                                          <p:attrName>style.visibility</p:attrName>
                                        </p:attrNameLst>
                                      </p:cBhvr>
                                      <p:to>
                                        <p:strVal val="visible"/>
                                      </p:to>
                                    </p:set>
                                    <p:animEffect transition="in" filter="circle(in)">
                                      <p:cBhvr>
                                        <p:cTn id="22" dur="1000"/>
                                        <p:tgtEl>
                                          <p:spTgt spid="39"/>
                                        </p:tgtEl>
                                      </p:cBhvr>
                                    </p:animEffect>
                                  </p:childTnLst>
                                </p:cTn>
                              </p:par>
                              <p:par>
                                <p:cTn id="23" presetID="6" presetClass="entr" presetSubtype="16" fill="hold" grpId="0" nodeType="withEffect">
                                  <p:stCondLst>
                                    <p:cond delay="0"/>
                                  </p:stCondLst>
                                  <p:childTnLst>
                                    <p:set>
                                      <p:cBhvr>
                                        <p:cTn id="24" dur="1000" fill="hold">
                                          <p:stCondLst>
                                            <p:cond delay="0"/>
                                          </p:stCondLst>
                                        </p:cTn>
                                        <p:tgtEl>
                                          <p:spTgt spid="47"/>
                                        </p:tgtEl>
                                        <p:attrNameLst>
                                          <p:attrName>style.visibility</p:attrName>
                                        </p:attrNameLst>
                                      </p:cBhvr>
                                      <p:to>
                                        <p:strVal val="visible"/>
                                      </p:to>
                                    </p:set>
                                    <p:animEffect transition="in" filter="circle(in)">
                                      <p:cBhvr>
                                        <p:cTn id="25" dur="10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000" fill="hold">
                                          <p:stCondLst>
                                            <p:cond delay="0"/>
                                          </p:stCondLst>
                                        </p:cTn>
                                        <p:tgtEl>
                                          <p:spTgt spid="48"/>
                                        </p:tgtEl>
                                        <p:attrNameLst>
                                          <p:attrName>style.visibility</p:attrName>
                                        </p:attrNameLst>
                                      </p:cBhvr>
                                      <p:to>
                                        <p:strVal val="visible"/>
                                      </p:to>
                                    </p:set>
                                    <p:animEffect transition="in" filter="circle(in)">
                                      <p:cBhvr>
                                        <p:cTn id="30" dur="1000"/>
                                        <p:tgtEl>
                                          <p:spTgt spid="48"/>
                                        </p:tgtEl>
                                      </p:cBhvr>
                                    </p:animEffect>
                                  </p:childTnLst>
                                </p:cTn>
                              </p:par>
                              <p:par>
                                <p:cTn id="31" presetID="6" presetClass="entr" presetSubtype="16" fill="hold" grpId="0" nodeType="withEffect">
                                  <p:stCondLst>
                                    <p:cond delay="0"/>
                                  </p:stCondLst>
                                  <p:childTnLst>
                                    <p:set>
                                      <p:cBhvr>
                                        <p:cTn id="32" dur="1000" fill="hold">
                                          <p:stCondLst>
                                            <p:cond delay="0"/>
                                          </p:stCondLst>
                                        </p:cTn>
                                        <p:tgtEl>
                                          <p:spTgt spid="43"/>
                                        </p:tgtEl>
                                        <p:attrNameLst>
                                          <p:attrName>style.visibility</p:attrName>
                                        </p:attrNameLst>
                                      </p:cBhvr>
                                      <p:to>
                                        <p:strVal val="visible"/>
                                      </p:to>
                                    </p:set>
                                    <p:animEffect transition="in" filter="circle(in)">
                                      <p:cBhvr>
                                        <p:cTn id="33"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1" bldLvl="0" animBg="1"/>
      <p:bldP spid="50" grpId="0"/>
      <p:bldP spid="39" grpId="0"/>
      <p:bldP spid="47" grpId="0" bldLvl="0" animBg="1"/>
      <p:bldP spid="48" grpId="0" bldLvl="0" animBg="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1845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3.2</a:t>
            </a:r>
            <a:r>
              <a:rPr lang="zh-CN" altLang="en-US" sz="3200" dirty="0">
                <a:solidFill>
                  <a:srgbClr val="00A3A4"/>
                </a:solidFill>
                <a:latin typeface="Century Gothic" panose="020B0502020202020204"/>
                <a:ea typeface="思源黑体 CN Bold"/>
                <a:cs typeface="+mn-ea"/>
                <a:sym typeface="+mn-lt"/>
              </a:rPr>
              <a:t>项目时间管理</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  </a:t>
            </a: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lang="zh-CN" altLang="en-US" sz="2400" dirty="0">
                <a:solidFill>
                  <a:srgbClr val="00A3A4"/>
                </a:solidFill>
                <a:latin typeface="Century Gothic" panose="020B0502020202020204"/>
                <a:ea typeface="思源黑体 CN Bold"/>
                <a:cs typeface="+mn-ea"/>
                <a:sym typeface="+mn-lt"/>
              </a:rPr>
              <a:t>进度要求</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sp>
        <p:nvSpPr>
          <p:cNvPr id="7" name="Oval 6"/>
          <p:cNvSpPr/>
          <p:nvPr/>
        </p:nvSpPr>
        <p:spPr>
          <a:xfrm>
            <a:off x="1725340" y="2269765"/>
            <a:ext cx="693340" cy="693340"/>
          </a:xfrm>
          <a:prstGeom prst="ellipse">
            <a:avLst/>
          </a:prstGeom>
          <a:solidFill>
            <a:schemeClr val="bg1"/>
          </a:solidFill>
          <a:ln w="3175">
            <a:solidFill>
              <a:srgbClr val="00A3A4"/>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grpSp>
        <p:nvGrpSpPr>
          <p:cNvPr id="9" name="Group 8"/>
          <p:cNvGrpSpPr/>
          <p:nvPr/>
        </p:nvGrpSpPr>
        <p:grpSpPr>
          <a:xfrm>
            <a:off x="1333500" y="3093292"/>
            <a:ext cx="1477020" cy="1861447"/>
            <a:chOff x="3171825" y="2459015"/>
            <a:chExt cx="1219200" cy="1536522"/>
          </a:xfrm>
        </p:grpSpPr>
        <p:sp>
          <p:nvSpPr>
            <p:cNvPr id="10" name="Freeform: Shape 9"/>
            <p:cNvSpPr/>
            <p:nvPr/>
          </p:nvSpPr>
          <p:spPr bwMode="auto">
            <a:xfrm>
              <a:off x="3171825"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44546A"/>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11" name="Freeform: Shape 10"/>
            <p:cNvSpPr/>
            <p:nvPr/>
          </p:nvSpPr>
          <p:spPr bwMode="auto">
            <a:xfrm>
              <a:off x="3705225" y="3738983"/>
              <a:ext cx="193039" cy="153943"/>
            </a:xfrm>
            <a:custGeom>
              <a:avLst/>
              <a:gdLst/>
              <a:ahLst/>
              <a:cxnLst>
                <a:cxn ang="0">
                  <a:pos x="73" y="52"/>
                </a:cxn>
                <a:cxn ang="0">
                  <a:pos x="67" y="58"/>
                </a:cxn>
                <a:cxn ang="0">
                  <a:pos x="7" y="58"/>
                </a:cxn>
                <a:cxn ang="0">
                  <a:pos x="0" y="52"/>
                </a:cxn>
                <a:cxn ang="0">
                  <a:pos x="0" y="6"/>
                </a:cxn>
                <a:cxn ang="0">
                  <a:pos x="7" y="0"/>
                </a:cxn>
                <a:cxn ang="0">
                  <a:pos x="67" y="0"/>
                </a:cxn>
                <a:cxn ang="0">
                  <a:pos x="73" y="6"/>
                </a:cxn>
                <a:cxn ang="0">
                  <a:pos x="73" y="52"/>
                </a:cxn>
                <a:cxn ang="0">
                  <a:pos x="7" y="4"/>
                </a:cxn>
                <a:cxn ang="0">
                  <a:pos x="5" y="6"/>
                </a:cxn>
                <a:cxn ang="0">
                  <a:pos x="5" y="52"/>
                </a:cxn>
                <a:cxn ang="0">
                  <a:pos x="7" y="53"/>
                </a:cxn>
                <a:cxn ang="0">
                  <a:pos x="67" y="53"/>
                </a:cxn>
                <a:cxn ang="0">
                  <a:pos x="68" y="52"/>
                </a:cxn>
                <a:cxn ang="0">
                  <a:pos x="68" y="6"/>
                </a:cxn>
                <a:cxn ang="0">
                  <a:pos x="67" y="4"/>
                </a:cxn>
                <a:cxn ang="0">
                  <a:pos x="7" y="4"/>
                </a:cxn>
                <a:cxn ang="0">
                  <a:pos x="17" y="24"/>
                </a:cxn>
                <a:cxn ang="0">
                  <a:pos x="10" y="17"/>
                </a:cxn>
                <a:cxn ang="0">
                  <a:pos x="17" y="9"/>
                </a:cxn>
                <a:cxn ang="0">
                  <a:pos x="25" y="17"/>
                </a:cxn>
                <a:cxn ang="0">
                  <a:pos x="17" y="24"/>
                </a:cxn>
                <a:cxn ang="0">
                  <a:pos x="64" y="48"/>
                </a:cxn>
                <a:cxn ang="0">
                  <a:pos x="10" y="48"/>
                </a:cxn>
                <a:cxn ang="0">
                  <a:pos x="10" y="41"/>
                </a:cxn>
                <a:cxn ang="0">
                  <a:pos x="22" y="29"/>
                </a:cxn>
                <a:cxn ang="0">
                  <a:pos x="28" y="35"/>
                </a:cxn>
                <a:cxn ang="0">
                  <a:pos x="48" y="15"/>
                </a:cxn>
                <a:cxn ang="0">
                  <a:pos x="64" y="31"/>
                </a:cxn>
                <a:cxn ang="0">
                  <a:pos x="64" y="48"/>
                </a:cxn>
              </a:cxnLst>
              <a:rect l="0" t="0"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sp>
        <p:nvSpPr>
          <p:cNvPr id="15" name="Oval 15"/>
          <p:cNvSpPr/>
          <p:nvPr/>
        </p:nvSpPr>
        <p:spPr>
          <a:xfrm>
            <a:off x="3737336" y="2269765"/>
            <a:ext cx="693340" cy="693340"/>
          </a:xfrm>
          <a:prstGeom prst="ellipse">
            <a:avLst/>
          </a:prstGeom>
          <a:solidFill>
            <a:schemeClr val="bg1"/>
          </a:solidFill>
          <a:ln w="3175">
            <a:solidFill>
              <a:srgbClr val="00A3A4"/>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grpSp>
        <p:nvGrpSpPr>
          <p:cNvPr id="17" name="Group 17"/>
          <p:cNvGrpSpPr/>
          <p:nvPr/>
        </p:nvGrpSpPr>
        <p:grpSpPr>
          <a:xfrm>
            <a:off x="3345495" y="3093292"/>
            <a:ext cx="1477020" cy="1861447"/>
            <a:chOff x="1388111" y="2459015"/>
            <a:chExt cx="1219200" cy="1536522"/>
          </a:xfrm>
        </p:grpSpPr>
        <p:sp>
          <p:nvSpPr>
            <p:cNvPr id="18" name="Freeform: Shape 18"/>
            <p:cNvSpPr/>
            <p:nvPr/>
          </p:nvSpPr>
          <p:spPr bwMode="auto">
            <a:xfrm>
              <a:off x="1388111"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00A3A4"/>
            </a:solidFill>
            <a:ln w="12700">
              <a:miter lim="400000"/>
            </a:ln>
            <a:effectLst>
              <a:outerShdw blurRad="63500" algn="c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Shape 19"/>
            <p:cNvSpPr/>
            <p:nvPr/>
          </p:nvSpPr>
          <p:spPr bwMode="auto">
            <a:xfrm>
              <a:off x="1881030" y="3714750"/>
              <a:ext cx="233363" cy="180975"/>
            </a:xfrm>
            <a:custGeom>
              <a:avLst/>
              <a:gdLst/>
              <a:ahLst/>
              <a:cxnLst>
                <a:cxn ang="0">
                  <a:pos x="68" y="51"/>
                </a:cxn>
                <a:cxn ang="0">
                  <a:pos x="66" y="53"/>
                </a:cxn>
                <a:cxn ang="0">
                  <a:pos x="3" y="53"/>
                </a:cxn>
                <a:cxn ang="0">
                  <a:pos x="0" y="51"/>
                </a:cxn>
                <a:cxn ang="0">
                  <a:pos x="0" y="46"/>
                </a:cxn>
                <a:cxn ang="0">
                  <a:pos x="3" y="43"/>
                </a:cxn>
                <a:cxn ang="0">
                  <a:pos x="66" y="43"/>
                </a:cxn>
                <a:cxn ang="0">
                  <a:pos x="68" y="46"/>
                </a:cxn>
                <a:cxn ang="0">
                  <a:pos x="68" y="51"/>
                </a:cxn>
                <a:cxn ang="0">
                  <a:pos x="64" y="21"/>
                </a:cxn>
                <a:cxn ang="0">
                  <a:pos x="61" y="24"/>
                </a:cxn>
                <a:cxn ang="0">
                  <a:pos x="8" y="24"/>
                </a:cxn>
                <a:cxn ang="0">
                  <a:pos x="5" y="21"/>
                </a:cxn>
                <a:cxn ang="0">
                  <a:pos x="5" y="17"/>
                </a:cxn>
                <a:cxn ang="0">
                  <a:pos x="8" y="14"/>
                </a:cxn>
                <a:cxn ang="0">
                  <a:pos x="61" y="14"/>
                </a:cxn>
                <a:cxn ang="0">
                  <a:pos x="64" y="17"/>
                </a:cxn>
                <a:cxn ang="0">
                  <a:pos x="64" y="21"/>
                </a:cxn>
                <a:cxn ang="0">
                  <a:pos x="54" y="36"/>
                </a:cxn>
                <a:cxn ang="0">
                  <a:pos x="51" y="38"/>
                </a:cxn>
                <a:cxn ang="0">
                  <a:pos x="17" y="38"/>
                </a:cxn>
                <a:cxn ang="0">
                  <a:pos x="15" y="36"/>
                </a:cxn>
                <a:cxn ang="0">
                  <a:pos x="15" y="31"/>
                </a:cxn>
                <a:cxn ang="0">
                  <a:pos x="17" y="29"/>
                </a:cxn>
                <a:cxn ang="0">
                  <a:pos x="51" y="29"/>
                </a:cxn>
                <a:cxn ang="0">
                  <a:pos x="54" y="31"/>
                </a:cxn>
                <a:cxn ang="0">
                  <a:pos x="54" y="36"/>
                </a:cxn>
                <a:cxn ang="0">
                  <a:pos x="49" y="7"/>
                </a:cxn>
                <a:cxn ang="0">
                  <a:pos x="47" y="9"/>
                </a:cxn>
                <a:cxn ang="0">
                  <a:pos x="22" y="9"/>
                </a:cxn>
                <a:cxn ang="0">
                  <a:pos x="20" y="7"/>
                </a:cxn>
                <a:cxn ang="0">
                  <a:pos x="20" y="2"/>
                </a:cxn>
                <a:cxn ang="0">
                  <a:pos x="22" y="0"/>
                </a:cxn>
                <a:cxn ang="0">
                  <a:pos x="47" y="0"/>
                </a:cxn>
                <a:cxn ang="0">
                  <a:pos x="49" y="2"/>
                </a:cxn>
                <a:cxn ang="0">
                  <a:pos x="49" y="7"/>
                </a:cxn>
              </a:cxnLst>
              <a:rect l="0" t="0" r="r" b="b"/>
              <a:pathLst>
                <a:path w="68" h="53">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sp>
        <p:nvSpPr>
          <p:cNvPr id="23" name="Oval 24"/>
          <p:cNvSpPr/>
          <p:nvPr/>
        </p:nvSpPr>
        <p:spPr>
          <a:xfrm>
            <a:off x="5749331" y="2269765"/>
            <a:ext cx="693340" cy="693340"/>
          </a:xfrm>
          <a:prstGeom prst="ellipse">
            <a:avLst/>
          </a:prstGeom>
          <a:solidFill>
            <a:schemeClr val="bg1"/>
          </a:solidFill>
          <a:ln w="3175">
            <a:solidFill>
              <a:srgbClr val="00A3A4"/>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grpSp>
        <p:nvGrpSpPr>
          <p:cNvPr id="25" name="Group 26"/>
          <p:cNvGrpSpPr/>
          <p:nvPr/>
        </p:nvGrpSpPr>
        <p:grpSpPr>
          <a:xfrm>
            <a:off x="5357491" y="3093292"/>
            <a:ext cx="1477020" cy="1861447"/>
            <a:chOff x="1388111" y="2459015"/>
            <a:chExt cx="1219200" cy="1536522"/>
          </a:xfrm>
        </p:grpSpPr>
        <p:sp>
          <p:nvSpPr>
            <p:cNvPr id="26" name="Freeform: Shape 27"/>
            <p:cNvSpPr/>
            <p:nvPr/>
          </p:nvSpPr>
          <p:spPr bwMode="auto">
            <a:xfrm>
              <a:off x="1388111"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44546A"/>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27" name="Freeform: Shape 28"/>
            <p:cNvSpPr/>
            <p:nvPr/>
          </p:nvSpPr>
          <p:spPr bwMode="auto">
            <a:xfrm>
              <a:off x="1881030" y="3714750"/>
              <a:ext cx="233363" cy="180975"/>
            </a:xfrm>
            <a:custGeom>
              <a:avLst/>
              <a:gdLst/>
              <a:ahLst/>
              <a:cxnLst>
                <a:cxn ang="0">
                  <a:pos x="68" y="51"/>
                </a:cxn>
                <a:cxn ang="0">
                  <a:pos x="66" y="53"/>
                </a:cxn>
                <a:cxn ang="0">
                  <a:pos x="3" y="53"/>
                </a:cxn>
                <a:cxn ang="0">
                  <a:pos x="0" y="51"/>
                </a:cxn>
                <a:cxn ang="0">
                  <a:pos x="0" y="46"/>
                </a:cxn>
                <a:cxn ang="0">
                  <a:pos x="3" y="43"/>
                </a:cxn>
                <a:cxn ang="0">
                  <a:pos x="66" y="43"/>
                </a:cxn>
                <a:cxn ang="0">
                  <a:pos x="68" y="46"/>
                </a:cxn>
                <a:cxn ang="0">
                  <a:pos x="68" y="51"/>
                </a:cxn>
                <a:cxn ang="0">
                  <a:pos x="64" y="21"/>
                </a:cxn>
                <a:cxn ang="0">
                  <a:pos x="61" y="24"/>
                </a:cxn>
                <a:cxn ang="0">
                  <a:pos x="8" y="24"/>
                </a:cxn>
                <a:cxn ang="0">
                  <a:pos x="5" y="21"/>
                </a:cxn>
                <a:cxn ang="0">
                  <a:pos x="5" y="17"/>
                </a:cxn>
                <a:cxn ang="0">
                  <a:pos x="8" y="14"/>
                </a:cxn>
                <a:cxn ang="0">
                  <a:pos x="61" y="14"/>
                </a:cxn>
                <a:cxn ang="0">
                  <a:pos x="64" y="17"/>
                </a:cxn>
                <a:cxn ang="0">
                  <a:pos x="64" y="21"/>
                </a:cxn>
                <a:cxn ang="0">
                  <a:pos x="54" y="36"/>
                </a:cxn>
                <a:cxn ang="0">
                  <a:pos x="51" y="38"/>
                </a:cxn>
                <a:cxn ang="0">
                  <a:pos x="17" y="38"/>
                </a:cxn>
                <a:cxn ang="0">
                  <a:pos x="15" y="36"/>
                </a:cxn>
                <a:cxn ang="0">
                  <a:pos x="15" y="31"/>
                </a:cxn>
                <a:cxn ang="0">
                  <a:pos x="17" y="29"/>
                </a:cxn>
                <a:cxn ang="0">
                  <a:pos x="51" y="29"/>
                </a:cxn>
                <a:cxn ang="0">
                  <a:pos x="54" y="31"/>
                </a:cxn>
                <a:cxn ang="0">
                  <a:pos x="54" y="36"/>
                </a:cxn>
                <a:cxn ang="0">
                  <a:pos x="49" y="7"/>
                </a:cxn>
                <a:cxn ang="0">
                  <a:pos x="47" y="9"/>
                </a:cxn>
                <a:cxn ang="0">
                  <a:pos x="22" y="9"/>
                </a:cxn>
                <a:cxn ang="0">
                  <a:pos x="20" y="7"/>
                </a:cxn>
                <a:cxn ang="0">
                  <a:pos x="20" y="2"/>
                </a:cxn>
                <a:cxn ang="0">
                  <a:pos x="22" y="0"/>
                </a:cxn>
                <a:cxn ang="0">
                  <a:pos x="47" y="0"/>
                </a:cxn>
                <a:cxn ang="0">
                  <a:pos x="49" y="2"/>
                </a:cxn>
                <a:cxn ang="0">
                  <a:pos x="49" y="7"/>
                </a:cxn>
              </a:cxnLst>
              <a:rect l="0" t="0" r="r" b="b"/>
              <a:pathLst>
                <a:path w="68" h="53">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sp>
        <p:nvSpPr>
          <p:cNvPr id="31" name="Oval 33"/>
          <p:cNvSpPr/>
          <p:nvPr/>
        </p:nvSpPr>
        <p:spPr>
          <a:xfrm>
            <a:off x="7761325" y="2269765"/>
            <a:ext cx="693340" cy="693340"/>
          </a:xfrm>
          <a:prstGeom prst="ellipse">
            <a:avLst/>
          </a:prstGeom>
          <a:solidFill>
            <a:schemeClr val="bg1"/>
          </a:solidFill>
          <a:ln w="3175">
            <a:solidFill>
              <a:srgbClr val="00A3A4"/>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grpSp>
        <p:nvGrpSpPr>
          <p:cNvPr id="33" name="Group 35"/>
          <p:cNvGrpSpPr/>
          <p:nvPr/>
        </p:nvGrpSpPr>
        <p:grpSpPr>
          <a:xfrm flipH="1">
            <a:off x="7369485" y="3093292"/>
            <a:ext cx="1477020" cy="1861447"/>
            <a:chOff x="3171825" y="2459015"/>
            <a:chExt cx="1219200" cy="1536522"/>
          </a:xfrm>
        </p:grpSpPr>
        <p:sp>
          <p:nvSpPr>
            <p:cNvPr id="34" name="Freeform: Shape 36"/>
            <p:cNvSpPr/>
            <p:nvPr/>
          </p:nvSpPr>
          <p:spPr bwMode="auto">
            <a:xfrm>
              <a:off x="3171825"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00A3A4"/>
            </a:solidFill>
            <a:ln w="12700">
              <a:miter lim="400000"/>
            </a:ln>
            <a:effectLst>
              <a:outerShdw blurRad="63500" algn="c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Freeform: Shape 37"/>
            <p:cNvSpPr/>
            <p:nvPr/>
          </p:nvSpPr>
          <p:spPr bwMode="auto">
            <a:xfrm>
              <a:off x="3705225" y="3738983"/>
              <a:ext cx="193039" cy="153943"/>
            </a:xfrm>
            <a:custGeom>
              <a:avLst/>
              <a:gdLst/>
              <a:ahLst/>
              <a:cxnLst>
                <a:cxn ang="0">
                  <a:pos x="73" y="52"/>
                </a:cxn>
                <a:cxn ang="0">
                  <a:pos x="67" y="58"/>
                </a:cxn>
                <a:cxn ang="0">
                  <a:pos x="7" y="58"/>
                </a:cxn>
                <a:cxn ang="0">
                  <a:pos x="0" y="52"/>
                </a:cxn>
                <a:cxn ang="0">
                  <a:pos x="0" y="6"/>
                </a:cxn>
                <a:cxn ang="0">
                  <a:pos x="7" y="0"/>
                </a:cxn>
                <a:cxn ang="0">
                  <a:pos x="67" y="0"/>
                </a:cxn>
                <a:cxn ang="0">
                  <a:pos x="73" y="6"/>
                </a:cxn>
                <a:cxn ang="0">
                  <a:pos x="73" y="52"/>
                </a:cxn>
                <a:cxn ang="0">
                  <a:pos x="7" y="4"/>
                </a:cxn>
                <a:cxn ang="0">
                  <a:pos x="5" y="6"/>
                </a:cxn>
                <a:cxn ang="0">
                  <a:pos x="5" y="52"/>
                </a:cxn>
                <a:cxn ang="0">
                  <a:pos x="7" y="53"/>
                </a:cxn>
                <a:cxn ang="0">
                  <a:pos x="67" y="53"/>
                </a:cxn>
                <a:cxn ang="0">
                  <a:pos x="68" y="52"/>
                </a:cxn>
                <a:cxn ang="0">
                  <a:pos x="68" y="6"/>
                </a:cxn>
                <a:cxn ang="0">
                  <a:pos x="67" y="4"/>
                </a:cxn>
                <a:cxn ang="0">
                  <a:pos x="7" y="4"/>
                </a:cxn>
                <a:cxn ang="0">
                  <a:pos x="17" y="24"/>
                </a:cxn>
                <a:cxn ang="0">
                  <a:pos x="10" y="17"/>
                </a:cxn>
                <a:cxn ang="0">
                  <a:pos x="17" y="9"/>
                </a:cxn>
                <a:cxn ang="0">
                  <a:pos x="25" y="17"/>
                </a:cxn>
                <a:cxn ang="0">
                  <a:pos x="17" y="24"/>
                </a:cxn>
                <a:cxn ang="0">
                  <a:pos x="64" y="48"/>
                </a:cxn>
                <a:cxn ang="0">
                  <a:pos x="10" y="48"/>
                </a:cxn>
                <a:cxn ang="0">
                  <a:pos x="10" y="41"/>
                </a:cxn>
                <a:cxn ang="0">
                  <a:pos x="22" y="29"/>
                </a:cxn>
                <a:cxn ang="0">
                  <a:pos x="28" y="35"/>
                </a:cxn>
                <a:cxn ang="0">
                  <a:pos x="48" y="15"/>
                </a:cxn>
                <a:cxn ang="0">
                  <a:pos x="64" y="31"/>
                </a:cxn>
                <a:cxn ang="0">
                  <a:pos x="64" y="48"/>
                </a:cxn>
              </a:cxnLst>
              <a:rect l="0" t="0"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sp>
        <p:nvSpPr>
          <p:cNvPr id="39" name="Oval 42"/>
          <p:cNvSpPr/>
          <p:nvPr/>
        </p:nvSpPr>
        <p:spPr>
          <a:xfrm>
            <a:off x="9773320" y="2269765"/>
            <a:ext cx="693340" cy="693340"/>
          </a:xfrm>
          <a:prstGeom prst="ellipse">
            <a:avLst/>
          </a:prstGeom>
          <a:solidFill>
            <a:schemeClr val="bg1"/>
          </a:solidFill>
          <a:ln w="3175">
            <a:solidFill>
              <a:srgbClr val="00A3A4"/>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grpSp>
        <p:nvGrpSpPr>
          <p:cNvPr id="41" name="Group 44"/>
          <p:cNvGrpSpPr/>
          <p:nvPr/>
        </p:nvGrpSpPr>
        <p:grpSpPr>
          <a:xfrm flipH="1">
            <a:off x="9381480" y="3093292"/>
            <a:ext cx="1477020" cy="1861447"/>
            <a:chOff x="3171825" y="2459015"/>
            <a:chExt cx="1219200" cy="1536522"/>
          </a:xfrm>
        </p:grpSpPr>
        <p:sp>
          <p:nvSpPr>
            <p:cNvPr id="42" name="Freeform: Shape 45"/>
            <p:cNvSpPr/>
            <p:nvPr/>
          </p:nvSpPr>
          <p:spPr bwMode="auto">
            <a:xfrm>
              <a:off x="3171825"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44546A"/>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43" name="Freeform: Shape 46"/>
            <p:cNvSpPr/>
            <p:nvPr/>
          </p:nvSpPr>
          <p:spPr bwMode="auto">
            <a:xfrm>
              <a:off x="3705225" y="3738983"/>
              <a:ext cx="193039" cy="153943"/>
            </a:xfrm>
            <a:custGeom>
              <a:avLst/>
              <a:gdLst/>
              <a:ahLst/>
              <a:cxnLst>
                <a:cxn ang="0">
                  <a:pos x="73" y="52"/>
                </a:cxn>
                <a:cxn ang="0">
                  <a:pos x="67" y="58"/>
                </a:cxn>
                <a:cxn ang="0">
                  <a:pos x="7" y="58"/>
                </a:cxn>
                <a:cxn ang="0">
                  <a:pos x="0" y="52"/>
                </a:cxn>
                <a:cxn ang="0">
                  <a:pos x="0" y="6"/>
                </a:cxn>
                <a:cxn ang="0">
                  <a:pos x="7" y="0"/>
                </a:cxn>
                <a:cxn ang="0">
                  <a:pos x="67" y="0"/>
                </a:cxn>
                <a:cxn ang="0">
                  <a:pos x="73" y="6"/>
                </a:cxn>
                <a:cxn ang="0">
                  <a:pos x="73" y="52"/>
                </a:cxn>
                <a:cxn ang="0">
                  <a:pos x="7" y="4"/>
                </a:cxn>
                <a:cxn ang="0">
                  <a:pos x="5" y="6"/>
                </a:cxn>
                <a:cxn ang="0">
                  <a:pos x="5" y="52"/>
                </a:cxn>
                <a:cxn ang="0">
                  <a:pos x="7" y="53"/>
                </a:cxn>
                <a:cxn ang="0">
                  <a:pos x="67" y="53"/>
                </a:cxn>
                <a:cxn ang="0">
                  <a:pos x="68" y="52"/>
                </a:cxn>
                <a:cxn ang="0">
                  <a:pos x="68" y="6"/>
                </a:cxn>
                <a:cxn ang="0">
                  <a:pos x="67" y="4"/>
                </a:cxn>
                <a:cxn ang="0">
                  <a:pos x="7" y="4"/>
                </a:cxn>
                <a:cxn ang="0">
                  <a:pos x="17" y="24"/>
                </a:cxn>
                <a:cxn ang="0">
                  <a:pos x="10" y="17"/>
                </a:cxn>
                <a:cxn ang="0">
                  <a:pos x="17" y="9"/>
                </a:cxn>
                <a:cxn ang="0">
                  <a:pos x="25" y="17"/>
                </a:cxn>
                <a:cxn ang="0">
                  <a:pos x="17" y="24"/>
                </a:cxn>
                <a:cxn ang="0">
                  <a:pos x="64" y="48"/>
                </a:cxn>
                <a:cxn ang="0">
                  <a:pos x="10" y="48"/>
                </a:cxn>
                <a:cxn ang="0">
                  <a:pos x="10" y="41"/>
                </a:cxn>
                <a:cxn ang="0">
                  <a:pos x="22" y="29"/>
                </a:cxn>
                <a:cxn ang="0">
                  <a:pos x="28" y="35"/>
                </a:cxn>
                <a:cxn ang="0">
                  <a:pos x="48" y="15"/>
                </a:cxn>
                <a:cxn ang="0">
                  <a:pos x="64" y="31"/>
                </a:cxn>
                <a:cxn ang="0">
                  <a:pos x="64" y="48"/>
                </a:cxn>
              </a:cxnLst>
              <a:rect l="0" t="0"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cxnSp>
        <p:nvCxnSpPr>
          <p:cNvPr id="44" name="直接连接符 43"/>
          <p:cNvCxnSpPr/>
          <p:nvPr/>
        </p:nvCxnSpPr>
        <p:spPr>
          <a:xfrm>
            <a:off x="874713" y="4954739"/>
            <a:ext cx="104425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197618" y="5075658"/>
            <a:ext cx="1748782" cy="681801"/>
            <a:chOff x="8036317" y="3341205"/>
            <a:chExt cx="1748782" cy="681801"/>
          </a:xfrm>
        </p:grpSpPr>
        <p:sp>
          <p:nvSpPr>
            <p:cNvPr id="46" name="矩形 45"/>
            <p:cNvSpPr/>
            <p:nvPr/>
          </p:nvSpPr>
          <p:spPr>
            <a:xfrm>
              <a:off x="8036317" y="3747033"/>
              <a:ext cx="1748782" cy="27597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47" name="矩形 46"/>
            <p:cNvSpPr/>
            <p:nvPr/>
          </p:nvSpPr>
          <p:spPr>
            <a:xfrm>
              <a:off x="8172197" y="3341205"/>
              <a:ext cx="1477022" cy="40177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48" name="组合 47"/>
          <p:cNvGrpSpPr/>
          <p:nvPr/>
        </p:nvGrpSpPr>
        <p:grpSpPr>
          <a:xfrm>
            <a:off x="3209614" y="5075658"/>
            <a:ext cx="1748782" cy="681801"/>
            <a:chOff x="8036317" y="3341205"/>
            <a:chExt cx="1748782" cy="681801"/>
          </a:xfrm>
        </p:grpSpPr>
        <p:sp>
          <p:nvSpPr>
            <p:cNvPr id="49" name="矩形 48"/>
            <p:cNvSpPr/>
            <p:nvPr/>
          </p:nvSpPr>
          <p:spPr>
            <a:xfrm>
              <a:off x="8036317" y="3747033"/>
              <a:ext cx="1748782" cy="27597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50" name="矩形 49"/>
            <p:cNvSpPr/>
            <p:nvPr/>
          </p:nvSpPr>
          <p:spPr>
            <a:xfrm>
              <a:off x="8172197" y="3341205"/>
              <a:ext cx="1477022" cy="40177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51" name="组合 50"/>
          <p:cNvGrpSpPr/>
          <p:nvPr/>
        </p:nvGrpSpPr>
        <p:grpSpPr>
          <a:xfrm>
            <a:off x="5221609" y="5075658"/>
            <a:ext cx="1748782" cy="681801"/>
            <a:chOff x="8036317" y="3341205"/>
            <a:chExt cx="1748782" cy="681801"/>
          </a:xfrm>
        </p:grpSpPr>
        <p:sp>
          <p:nvSpPr>
            <p:cNvPr id="52" name="矩形 51"/>
            <p:cNvSpPr/>
            <p:nvPr/>
          </p:nvSpPr>
          <p:spPr>
            <a:xfrm>
              <a:off x="8036317" y="3747033"/>
              <a:ext cx="1748782" cy="27597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53" name="矩形 52"/>
            <p:cNvSpPr/>
            <p:nvPr/>
          </p:nvSpPr>
          <p:spPr>
            <a:xfrm>
              <a:off x="8172197" y="3341205"/>
              <a:ext cx="1477022" cy="40177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54" name="组合 53"/>
          <p:cNvGrpSpPr/>
          <p:nvPr/>
        </p:nvGrpSpPr>
        <p:grpSpPr>
          <a:xfrm>
            <a:off x="7233604" y="5075658"/>
            <a:ext cx="1748782" cy="681801"/>
            <a:chOff x="8036317" y="3341205"/>
            <a:chExt cx="1748782" cy="681801"/>
          </a:xfrm>
        </p:grpSpPr>
        <p:sp>
          <p:nvSpPr>
            <p:cNvPr id="55" name="矩形 54"/>
            <p:cNvSpPr/>
            <p:nvPr/>
          </p:nvSpPr>
          <p:spPr>
            <a:xfrm>
              <a:off x="8036317" y="3747033"/>
              <a:ext cx="1748782" cy="27597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56" name="矩形 55"/>
            <p:cNvSpPr/>
            <p:nvPr/>
          </p:nvSpPr>
          <p:spPr>
            <a:xfrm>
              <a:off x="8172197" y="3341205"/>
              <a:ext cx="1477022" cy="40177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57" name="组合 56"/>
          <p:cNvGrpSpPr/>
          <p:nvPr/>
        </p:nvGrpSpPr>
        <p:grpSpPr>
          <a:xfrm>
            <a:off x="9245599" y="5075658"/>
            <a:ext cx="1748782" cy="681801"/>
            <a:chOff x="8036317" y="3341205"/>
            <a:chExt cx="1748782" cy="681801"/>
          </a:xfrm>
        </p:grpSpPr>
        <p:sp>
          <p:nvSpPr>
            <p:cNvPr id="58" name="矩形 57"/>
            <p:cNvSpPr/>
            <p:nvPr/>
          </p:nvSpPr>
          <p:spPr>
            <a:xfrm>
              <a:off x="8036317" y="3747033"/>
              <a:ext cx="1748782" cy="27597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59" name="矩形 58"/>
            <p:cNvSpPr/>
            <p:nvPr/>
          </p:nvSpPr>
          <p:spPr>
            <a:xfrm>
              <a:off x="8172197" y="3341205"/>
              <a:ext cx="1477022" cy="40177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62" name="文本框 61"/>
          <p:cNvSpPr txBox="1"/>
          <p:nvPr/>
        </p:nvSpPr>
        <p:spPr>
          <a:xfrm>
            <a:off x="1094105" y="2409190"/>
            <a:ext cx="1733550" cy="460375"/>
          </a:xfrm>
          <a:prstGeom prst="rect">
            <a:avLst/>
          </a:prstGeom>
          <a:noFill/>
        </p:spPr>
        <p:txBody>
          <a:bodyPr wrap="square" rtlCol="0">
            <a:spAutoFit/>
          </a:bodyPr>
          <a:lstStyle/>
          <a:p>
            <a:r>
              <a:rPr lang="en-US" altLang="zh-CN" sz="2400" b="1" dirty="0"/>
              <a:t>2022.11.25</a:t>
            </a:r>
            <a:endParaRPr lang="en-US" altLang="zh-CN" sz="2400" b="1" dirty="0"/>
          </a:p>
        </p:txBody>
      </p:sp>
      <p:sp>
        <p:nvSpPr>
          <p:cNvPr id="63" name="文本框 62"/>
          <p:cNvSpPr txBox="1"/>
          <p:nvPr/>
        </p:nvSpPr>
        <p:spPr>
          <a:xfrm>
            <a:off x="977900" y="5351780"/>
            <a:ext cx="2075815" cy="829945"/>
          </a:xfrm>
          <a:prstGeom prst="rect">
            <a:avLst/>
          </a:prstGeom>
          <a:noFill/>
        </p:spPr>
        <p:txBody>
          <a:bodyPr wrap="square" rtlCol="0">
            <a:spAutoFit/>
          </a:bodyPr>
          <a:lstStyle/>
          <a:p>
            <a:r>
              <a:rPr lang="zh-CN" altLang="en-US" sz="2400" dirty="0"/>
              <a:t>完成项目启动及分析建模</a:t>
            </a:r>
            <a:endParaRPr lang="zh-CN" altLang="en-US" sz="2400" dirty="0"/>
          </a:p>
        </p:txBody>
      </p:sp>
      <p:sp>
        <p:nvSpPr>
          <p:cNvPr id="64" name="文本框 63"/>
          <p:cNvSpPr txBox="1"/>
          <p:nvPr/>
        </p:nvSpPr>
        <p:spPr>
          <a:xfrm>
            <a:off x="3453765" y="2432050"/>
            <a:ext cx="1644650" cy="460375"/>
          </a:xfrm>
          <a:prstGeom prst="rect">
            <a:avLst/>
          </a:prstGeom>
          <a:noFill/>
        </p:spPr>
        <p:txBody>
          <a:bodyPr wrap="square" rtlCol="0">
            <a:spAutoFit/>
          </a:bodyPr>
          <a:lstStyle/>
          <a:p>
            <a:r>
              <a:rPr lang="en-US" altLang="zh-CN" sz="2400" b="1" dirty="0"/>
              <a:t>2023.1.12</a:t>
            </a:r>
            <a:endParaRPr lang="en-US" altLang="zh-CN" sz="2400" b="1" dirty="0"/>
          </a:p>
        </p:txBody>
      </p:sp>
      <p:sp>
        <p:nvSpPr>
          <p:cNvPr id="65" name="文本框 64"/>
          <p:cNvSpPr txBox="1"/>
          <p:nvPr/>
        </p:nvSpPr>
        <p:spPr>
          <a:xfrm>
            <a:off x="3180080" y="5351780"/>
            <a:ext cx="1768475" cy="829945"/>
          </a:xfrm>
          <a:prstGeom prst="rect">
            <a:avLst/>
          </a:prstGeom>
          <a:noFill/>
        </p:spPr>
        <p:txBody>
          <a:bodyPr wrap="square" rtlCol="0">
            <a:spAutoFit/>
          </a:bodyPr>
          <a:lstStyle/>
          <a:p>
            <a:r>
              <a:rPr lang="zh-CN" altLang="en-US" sz="2400" dirty="0"/>
              <a:t>完成概要及详细设计</a:t>
            </a:r>
            <a:endParaRPr lang="zh-CN" altLang="en-US" sz="2400" dirty="0"/>
          </a:p>
        </p:txBody>
      </p:sp>
      <p:sp>
        <p:nvSpPr>
          <p:cNvPr id="66" name="文本框 65"/>
          <p:cNvSpPr txBox="1"/>
          <p:nvPr/>
        </p:nvSpPr>
        <p:spPr>
          <a:xfrm>
            <a:off x="5465445" y="2432050"/>
            <a:ext cx="1557655" cy="460375"/>
          </a:xfrm>
          <a:prstGeom prst="rect">
            <a:avLst/>
          </a:prstGeom>
          <a:noFill/>
        </p:spPr>
        <p:txBody>
          <a:bodyPr wrap="square" rtlCol="0">
            <a:spAutoFit/>
          </a:bodyPr>
          <a:lstStyle/>
          <a:p>
            <a:r>
              <a:rPr lang="en-US" altLang="zh-CN" sz="2400" b="1" dirty="0"/>
              <a:t>2023.1.28</a:t>
            </a:r>
            <a:endParaRPr lang="en-US" altLang="zh-CN" sz="2400" b="1" dirty="0"/>
          </a:p>
        </p:txBody>
      </p:sp>
      <p:sp>
        <p:nvSpPr>
          <p:cNvPr id="67" name="文本框 66"/>
          <p:cNvSpPr txBox="1"/>
          <p:nvPr/>
        </p:nvSpPr>
        <p:spPr>
          <a:xfrm>
            <a:off x="5372735" y="5351780"/>
            <a:ext cx="1690370" cy="829945"/>
          </a:xfrm>
          <a:prstGeom prst="rect">
            <a:avLst/>
          </a:prstGeom>
          <a:noFill/>
        </p:spPr>
        <p:txBody>
          <a:bodyPr wrap="square" rtlCol="0">
            <a:spAutoFit/>
          </a:bodyPr>
          <a:lstStyle/>
          <a:p>
            <a:r>
              <a:rPr lang="zh-CN" altLang="en-US" sz="2400" dirty="0"/>
              <a:t>完成编码及测试</a:t>
            </a:r>
            <a:endParaRPr lang="zh-CN" altLang="en-US" sz="2400" dirty="0"/>
          </a:p>
        </p:txBody>
      </p:sp>
      <p:sp>
        <p:nvSpPr>
          <p:cNvPr id="68" name="文本框 67"/>
          <p:cNvSpPr txBox="1"/>
          <p:nvPr/>
        </p:nvSpPr>
        <p:spPr>
          <a:xfrm>
            <a:off x="7390130" y="2432050"/>
            <a:ext cx="1412240" cy="460375"/>
          </a:xfrm>
          <a:prstGeom prst="rect">
            <a:avLst/>
          </a:prstGeom>
          <a:noFill/>
        </p:spPr>
        <p:txBody>
          <a:bodyPr wrap="square" rtlCol="0">
            <a:spAutoFit/>
          </a:bodyPr>
          <a:lstStyle/>
          <a:p>
            <a:r>
              <a:rPr lang="en-US" altLang="zh-CN" sz="2400" b="1" dirty="0"/>
              <a:t>2023.2.4</a:t>
            </a:r>
            <a:endParaRPr lang="en-US" altLang="zh-CN" sz="2400" b="1" dirty="0"/>
          </a:p>
        </p:txBody>
      </p:sp>
      <p:sp>
        <p:nvSpPr>
          <p:cNvPr id="69" name="文本框 68"/>
          <p:cNvSpPr txBox="1"/>
          <p:nvPr/>
        </p:nvSpPr>
        <p:spPr>
          <a:xfrm>
            <a:off x="7160260" y="5351780"/>
            <a:ext cx="2124075" cy="829945"/>
          </a:xfrm>
          <a:prstGeom prst="rect">
            <a:avLst/>
          </a:prstGeom>
          <a:noFill/>
        </p:spPr>
        <p:txBody>
          <a:bodyPr wrap="square" rtlCol="0">
            <a:spAutoFit/>
          </a:bodyPr>
          <a:lstStyle/>
          <a:p>
            <a:r>
              <a:rPr lang="zh-CN" altLang="en-US" sz="2400" dirty="0"/>
              <a:t>完成试运行及试运行报告</a:t>
            </a:r>
            <a:endParaRPr lang="zh-CN" altLang="en-US" sz="2400" dirty="0"/>
          </a:p>
        </p:txBody>
      </p:sp>
      <p:sp>
        <p:nvSpPr>
          <p:cNvPr id="70" name="文本框 69"/>
          <p:cNvSpPr txBox="1"/>
          <p:nvPr/>
        </p:nvSpPr>
        <p:spPr>
          <a:xfrm>
            <a:off x="9576435" y="2404745"/>
            <a:ext cx="1510030" cy="460375"/>
          </a:xfrm>
          <a:prstGeom prst="rect">
            <a:avLst/>
          </a:prstGeom>
          <a:noFill/>
        </p:spPr>
        <p:txBody>
          <a:bodyPr wrap="square" rtlCol="0">
            <a:spAutoFit/>
          </a:bodyPr>
          <a:lstStyle/>
          <a:p>
            <a:r>
              <a:rPr lang="en-US" altLang="zh-CN" sz="2400" b="1" dirty="0"/>
              <a:t>2023.2.6</a:t>
            </a:r>
            <a:endParaRPr lang="en-US" altLang="zh-CN" sz="2400" b="1" dirty="0"/>
          </a:p>
        </p:txBody>
      </p:sp>
      <p:sp>
        <p:nvSpPr>
          <p:cNvPr id="72" name="文本框 71"/>
          <p:cNvSpPr txBox="1"/>
          <p:nvPr/>
        </p:nvSpPr>
        <p:spPr>
          <a:xfrm>
            <a:off x="9381490" y="5351780"/>
            <a:ext cx="2038350" cy="829945"/>
          </a:xfrm>
          <a:prstGeom prst="rect">
            <a:avLst/>
          </a:prstGeom>
          <a:noFill/>
        </p:spPr>
        <p:txBody>
          <a:bodyPr wrap="square" rtlCol="0">
            <a:spAutoFit/>
          </a:bodyPr>
          <a:lstStyle/>
          <a:p>
            <a:r>
              <a:rPr lang="zh-CN" altLang="en-US" sz="2400" dirty="0"/>
              <a:t>完成培训、交付及经验总结</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childTnLst>
                          </p:cTn>
                        </p:par>
                        <p:par>
                          <p:cTn id="41" fill="hold">
                            <p:stCondLst>
                              <p:cond delay="1500"/>
                            </p:stCondLst>
                            <p:childTnLst>
                              <p:par>
                                <p:cTn id="42" presetID="53" presetClass="entr" presetSubtype="16" fill="hold" nodeType="after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ppt_w</p:attrName>
                                        </p:attrNameLst>
                                      </p:cBhvr>
                                      <p:tavLst>
                                        <p:tav tm="0">
                                          <p:val>
                                            <p:fltVal val="0"/>
                                          </p:val>
                                        </p:tav>
                                        <p:tav tm="100000">
                                          <p:val>
                                            <p:strVal val="#ppt_w"/>
                                          </p:val>
                                        </p:tav>
                                      </p:tavLst>
                                    </p:anim>
                                    <p:anim calcmode="lin" valueType="num">
                                      <p:cBhvr>
                                        <p:cTn id="45" dur="500" fill="hold"/>
                                        <p:tgtEl>
                                          <p:spTgt spid="48"/>
                                        </p:tgtEl>
                                        <p:attrNameLst>
                                          <p:attrName>ppt_h</p:attrName>
                                        </p:attrNameLst>
                                      </p:cBhvr>
                                      <p:tavLst>
                                        <p:tav tm="0">
                                          <p:val>
                                            <p:fltVal val="0"/>
                                          </p:val>
                                        </p:tav>
                                        <p:tav tm="100000">
                                          <p:val>
                                            <p:strVal val="#ppt_h"/>
                                          </p:val>
                                        </p:tav>
                                      </p:tavLst>
                                    </p:anim>
                                    <p:animEffect transition="in" filter="fade">
                                      <p:cBhvr>
                                        <p:cTn id="46" dur="500"/>
                                        <p:tgtEl>
                                          <p:spTgt spid="48"/>
                                        </p:tgtEl>
                                      </p:cBhvr>
                                    </p:animEffect>
                                  </p:childTnLst>
                                </p:cTn>
                              </p:par>
                            </p:childTnLst>
                          </p:cTn>
                        </p:par>
                        <p:par>
                          <p:cTn id="47" fill="hold">
                            <p:stCondLst>
                              <p:cond delay="2000"/>
                            </p:stCondLst>
                            <p:childTnLst>
                              <p:par>
                                <p:cTn id="48" presetID="53" presetClass="entr" presetSubtype="16" fill="hold" nodeType="after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p:cTn id="50" dur="500" fill="hold"/>
                                        <p:tgtEl>
                                          <p:spTgt spid="51"/>
                                        </p:tgtEl>
                                        <p:attrNameLst>
                                          <p:attrName>ppt_w</p:attrName>
                                        </p:attrNameLst>
                                      </p:cBhvr>
                                      <p:tavLst>
                                        <p:tav tm="0">
                                          <p:val>
                                            <p:fltVal val="0"/>
                                          </p:val>
                                        </p:tav>
                                        <p:tav tm="100000">
                                          <p:val>
                                            <p:strVal val="#ppt_w"/>
                                          </p:val>
                                        </p:tav>
                                      </p:tavLst>
                                    </p:anim>
                                    <p:anim calcmode="lin" valueType="num">
                                      <p:cBhvr>
                                        <p:cTn id="51" dur="500" fill="hold"/>
                                        <p:tgtEl>
                                          <p:spTgt spid="51"/>
                                        </p:tgtEl>
                                        <p:attrNameLst>
                                          <p:attrName>ppt_h</p:attrName>
                                        </p:attrNameLst>
                                      </p:cBhvr>
                                      <p:tavLst>
                                        <p:tav tm="0">
                                          <p:val>
                                            <p:fltVal val="0"/>
                                          </p:val>
                                        </p:tav>
                                        <p:tav tm="100000">
                                          <p:val>
                                            <p:strVal val="#ppt_h"/>
                                          </p:val>
                                        </p:tav>
                                      </p:tavLst>
                                    </p:anim>
                                    <p:animEffect transition="in" filter="fade">
                                      <p:cBhvr>
                                        <p:cTn id="52" dur="500"/>
                                        <p:tgtEl>
                                          <p:spTgt spid="51"/>
                                        </p:tgtEl>
                                      </p:cBhvr>
                                    </p:animEffect>
                                  </p:childTnLst>
                                </p:cTn>
                              </p:par>
                            </p:childTnLst>
                          </p:cTn>
                        </p:par>
                        <p:par>
                          <p:cTn id="53" fill="hold">
                            <p:stCondLst>
                              <p:cond delay="2500"/>
                            </p:stCondLst>
                            <p:childTnLst>
                              <p:par>
                                <p:cTn id="54" presetID="53" presetClass="entr" presetSubtype="16"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 calcmode="lin" valueType="num">
                                      <p:cBhvr>
                                        <p:cTn id="56" dur="500" fill="hold"/>
                                        <p:tgtEl>
                                          <p:spTgt spid="54"/>
                                        </p:tgtEl>
                                        <p:attrNameLst>
                                          <p:attrName>ppt_w</p:attrName>
                                        </p:attrNameLst>
                                      </p:cBhvr>
                                      <p:tavLst>
                                        <p:tav tm="0">
                                          <p:val>
                                            <p:fltVal val="0"/>
                                          </p:val>
                                        </p:tav>
                                        <p:tav tm="100000">
                                          <p:val>
                                            <p:strVal val="#ppt_w"/>
                                          </p:val>
                                        </p:tav>
                                      </p:tavLst>
                                    </p:anim>
                                    <p:anim calcmode="lin" valueType="num">
                                      <p:cBhvr>
                                        <p:cTn id="57" dur="500" fill="hold"/>
                                        <p:tgtEl>
                                          <p:spTgt spid="54"/>
                                        </p:tgtEl>
                                        <p:attrNameLst>
                                          <p:attrName>ppt_h</p:attrName>
                                        </p:attrNameLst>
                                      </p:cBhvr>
                                      <p:tavLst>
                                        <p:tav tm="0">
                                          <p:val>
                                            <p:fltVal val="0"/>
                                          </p:val>
                                        </p:tav>
                                        <p:tav tm="100000">
                                          <p:val>
                                            <p:strVal val="#ppt_h"/>
                                          </p:val>
                                        </p:tav>
                                      </p:tavLst>
                                    </p:anim>
                                    <p:animEffect transition="in" filter="fade">
                                      <p:cBhvr>
                                        <p:cTn id="58" dur="500"/>
                                        <p:tgtEl>
                                          <p:spTgt spid="54"/>
                                        </p:tgtEl>
                                      </p:cBhvr>
                                    </p:animEffect>
                                  </p:childTnLst>
                                </p:cTn>
                              </p:par>
                            </p:childTnLst>
                          </p:cTn>
                        </p:par>
                        <p:par>
                          <p:cTn id="59" fill="hold">
                            <p:stCondLst>
                              <p:cond delay="3000"/>
                            </p:stCondLst>
                            <p:childTnLst>
                              <p:par>
                                <p:cTn id="60" presetID="53" presetClass="entr" presetSubtype="16" fill="hold" nodeType="after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p:cTn id="62" dur="500" fill="hold"/>
                                        <p:tgtEl>
                                          <p:spTgt spid="57"/>
                                        </p:tgtEl>
                                        <p:attrNameLst>
                                          <p:attrName>ppt_w</p:attrName>
                                        </p:attrNameLst>
                                      </p:cBhvr>
                                      <p:tavLst>
                                        <p:tav tm="0">
                                          <p:val>
                                            <p:fltVal val="0"/>
                                          </p:val>
                                        </p:tav>
                                        <p:tav tm="100000">
                                          <p:val>
                                            <p:strVal val="#ppt_w"/>
                                          </p:val>
                                        </p:tav>
                                      </p:tavLst>
                                    </p:anim>
                                    <p:anim calcmode="lin" valueType="num">
                                      <p:cBhvr>
                                        <p:cTn id="63" dur="500" fill="hold"/>
                                        <p:tgtEl>
                                          <p:spTgt spid="57"/>
                                        </p:tgtEl>
                                        <p:attrNameLst>
                                          <p:attrName>ppt_h</p:attrName>
                                        </p:attrNameLst>
                                      </p:cBhvr>
                                      <p:tavLst>
                                        <p:tav tm="0">
                                          <p:val>
                                            <p:fltVal val="0"/>
                                          </p:val>
                                        </p:tav>
                                        <p:tav tm="100000">
                                          <p:val>
                                            <p:strVal val="#ppt_h"/>
                                          </p:val>
                                        </p:tav>
                                      </p:tavLst>
                                    </p:anim>
                                    <p:animEffect transition="in" filter="fade">
                                      <p:cBhvr>
                                        <p:cTn id="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63595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3.2</a:t>
            </a:r>
            <a:r>
              <a:rPr lang="zh-CN" altLang="en-US" sz="3200" dirty="0">
                <a:solidFill>
                  <a:srgbClr val="00A3A4"/>
                </a:solidFill>
                <a:latin typeface="Century Gothic" panose="020B0502020202020204"/>
                <a:ea typeface="思源黑体 CN Bold"/>
                <a:cs typeface="+mn-ea"/>
                <a:sym typeface="+mn-lt"/>
              </a:rPr>
              <a:t>项目时间管理</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活动排序及设置</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FS</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SS</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FF</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SF</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类型的任务</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42" name="组合 41"/>
          <p:cNvGrpSpPr/>
          <p:nvPr/>
        </p:nvGrpSpPr>
        <p:grpSpPr>
          <a:xfrm>
            <a:off x="4967236" y="3776865"/>
            <a:ext cx="723497" cy="421587"/>
            <a:chOff x="5238881" y="3710891"/>
            <a:chExt cx="763063" cy="444643"/>
          </a:xfrm>
        </p:grpSpPr>
        <p:sp>
          <p:nvSpPr>
            <p:cNvPr id="43" name="Freeform 82"/>
            <p:cNvSpPr/>
            <p:nvPr/>
          </p:nvSpPr>
          <p:spPr bwMode="auto">
            <a:xfrm>
              <a:off x="5238881" y="3759658"/>
              <a:ext cx="203676" cy="347109"/>
            </a:xfrm>
            <a:custGeom>
              <a:avLst/>
              <a:gdLst>
                <a:gd name="T0" fmla="*/ 61 w 71"/>
                <a:gd name="T1" fmla="*/ 0 h 121"/>
                <a:gd name="T2" fmla="*/ 65 w 71"/>
                <a:gd name="T3" fmla="*/ 0 h 121"/>
                <a:gd name="T4" fmla="*/ 67 w 71"/>
                <a:gd name="T5" fmla="*/ 3 h 121"/>
                <a:gd name="T6" fmla="*/ 71 w 71"/>
                <a:gd name="T7" fmla="*/ 7 h 121"/>
                <a:gd name="T8" fmla="*/ 71 w 71"/>
                <a:gd name="T9" fmla="*/ 11 h 121"/>
                <a:gd name="T10" fmla="*/ 71 w 71"/>
                <a:gd name="T11" fmla="*/ 15 h 121"/>
                <a:gd name="T12" fmla="*/ 67 w 71"/>
                <a:gd name="T13" fmla="*/ 19 h 121"/>
                <a:gd name="T14" fmla="*/ 26 w 71"/>
                <a:gd name="T15" fmla="*/ 60 h 121"/>
                <a:gd name="T16" fmla="*/ 67 w 71"/>
                <a:gd name="T17" fmla="*/ 102 h 121"/>
                <a:gd name="T18" fmla="*/ 71 w 71"/>
                <a:gd name="T19" fmla="*/ 106 h 121"/>
                <a:gd name="T20" fmla="*/ 71 w 71"/>
                <a:gd name="T21" fmla="*/ 111 h 121"/>
                <a:gd name="T22" fmla="*/ 71 w 71"/>
                <a:gd name="T23" fmla="*/ 115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3 h 121"/>
                <a:gd name="T36" fmla="*/ 53 w 71"/>
                <a:gd name="T37" fmla="*/ 3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3"/>
                  </a:lnTo>
                  <a:lnTo>
                    <a:pt x="71" y="7"/>
                  </a:lnTo>
                  <a:lnTo>
                    <a:pt x="71" y="11"/>
                  </a:lnTo>
                  <a:lnTo>
                    <a:pt x="71" y="15"/>
                  </a:lnTo>
                  <a:lnTo>
                    <a:pt x="67" y="19"/>
                  </a:lnTo>
                  <a:lnTo>
                    <a:pt x="26" y="60"/>
                  </a:lnTo>
                  <a:lnTo>
                    <a:pt x="67" y="102"/>
                  </a:lnTo>
                  <a:lnTo>
                    <a:pt x="71" y="106"/>
                  </a:lnTo>
                  <a:lnTo>
                    <a:pt x="71" y="111"/>
                  </a:lnTo>
                  <a:lnTo>
                    <a:pt x="71" y="115"/>
                  </a:lnTo>
                  <a:lnTo>
                    <a:pt x="67" y="117"/>
                  </a:lnTo>
                  <a:lnTo>
                    <a:pt x="61" y="121"/>
                  </a:lnTo>
                  <a:lnTo>
                    <a:pt x="53" y="117"/>
                  </a:lnTo>
                  <a:lnTo>
                    <a:pt x="4" y="68"/>
                  </a:lnTo>
                  <a:lnTo>
                    <a:pt x="0" y="60"/>
                  </a:lnTo>
                  <a:lnTo>
                    <a:pt x="4" y="53"/>
                  </a:lnTo>
                  <a:lnTo>
                    <a:pt x="53" y="3"/>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44" name="组合 43"/>
            <p:cNvGrpSpPr/>
            <p:nvPr/>
          </p:nvGrpSpPr>
          <p:grpSpPr>
            <a:xfrm>
              <a:off x="5557301" y="3710891"/>
              <a:ext cx="444643" cy="444643"/>
              <a:chOff x="5557301" y="3705153"/>
              <a:chExt cx="444643" cy="444643"/>
            </a:xfrm>
          </p:grpSpPr>
          <p:sp>
            <p:nvSpPr>
              <p:cNvPr id="45" name="Freeform 210"/>
              <p:cNvSpPr>
                <a:spLocks noEditPoints="1"/>
              </p:cNvSpPr>
              <p:nvPr/>
            </p:nvSpPr>
            <p:spPr bwMode="auto">
              <a:xfrm>
                <a:off x="5557301" y="3705153"/>
                <a:ext cx="444643" cy="444643"/>
              </a:xfrm>
              <a:custGeom>
                <a:avLst/>
                <a:gdLst>
                  <a:gd name="T0" fmla="*/ 78 w 155"/>
                  <a:gd name="T1" fmla="*/ 8 h 155"/>
                  <a:gd name="T2" fmla="*/ 61 w 155"/>
                  <a:gd name="T3" fmla="*/ 10 h 155"/>
                  <a:gd name="T4" fmla="*/ 43 w 155"/>
                  <a:gd name="T5" fmla="*/ 19 h 155"/>
                  <a:gd name="T6" fmla="*/ 25 w 155"/>
                  <a:gd name="T7" fmla="*/ 35 h 155"/>
                  <a:gd name="T8" fmla="*/ 13 w 155"/>
                  <a:gd name="T9" fmla="*/ 55 h 155"/>
                  <a:gd name="T10" fmla="*/ 9 w 155"/>
                  <a:gd name="T11" fmla="*/ 78 h 155"/>
                  <a:gd name="T12" fmla="*/ 11 w 155"/>
                  <a:gd name="T13" fmla="*/ 96 h 155"/>
                  <a:gd name="T14" fmla="*/ 19 w 155"/>
                  <a:gd name="T15" fmla="*/ 112 h 155"/>
                  <a:gd name="T16" fmla="*/ 33 w 155"/>
                  <a:gd name="T17" fmla="*/ 131 h 155"/>
                  <a:gd name="T18" fmla="*/ 55 w 155"/>
                  <a:gd name="T19" fmla="*/ 143 h 155"/>
                  <a:gd name="T20" fmla="*/ 78 w 155"/>
                  <a:gd name="T21" fmla="*/ 147 h 155"/>
                  <a:gd name="T22" fmla="*/ 94 w 155"/>
                  <a:gd name="T23" fmla="*/ 145 h 155"/>
                  <a:gd name="T24" fmla="*/ 112 w 155"/>
                  <a:gd name="T25" fmla="*/ 139 h 155"/>
                  <a:gd name="T26" fmla="*/ 130 w 155"/>
                  <a:gd name="T27" fmla="*/ 123 h 155"/>
                  <a:gd name="T28" fmla="*/ 143 w 155"/>
                  <a:gd name="T29" fmla="*/ 102 h 155"/>
                  <a:gd name="T30" fmla="*/ 147 w 155"/>
                  <a:gd name="T31" fmla="*/ 78 h 155"/>
                  <a:gd name="T32" fmla="*/ 145 w 155"/>
                  <a:gd name="T33" fmla="*/ 61 h 155"/>
                  <a:gd name="T34" fmla="*/ 136 w 155"/>
                  <a:gd name="T35" fmla="*/ 45 h 155"/>
                  <a:gd name="T36" fmla="*/ 122 w 155"/>
                  <a:gd name="T37" fmla="*/ 25 h 155"/>
                  <a:gd name="T38" fmla="*/ 100 w 155"/>
                  <a:gd name="T39" fmla="*/ 12 h 155"/>
                  <a:gd name="T40" fmla="*/ 78 w 155"/>
                  <a:gd name="T41" fmla="*/ 8 h 155"/>
                  <a:gd name="T42" fmla="*/ 78 w 155"/>
                  <a:gd name="T43" fmla="*/ 0 h 155"/>
                  <a:gd name="T44" fmla="*/ 104 w 155"/>
                  <a:gd name="T45" fmla="*/ 6 h 155"/>
                  <a:gd name="T46" fmla="*/ 126 w 155"/>
                  <a:gd name="T47" fmla="*/ 19 h 155"/>
                  <a:gd name="T48" fmla="*/ 145 w 155"/>
                  <a:gd name="T49" fmla="*/ 41 h 155"/>
                  <a:gd name="T50" fmla="*/ 153 w 155"/>
                  <a:gd name="T51" fmla="*/ 59 h 155"/>
                  <a:gd name="T52" fmla="*/ 155 w 155"/>
                  <a:gd name="T53" fmla="*/ 78 h 155"/>
                  <a:gd name="T54" fmla="*/ 151 w 155"/>
                  <a:gd name="T55" fmla="*/ 104 h 155"/>
                  <a:gd name="T56" fmla="*/ 136 w 155"/>
                  <a:gd name="T57" fmla="*/ 127 h 155"/>
                  <a:gd name="T58" fmla="*/ 116 w 155"/>
                  <a:gd name="T59" fmla="*/ 145 h 155"/>
                  <a:gd name="T60" fmla="*/ 96 w 155"/>
                  <a:gd name="T61" fmla="*/ 153 h 155"/>
                  <a:gd name="T62" fmla="*/ 78 w 155"/>
                  <a:gd name="T63" fmla="*/ 155 h 155"/>
                  <a:gd name="T64" fmla="*/ 51 w 155"/>
                  <a:gd name="T65" fmla="*/ 151 h 155"/>
                  <a:gd name="T66" fmla="*/ 29 w 155"/>
                  <a:gd name="T67" fmla="*/ 137 h 155"/>
                  <a:gd name="T68" fmla="*/ 11 w 155"/>
                  <a:gd name="T69" fmla="*/ 116 h 155"/>
                  <a:gd name="T70" fmla="*/ 3 w 155"/>
                  <a:gd name="T71" fmla="*/ 98 h 155"/>
                  <a:gd name="T72" fmla="*/ 0 w 155"/>
                  <a:gd name="T73" fmla="*/ 78 h 155"/>
                  <a:gd name="T74" fmla="*/ 5 w 155"/>
                  <a:gd name="T75" fmla="*/ 51 h 155"/>
                  <a:gd name="T76" fmla="*/ 19 w 155"/>
                  <a:gd name="T77" fmla="*/ 29 h 155"/>
                  <a:gd name="T78" fmla="*/ 39 w 155"/>
                  <a:gd name="T79" fmla="*/ 10 h 155"/>
                  <a:gd name="T80" fmla="*/ 59 w 155"/>
                  <a:gd name="T81" fmla="*/ 2 h 155"/>
                  <a:gd name="T82" fmla="*/ 78 w 155"/>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5">
                    <a:moveTo>
                      <a:pt x="78" y="8"/>
                    </a:moveTo>
                    <a:lnTo>
                      <a:pt x="61" y="10"/>
                    </a:lnTo>
                    <a:lnTo>
                      <a:pt x="43" y="19"/>
                    </a:lnTo>
                    <a:lnTo>
                      <a:pt x="25" y="35"/>
                    </a:lnTo>
                    <a:lnTo>
                      <a:pt x="13" y="55"/>
                    </a:lnTo>
                    <a:lnTo>
                      <a:pt x="9" y="78"/>
                    </a:lnTo>
                    <a:lnTo>
                      <a:pt x="11" y="96"/>
                    </a:lnTo>
                    <a:lnTo>
                      <a:pt x="19" y="112"/>
                    </a:lnTo>
                    <a:lnTo>
                      <a:pt x="33" y="131"/>
                    </a:lnTo>
                    <a:lnTo>
                      <a:pt x="55" y="143"/>
                    </a:lnTo>
                    <a:lnTo>
                      <a:pt x="78" y="147"/>
                    </a:lnTo>
                    <a:lnTo>
                      <a:pt x="94" y="145"/>
                    </a:lnTo>
                    <a:lnTo>
                      <a:pt x="112" y="139"/>
                    </a:lnTo>
                    <a:lnTo>
                      <a:pt x="130" y="123"/>
                    </a:lnTo>
                    <a:lnTo>
                      <a:pt x="143" y="102"/>
                    </a:lnTo>
                    <a:lnTo>
                      <a:pt x="147" y="78"/>
                    </a:lnTo>
                    <a:lnTo>
                      <a:pt x="145" y="61"/>
                    </a:lnTo>
                    <a:lnTo>
                      <a:pt x="136" y="45"/>
                    </a:lnTo>
                    <a:lnTo>
                      <a:pt x="122" y="25"/>
                    </a:lnTo>
                    <a:lnTo>
                      <a:pt x="100" y="12"/>
                    </a:lnTo>
                    <a:lnTo>
                      <a:pt x="78" y="8"/>
                    </a:lnTo>
                    <a:close/>
                    <a:moveTo>
                      <a:pt x="78" y="0"/>
                    </a:moveTo>
                    <a:lnTo>
                      <a:pt x="104" y="6"/>
                    </a:lnTo>
                    <a:lnTo>
                      <a:pt x="126" y="19"/>
                    </a:lnTo>
                    <a:lnTo>
                      <a:pt x="145" y="41"/>
                    </a:lnTo>
                    <a:lnTo>
                      <a:pt x="153" y="59"/>
                    </a:lnTo>
                    <a:lnTo>
                      <a:pt x="155" y="78"/>
                    </a:lnTo>
                    <a:lnTo>
                      <a:pt x="151" y="104"/>
                    </a:lnTo>
                    <a:lnTo>
                      <a:pt x="136" y="127"/>
                    </a:lnTo>
                    <a:lnTo>
                      <a:pt x="116" y="145"/>
                    </a:lnTo>
                    <a:lnTo>
                      <a:pt x="96" y="153"/>
                    </a:lnTo>
                    <a:lnTo>
                      <a:pt x="78" y="155"/>
                    </a:lnTo>
                    <a:lnTo>
                      <a:pt x="51" y="151"/>
                    </a:lnTo>
                    <a:lnTo>
                      <a:pt x="29" y="137"/>
                    </a:lnTo>
                    <a:lnTo>
                      <a:pt x="11" y="116"/>
                    </a:lnTo>
                    <a:lnTo>
                      <a:pt x="3" y="98"/>
                    </a:lnTo>
                    <a:lnTo>
                      <a:pt x="0" y="78"/>
                    </a:lnTo>
                    <a:lnTo>
                      <a:pt x="5" y="51"/>
                    </a:lnTo>
                    <a:lnTo>
                      <a:pt x="19" y="29"/>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6" name="Freeform 211"/>
              <p:cNvSpPr/>
              <p:nvPr/>
            </p:nvSpPr>
            <p:spPr bwMode="auto">
              <a:xfrm>
                <a:off x="5651968" y="3817031"/>
                <a:ext cx="255312" cy="226625"/>
              </a:xfrm>
              <a:custGeom>
                <a:avLst/>
                <a:gdLst>
                  <a:gd name="T0" fmla="*/ 2 w 89"/>
                  <a:gd name="T1" fmla="*/ 0 h 79"/>
                  <a:gd name="T2" fmla="*/ 6 w 89"/>
                  <a:gd name="T3" fmla="*/ 4 h 79"/>
                  <a:gd name="T4" fmla="*/ 6 w 89"/>
                  <a:gd name="T5" fmla="*/ 71 h 79"/>
                  <a:gd name="T6" fmla="*/ 87 w 89"/>
                  <a:gd name="T7" fmla="*/ 71 h 79"/>
                  <a:gd name="T8" fmla="*/ 89 w 89"/>
                  <a:gd name="T9" fmla="*/ 75 h 79"/>
                  <a:gd name="T10" fmla="*/ 87 w 89"/>
                  <a:gd name="T11" fmla="*/ 79 h 79"/>
                  <a:gd name="T12" fmla="*/ 6 w 89"/>
                  <a:gd name="T13" fmla="*/ 79 h 79"/>
                  <a:gd name="T14" fmla="*/ 2 w 89"/>
                  <a:gd name="T15" fmla="*/ 77 h 79"/>
                  <a:gd name="T16" fmla="*/ 0 w 89"/>
                  <a:gd name="T17" fmla="*/ 75 h 79"/>
                  <a:gd name="T18" fmla="*/ 0 w 89"/>
                  <a:gd name="T19" fmla="*/ 71 h 79"/>
                  <a:gd name="T20" fmla="*/ 0 w 89"/>
                  <a:gd name="T21" fmla="*/ 4 h 79"/>
                  <a:gd name="T22" fmla="*/ 2 w 89"/>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9">
                    <a:moveTo>
                      <a:pt x="2" y="0"/>
                    </a:moveTo>
                    <a:lnTo>
                      <a:pt x="6" y="4"/>
                    </a:lnTo>
                    <a:lnTo>
                      <a:pt x="6" y="71"/>
                    </a:lnTo>
                    <a:lnTo>
                      <a:pt x="87" y="71"/>
                    </a:lnTo>
                    <a:lnTo>
                      <a:pt x="89" y="75"/>
                    </a:lnTo>
                    <a:lnTo>
                      <a:pt x="87" y="79"/>
                    </a:lnTo>
                    <a:lnTo>
                      <a:pt x="6" y="79"/>
                    </a:lnTo>
                    <a:lnTo>
                      <a:pt x="2" y="77"/>
                    </a:lnTo>
                    <a:lnTo>
                      <a:pt x="0" y="75"/>
                    </a:lnTo>
                    <a:lnTo>
                      <a:pt x="0" y="71"/>
                    </a:lnTo>
                    <a:lnTo>
                      <a:pt x="0" y="4"/>
                    </a:lnTo>
                    <a:lnTo>
                      <a:pt x="2"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7" name="Freeform 212"/>
              <p:cNvSpPr/>
              <p:nvPr/>
            </p:nvSpPr>
            <p:spPr bwMode="auto">
              <a:xfrm>
                <a:off x="5692129" y="3822769"/>
                <a:ext cx="209413" cy="180726"/>
              </a:xfrm>
              <a:custGeom>
                <a:avLst/>
                <a:gdLst>
                  <a:gd name="T0" fmla="*/ 69 w 73"/>
                  <a:gd name="T1" fmla="*/ 0 h 63"/>
                  <a:gd name="T2" fmla="*/ 71 w 73"/>
                  <a:gd name="T3" fmla="*/ 2 h 63"/>
                  <a:gd name="T4" fmla="*/ 73 w 73"/>
                  <a:gd name="T5" fmla="*/ 4 h 63"/>
                  <a:gd name="T6" fmla="*/ 69 w 73"/>
                  <a:gd name="T7" fmla="*/ 27 h 63"/>
                  <a:gd name="T8" fmla="*/ 65 w 73"/>
                  <a:gd name="T9" fmla="*/ 31 h 63"/>
                  <a:gd name="T10" fmla="*/ 63 w 73"/>
                  <a:gd name="T11" fmla="*/ 27 h 63"/>
                  <a:gd name="T12" fmla="*/ 65 w 73"/>
                  <a:gd name="T13" fmla="*/ 16 h 63"/>
                  <a:gd name="T14" fmla="*/ 45 w 73"/>
                  <a:gd name="T15" fmla="*/ 43 h 63"/>
                  <a:gd name="T16" fmla="*/ 43 w 73"/>
                  <a:gd name="T17" fmla="*/ 45 h 63"/>
                  <a:gd name="T18" fmla="*/ 39 w 73"/>
                  <a:gd name="T19" fmla="*/ 45 h 63"/>
                  <a:gd name="T20" fmla="*/ 27 w 73"/>
                  <a:gd name="T21" fmla="*/ 35 h 63"/>
                  <a:gd name="T22" fmla="*/ 6 w 73"/>
                  <a:gd name="T23" fmla="*/ 61 h 63"/>
                  <a:gd name="T24" fmla="*/ 4 w 73"/>
                  <a:gd name="T25" fmla="*/ 63 h 63"/>
                  <a:gd name="T26" fmla="*/ 0 w 73"/>
                  <a:gd name="T27" fmla="*/ 63 h 63"/>
                  <a:gd name="T28" fmla="*/ 0 w 73"/>
                  <a:gd name="T29" fmla="*/ 57 h 63"/>
                  <a:gd name="T30" fmla="*/ 20 w 73"/>
                  <a:gd name="T31" fmla="*/ 27 h 63"/>
                  <a:gd name="T32" fmla="*/ 24 w 73"/>
                  <a:gd name="T33" fmla="*/ 24 h 63"/>
                  <a:gd name="T34" fmla="*/ 27 w 73"/>
                  <a:gd name="T35" fmla="*/ 24 h 63"/>
                  <a:gd name="T36" fmla="*/ 41 w 73"/>
                  <a:gd name="T37" fmla="*/ 35 h 63"/>
                  <a:gd name="T38" fmla="*/ 57 w 73"/>
                  <a:gd name="T39" fmla="*/ 10 h 63"/>
                  <a:gd name="T40" fmla="*/ 49 w 73"/>
                  <a:gd name="T41" fmla="*/ 10 h 63"/>
                  <a:gd name="T42" fmla="*/ 45 w 73"/>
                  <a:gd name="T43" fmla="*/ 8 h 63"/>
                  <a:gd name="T44" fmla="*/ 47 w 73"/>
                  <a:gd name="T45" fmla="*/ 4 h 63"/>
                  <a:gd name="T46" fmla="*/ 69 w 73"/>
                  <a:gd name="T4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63">
                    <a:moveTo>
                      <a:pt x="69" y="0"/>
                    </a:moveTo>
                    <a:lnTo>
                      <a:pt x="71" y="2"/>
                    </a:lnTo>
                    <a:lnTo>
                      <a:pt x="73" y="4"/>
                    </a:lnTo>
                    <a:lnTo>
                      <a:pt x="69" y="27"/>
                    </a:lnTo>
                    <a:lnTo>
                      <a:pt x="65" y="31"/>
                    </a:lnTo>
                    <a:lnTo>
                      <a:pt x="63" y="27"/>
                    </a:lnTo>
                    <a:lnTo>
                      <a:pt x="65" y="16"/>
                    </a:lnTo>
                    <a:lnTo>
                      <a:pt x="45" y="43"/>
                    </a:lnTo>
                    <a:lnTo>
                      <a:pt x="43" y="45"/>
                    </a:lnTo>
                    <a:lnTo>
                      <a:pt x="39" y="45"/>
                    </a:lnTo>
                    <a:lnTo>
                      <a:pt x="27" y="35"/>
                    </a:lnTo>
                    <a:lnTo>
                      <a:pt x="6" y="61"/>
                    </a:lnTo>
                    <a:lnTo>
                      <a:pt x="4" y="63"/>
                    </a:lnTo>
                    <a:lnTo>
                      <a:pt x="0" y="63"/>
                    </a:lnTo>
                    <a:lnTo>
                      <a:pt x="0" y="57"/>
                    </a:lnTo>
                    <a:lnTo>
                      <a:pt x="20" y="27"/>
                    </a:lnTo>
                    <a:lnTo>
                      <a:pt x="24" y="24"/>
                    </a:lnTo>
                    <a:lnTo>
                      <a:pt x="27" y="24"/>
                    </a:lnTo>
                    <a:lnTo>
                      <a:pt x="41" y="35"/>
                    </a:lnTo>
                    <a:lnTo>
                      <a:pt x="57" y="10"/>
                    </a:lnTo>
                    <a:lnTo>
                      <a:pt x="49" y="10"/>
                    </a:lnTo>
                    <a:lnTo>
                      <a:pt x="45" y="8"/>
                    </a:lnTo>
                    <a:lnTo>
                      <a:pt x="47" y="4"/>
                    </a:lnTo>
                    <a:lnTo>
                      <a:pt x="69"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6" name="图片 5"/>
          <p:cNvPicPr>
            <a:picLocks noChangeAspect="1"/>
          </p:cNvPicPr>
          <p:nvPr/>
        </p:nvPicPr>
        <p:blipFill>
          <a:blip r:embed="rId4"/>
          <a:stretch>
            <a:fillRect/>
          </a:stretch>
        </p:blipFill>
        <p:spPr>
          <a:xfrm>
            <a:off x="837660" y="1543769"/>
            <a:ext cx="10516679" cy="3813365"/>
          </a:xfrm>
          <a:prstGeom prst="rect">
            <a:avLst/>
          </a:prstGeom>
        </p:spPr>
      </p:pic>
      <p:sp>
        <p:nvSpPr>
          <p:cNvPr id="7" name="图文框 6"/>
          <p:cNvSpPr/>
          <p:nvPr/>
        </p:nvSpPr>
        <p:spPr>
          <a:xfrm>
            <a:off x="538023" y="3609567"/>
            <a:ext cx="1520791" cy="846930"/>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图文框 7"/>
          <p:cNvSpPr/>
          <p:nvPr/>
        </p:nvSpPr>
        <p:spPr>
          <a:xfrm>
            <a:off x="2334558" y="1944489"/>
            <a:ext cx="1135781" cy="506929"/>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图文框 8"/>
          <p:cNvSpPr/>
          <p:nvPr/>
        </p:nvSpPr>
        <p:spPr>
          <a:xfrm>
            <a:off x="7706102" y="2888295"/>
            <a:ext cx="1520791" cy="846930"/>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图文框 9"/>
          <p:cNvSpPr/>
          <p:nvPr/>
        </p:nvSpPr>
        <p:spPr>
          <a:xfrm>
            <a:off x="1873516" y="2478271"/>
            <a:ext cx="2063217" cy="683895"/>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p:cNvSpPr txBox="1"/>
          <p:nvPr/>
        </p:nvSpPr>
        <p:spPr>
          <a:xfrm>
            <a:off x="538023" y="4497928"/>
            <a:ext cx="1153553" cy="369332"/>
          </a:xfrm>
          <a:prstGeom prst="rect">
            <a:avLst/>
          </a:prstGeom>
          <a:noFill/>
        </p:spPr>
        <p:txBody>
          <a:bodyPr wrap="square" rtlCol="0">
            <a:spAutoFit/>
          </a:bodyPr>
          <a:lstStyle/>
          <a:p>
            <a:r>
              <a:rPr lang="zh-CN" altLang="en-US" dirty="0">
                <a:solidFill>
                  <a:srgbClr val="FF0000"/>
                </a:solidFill>
              </a:rPr>
              <a:t>双击任务</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par>
                                <p:cTn id="8" presetID="22" presetClass="entr" presetSubtype="2"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8" grpId="0" animBg="1"/>
      <p:bldP spid="10"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63595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3.2</a:t>
            </a:r>
            <a:r>
              <a:rPr lang="zh-CN" altLang="en-US" sz="3200" dirty="0">
                <a:solidFill>
                  <a:srgbClr val="00A3A4"/>
                </a:solidFill>
                <a:latin typeface="Century Gothic" panose="020B0502020202020204"/>
                <a:ea typeface="思源黑体 CN Bold"/>
                <a:cs typeface="+mn-ea"/>
                <a:sym typeface="+mn-lt"/>
              </a:rPr>
              <a:t>项目时间管理</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活动排序及设置</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FS</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SS</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FF</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SF</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类型的任务</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42" name="组合 41"/>
          <p:cNvGrpSpPr/>
          <p:nvPr/>
        </p:nvGrpSpPr>
        <p:grpSpPr>
          <a:xfrm>
            <a:off x="4967236" y="3776865"/>
            <a:ext cx="723497" cy="421587"/>
            <a:chOff x="5238881" y="3710891"/>
            <a:chExt cx="763063" cy="444643"/>
          </a:xfrm>
        </p:grpSpPr>
        <p:sp>
          <p:nvSpPr>
            <p:cNvPr id="43" name="Freeform 82"/>
            <p:cNvSpPr/>
            <p:nvPr/>
          </p:nvSpPr>
          <p:spPr bwMode="auto">
            <a:xfrm>
              <a:off x="5238881" y="3759658"/>
              <a:ext cx="203676" cy="347109"/>
            </a:xfrm>
            <a:custGeom>
              <a:avLst/>
              <a:gdLst>
                <a:gd name="T0" fmla="*/ 61 w 71"/>
                <a:gd name="T1" fmla="*/ 0 h 121"/>
                <a:gd name="T2" fmla="*/ 65 w 71"/>
                <a:gd name="T3" fmla="*/ 0 h 121"/>
                <a:gd name="T4" fmla="*/ 67 w 71"/>
                <a:gd name="T5" fmla="*/ 3 h 121"/>
                <a:gd name="T6" fmla="*/ 71 w 71"/>
                <a:gd name="T7" fmla="*/ 7 h 121"/>
                <a:gd name="T8" fmla="*/ 71 w 71"/>
                <a:gd name="T9" fmla="*/ 11 h 121"/>
                <a:gd name="T10" fmla="*/ 71 w 71"/>
                <a:gd name="T11" fmla="*/ 15 h 121"/>
                <a:gd name="T12" fmla="*/ 67 w 71"/>
                <a:gd name="T13" fmla="*/ 19 h 121"/>
                <a:gd name="T14" fmla="*/ 26 w 71"/>
                <a:gd name="T15" fmla="*/ 60 h 121"/>
                <a:gd name="T16" fmla="*/ 67 w 71"/>
                <a:gd name="T17" fmla="*/ 102 h 121"/>
                <a:gd name="T18" fmla="*/ 71 w 71"/>
                <a:gd name="T19" fmla="*/ 106 h 121"/>
                <a:gd name="T20" fmla="*/ 71 w 71"/>
                <a:gd name="T21" fmla="*/ 111 h 121"/>
                <a:gd name="T22" fmla="*/ 71 w 71"/>
                <a:gd name="T23" fmla="*/ 115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3 h 121"/>
                <a:gd name="T36" fmla="*/ 53 w 71"/>
                <a:gd name="T37" fmla="*/ 3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3"/>
                  </a:lnTo>
                  <a:lnTo>
                    <a:pt x="71" y="7"/>
                  </a:lnTo>
                  <a:lnTo>
                    <a:pt x="71" y="11"/>
                  </a:lnTo>
                  <a:lnTo>
                    <a:pt x="71" y="15"/>
                  </a:lnTo>
                  <a:lnTo>
                    <a:pt x="67" y="19"/>
                  </a:lnTo>
                  <a:lnTo>
                    <a:pt x="26" y="60"/>
                  </a:lnTo>
                  <a:lnTo>
                    <a:pt x="67" y="102"/>
                  </a:lnTo>
                  <a:lnTo>
                    <a:pt x="71" y="106"/>
                  </a:lnTo>
                  <a:lnTo>
                    <a:pt x="71" y="111"/>
                  </a:lnTo>
                  <a:lnTo>
                    <a:pt x="71" y="115"/>
                  </a:lnTo>
                  <a:lnTo>
                    <a:pt x="67" y="117"/>
                  </a:lnTo>
                  <a:lnTo>
                    <a:pt x="61" y="121"/>
                  </a:lnTo>
                  <a:lnTo>
                    <a:pt x="53" y="117"/>
                  </a:lnTo>
                  <a:lnTo>
                    <a:pt x="4" y="68"/>
                  </a:lnTo>
                  <a:lnTo>
                    <a:pt x="0" y="60"/>
                  </a:lnTo>
                  <a:lnTo>
                    <a:pt x="4" y="53"/>
                  </a:lnTo>
                  <a:lnTo>
                    <a:pt x="53" y="3"/>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44" name="组合 43"/>
            <p:cNvGrpSpPr/>
            <p:nvPr/>
          </p:nvGrpSpPr>
          <p:grpSpPr>
            <a:xfrm>
              <a:off x="5557301" y="3710891"/>
              <a:ext cx="444643" cy="444643"/>
              <a:chOff x="5557301" y="3705153"/>
              <a:chExt cx="444643" cy="444643"/>
            </a:xfrm>
          </p:grpSpPr>
          <p:sp>
            <p:nvSpPr>
              <p:cNvPr id="45" name="Freeform 210"/>
              <p:cNvSpPr>
                <a:spLocks noEditPoints="1"/>
              </p:cNvSpPr>
              <p:nvPr/>
            </p:nvSpPr>
            <p:spPr bwMode="auto">
              <a:xfrm>
                <a:off x="5557301" y="3705153"/>
                <a:ext cx="444643" cy="444643"/>
              </a:xfrm>
              <a:custGeom>
                <a:avLst/>
                <a:gdLst>
                  <a:gd name="T0" fmla="*/ 78 w 155"/>
                  <a:gd name="T1" fmla="*/ 8 h 155"/>
                  <a:gd name="T2" fmla="*/ 61 w 155"/>
                  <a:gd name="T3" fmla="*/ 10 h 155"/>
                  <a:gd name="T4" fmla="*/ 43 w 155"/>
                  <a:gd name="T5" fmla="*/ 19 h 155"/>
                  <a:gd name="T6" fmla="*/ 25 w 155"/>
                  <a:gd name="T7" fmla="*/ 35 h 155"/>
                  <a:gd name="T8" fmla="*/ 13 w 155"/>
                  <a:gd name="T9" fmla="*/ 55 h 155"/>
                  <a:gd name="T10" fmla="*/ 9 w 155"/>
                  <a:gd name="T11" fmla="*/ 78 h 155"/>
                  <a:gd name="T12" fmla="*/ 11 w 155"/>
                  <a:gd name="T13" fmla="*/ 96 h 155"/>
                  <a:gd name="T14" fmla="*/ 19 w 155"/>
                  <a:gd name="T15" fmla="*/ 112 h 155"/>
                  <a:gd name="T16" fmla="*/ 33 w 155"/>
                  <a:gd name="T17" fmla="*/ 131 h 155"/>
                  <a:gd name="T18" fmla="*/ 55 w 155"/>
                  <a:gd name="T19" fmla="*/ 143 h 155"/>
                  <a:gd name="T20" fmla="*/ 78 w 155"/>
                  <a:gd name="T21" fmla="*/ 147 h 155"/>
                  <a:gd name="T22" fmla="*/ 94 w 155"/>
                  <a:gd name="T23" fmla="*/ 145 h 155"/>
                  <a:gd name="T24" fmla="*/ 112 w 155"/>
                  <a:gd name="T25" fmla="*/ 139 h 155"/>
                  <a:gd name="T26" fmla="*/ 130 w 155"/>
                  <a:gd name="T27" fmla="*/ 123 h 155"/>
                  <a:gd name="T28" fmla="*/ 143 w 155"/>
                  <a:gd name="T29" fmla="*/ 102 h 155"/>
                  <a:gd name="T30" fmla="*/ 147 w 155"/>
                  <a:gd name="T31" fmla="*/ 78 h 155"/>
                  <a:gd name="T32" fmla="*/ 145 w 155"/>
                  <a:gd name="T33" fmla="*/ 61 h 155"/>
                  <a:gd name="T34" fmla="*/ 136 w 155"/>
                  <a:gd name="T35" fmla="*/ 45 h 155"/>
                  <a:gd name="T36" fmla="*/ 122 w 155"/>
                  <a:gd name="T37" fmla="*/ 25 h 155"/>
                  <a:gd name="T38" fmla="*/ 100 w 155"/>
                  <a:gd name="T39" fmla="*/ 12 h 155"/>
                  <a:gd name="T40" fmla="*/ 78 w 155"/>
                  <a:gd name="T41" fmla="*/ 8 h 155"/>
                  <a:gd name="T42" fmla="*/ 78 w 155"/>
                  <a:gd name="T43" fmla="*/ 0 h 155"/>
                  <a:gd name="T44" fmla="*/ 104 w 155"/>
                  <a:gd name="T45" fmla="*/ 6 h 155"/>
                  <a:gd name="T46" fmla="*/ 126 w 155"/>
                  <a:gd name="T47" fmla="*/ 19 h 155"/>
                  <a:gd name="T48" fmla="*/ 145 w 155"/>
                  <a:gd name="T49" fmla="*/ 41 h 155"/>
                  <a:gd name="T50" fmla="*/ 153 w 155"/>
                  <a:gd name="T51" fmla="*/ 59 h 155"/>
                  <a:gd name="T52" fmla="*/ 155 w 155"/>
                  <a:gd name="T53" fmla="*/ 78 h 155"/>
                  <a:gd name="T54" fmla="*/ 151 w 155"/>
                  <a:gd name="T55" fmla="*/ 104 h 155"/>
                  <a:gd name="T56" fmla="*/ 136 w 155"/>
                  <a:gd name="T57" fmla="*/ 127 h 155"/>
                  <a:gd name="T58" fmla="*/ 116 w 155"/>
                  <a:gd name="T59" fmla="*/ 145 h 155"/>
                  <a:gd name="T60" fmla="*/ 96 w 155"/>
                  <a:gd name="T61" fmla="*/ 153 h 155"/>
                  <a:gd name="T62" fmla="*/ 78 w 155"/>
                  <a:gd name="T63" fmla="*/ 155 h 155"/>
                  <a:gd name="T64" fmla="*/ 51 w 155"/>
                  <a:gd name="T65" fmla="*/ 151 h 155"/>
                  <a:gd name="T66" fmla="*/ 29 w 155"/>
                  <a:gd name="T67" fmla="*/ 137 h 155"/>
                  <a:gd name="T68" fmla="*/ 11 w 155"/>
                  <a:gd name="T69" fmla="*/ 116 h 155"/>
                  <a:gd name="T70" fmla="*/ 3 w 155"/>
                  <a:gd name="T71" fmla="*/ 98 h 155"/>
                  <a:gd name="T72" fmla="*/ 0 w 155"/>
                  <a:gd name="T73" fmla="*/ 78 h 155"/>
                  <a:gd name="T74" fmla="*/ 5 w 155"/>
                  <a:gd name="T75" fmla="*/ 51 h 155"/>
                  <a:gd name="T76" fmla="*/ 19 w 155"/>
                  <a:gd name="T77" fmla="*/ 29 h 155"/>
                  <a:gd name="T78" fmla="*/ 39 w 155"/>
                  <a:gd name="T79" fmla="*/ 10 h 155"/>
                  <a:gd name="T80" fmla="*/ 59 w 155"/>
                  <a:gd name="T81" fmla="*/ 2 h 155"/>
                  <a:gd name="T82" fmla="*/ 78 w 155"/>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5">
                    <a:moveTo>
                      <a:pt x="78" y="8"/>
                    </a:moveTo>
                    <a:lnTo>
                      <a:pt x="61" y="10"/>
                    </a:lnTo>
                    <a:lnTo>
                      <a:pt x="43" y="19"/>
                    </a:lnTo>
                    <a:lnTo>
                      <a:pt x="25" y="35"/>
                    </a:lnTo>
                    <a:lnTo>
                      <a:pt x="13" y="55"/>
                    </a:lnTo>
                    <a:lnTo>
                      <a:pt x="9" y="78"/>
                    </a:lnTo>
                    <a:lnTo>
                      <a:pt x="11" y="96"/>
                    </a:lnTo>
                    <a:lnTo>
                      <a:pt x="19" y="112"/>
                    </a:lnTo>
                    <a:lnTo>
                      <a:pt x="33" y="131"/>
                    </a:lnTo>
                    <a:lnTo>
                      <a:pt x="55" y="143"/>
                    </a:lnTo>
                    <a:lnTo>
                      <a:pt x="78" y="147"/>
                    </a:lnTo>
                    <a:lnTo>
                      <a:pt x="94" y="145"/>
                    </a:lnTo>
                    <a:lnTo>
                      <a:pt x="112" y="139"/>
                    </a:lnTo>
                    <a:lnTo>
                      <a:pt x="130" y="123"/>
                    </a:lnTo>
                    <a:lnTo>
                      <a:pt x="143" y="102"/>
                    </a:lnTo>
                    <a:lnTo>
                      <a:pt x="147" y="78"/>
                    </a:lnTo>
                    <a:lnTo>
                      <a:pt x="145" y="61"/>
                    </a:lnTo>
                    <a:lnTo>
                      <a:pt x="136" y="45"/>
                    </a:lnTo>
                    <a:lnTo>
                      <a:pt x="122" y="25"/>
                    </a:lnTo>
                    <a:lnTo>
                      <a:pt x="100" y="12"/>
                    </a:lnTo>
                    <a:lnTo>
                      <a:pt x="78" y="8"/>
                    </a:lnTo>
                    <a:close/>
                    <a:moveTo>
                      <a:pt x="78" y="0"/>
                    </a:moveTo>
                    <a:lnTo>
                      <a:pt x="104" y="6"/>
                    </a:lnTo>
                    <a:lnTo>
                      <a:pt x="126" y="19"/>
                    </a:lnTo>
                    <a:lnTo>
                      <a:pt x="145" y="41"/>
                    </a:lnTo>
                    <a:lnTo>
                      <a:pt x="153" y="59"/>
                    </a:lnTo>
                    <a:lnTo>
                      <a:pt x="155" y="78"/>
                    </a:lnTo>
                    <a:lnTo>
                      <a:pt x="151" y="104"/>
                    </a:lnTo>
                    <a:lnTo>
                      <a:pt x="136" y="127"/>
                    </a:lnTo>
                    <a:lnTo>
                      <a:pt x="116" y="145"/>
                    </a:lnTo>
                    <a:lnTo>
                      <a:pt x="96" y="153"/>
                    </a:lnTo>
                    <a:lnTo>
                      <a:pt x="78" y="155"/>
                    </a:lnTo>
                    <a:lnTo>
                      <a:pt x="51" y="151"/>
                    </a:lnTo>
                    <a:lnTo>
                      <a:pt x="29" y="137"/>
                    </a:lnTo>
                    <a:lnTo>
                      <a:pt x="11" y="116"/>
                    </a:lnTo>
                    <a:lnTo>
                      <a:pt x="3" y="98"/>
                    </a:lnTo>
                    <a:lnTo>
                      <a:pt x="0" y="78"/>
                    </a:lnTo>
                    <a:lnTo>
                      <a:pt x="5" y="51"/>
                    </a:lnTo>
                    <a:lnTo>
                      <a:pt x="19" y="29"/>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6" name="Freeform 211"/>
              <p:cNvSpPr/>
              <p:nvPr/>
            </p:nvSpPr>
            <p:spPr bwMode="auto">
              <a:xfrm>
                <a:off x="5651968" y="3817031"/>
                <a:ext cx="255312" cy="226625"/>
              </a:xfrm>
              <a:custGeom>
                <a:avLst/>
                <a:gdLst>
                  <a:gd name="T0" fmla="*/ 2 w 89"/>
                  <a:gd name="T1" fmla="*/ 0 h 79"/>
                  <a:gd name="T2" fmla="*/ 6 w 89"/>
                  <a:gd name="T3" fmla="*/ 4 h 79"/>
                  <a:gd name="T4" fmla="*/ 6 w 89"/>
                  <a:gd name="T5" fmla="*/ 71 h 79"/>
                  <a:gd name="T6" fmla="*/ 87 w 89"/>
                  <a:gd name="T7" fmla="*/ 71 h 79"/>
                  <a:gd name="T8" fmla="*/ 89 w 89"/>
                  <a:gd name="T9" fmla="*/ 75 h 79"/>
                  <a:gd name="T10" fmla="*/ 87 w 89"/>
                  <a:gd name="T11" fmla="*/ 79 h 79"/>
                  <a:gd name="T12" fmla="*/ 6 w 89"/>
                  <a:gd name="T13" fmla="*/ 79 h 79"/>
                  <a:gd name="T14" fmla="*/ 2 w 89"/>
                  <a:gd name="T15" fmla="*/ 77 h 79"/>
                  <a:gd name="T16" fmla="*/ 0 w 89"/>
                  <a:gd name="T17" fmla="*/ 75 h 79"/>
                  <a:gd name="T18" fmla="*/ 0 w 89"/>
                  <a:gd name="T19" fmla="*/ 71 h 79"/>
                  <a:gd name="T20" fmla="*/ 0 w 89"/>
                  <a:gd name="T21" fmla="*/ 4 h 79"/>
                  <a:gd name="T22" fmla="*/ 2 w 89"/>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9">
                    <a:moveTo>
                      <a:pt x="2" y="0"/>
                    </a:moveTo>
                    <a:lnTo>
                      <a:pt x="6" y="4"/>
                    </a:lnTo>
                    <a:lnTo>
                      <a:pt x="6" y="71"/>
                    </a:lnTo>
                    <a:lnTo>
                      <a:pt x="87" y="71"/>
                    </a:lnTo>
                    <a:lnTo>
                      <a:pt x="89" y="75"/>
                    </a:lnTo>
                    <a:lnTo>
                      <a:pt x="87" y="79"/>
                    </a:lnTo>
                    <a:lnTo>
                      <a:pt x="6" y="79"/>
                    </a:lnTo>
                    <a:lnTo>
                      <a:pt x="2" y="77"/>
                    </a:lnTo>
                    <a:lnTo>
                      <a:pt x="0" y="75"/>
                    </a:lnTo>
                    <a:lnTo>
                      <a:pt x="0" y="71"/>
                    </a:lnTo>
                    <a:lnTo>
                      <a:pt x="0" y="4"/>
                    </a:lnTo>
                    <a:lnTo>
                      <a:pt x="2"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7" name="Freeform 212"/>
              <p:cNvSpPr/>
              <p:nvPr/>
            </p:nvSpPr>
            <p:spPr bwMode="auto">
              <a:xfrm>
                <a:off x="5692129" y="3822769"/>
                <a:ext cx="209413" cy="180726"/>
              </a:xfrm>
              <a:custGeom>
                <a:avLst/>
                <a:gdLst>
                  <a:gd name="T0" fmla="*/ 69 w 73"/>
                  <a:gd name="T1" fmla="*/ 0 h 63"/>
                  <a:gd name="T2" fmla="*/ 71 w 73"/>
                  <a:gd name="T3" fmla="*/ 2 h 63"/>
                  <a:gd name="T4" fmla="*/ 73 w 73"/>
                  <a:gd name="T5" fmla="*/ 4 h 63"/>
                  <a:gd name="T6" fmla="*/ 69 w 73"/>
                  <a:gd name="T7" fmla="*/ 27 h 63"/>
                  <a:gd name="T8" fmla="*/ 65 w 73"/>
                  <a:gd name="T9" fmla="*/ 31 h 63"/>
                  <a:gd name="T10" fmla="*/ 63 w 73"/>
                  <a:gd name="T11" fmla="*/ 27 h 63"/>
                  <a:gd name="T12" fmla="*/ 65 w 73"/>
                  <a:gd name="T13" fmla="*/ 16 h 63"/>
                  <a:gd name="T14" fmla="*/ 45 w 73"/>
                  <a:gd name="T15" fmla="*/ 43 h 63"/>
                  <a:gd name="T16" fmla="*/ 43 w 73"/>
                  <a:gd name="T17" fmla="*/ 45 h 63"/>
                  <a:gd name="T18" fmla="*/ 39 w 73"/>
                  <a:gd name="T19" fmla="*/ 45 h 63"/>
                  <a:gd name="T20" fmla="*/ 27 w 73"/>
                  <a:gd name="T21" fmla="*/ 35 h 63"/>
                  <a:gd name="T22" fmla="*/ 6 w 73"/>
                  <a:gd name="T23" fmla="*/ 61 h 63"/>
                  <a:gd name="T24" fmla="*/ 4 w 73"/>
                  <a:gd name="T25" fmla="*/ 63 h 63"/>
                  <a:gd name="T26" fmla="*/ 0 w 73"/>
                  <a:gd name="T27" fmla="*/ 63 h 63"/>
                  <a:gd name="T28" fmla="*/ 0 w 73"/>
                  <a:gd name="T29" fmla="*/ 57 h 63"/>
                  <a:gd name="T30" fmla="*/ 20 w 73"/>
                  <a:gd name="T31" fmla="*/ 27 h 63"/>
                  <a:gd name="T32" fmla="*/ 24 w 73"/>
                  <a:gd name="T33" fmla="*/ 24 h 63"/>
                  <a:gd name="T34" fmla="*/ 27 w 73"/>
                  <a:gd name="T35" fmla="*/ 24 h 63"/>
                  <a:gd name="T36" fmla="*/ 41 w 73"/>
                  <a:gd name="T37" fmla="*/ 35 h 63"/>
                  <a:gd name="T38" fmla="*/ 57 w 73"/>
                  <a:gd name="T39" fmla="*/ 10 h 63"/>
                  <a:gd name="T40" fmla="*/ 49 w 73"/>
                  <a:gd name="T41" fmla="*/ 10 h 63"/>
                  <a:gd name="T42" fmla="*/ 45 w 73"/>
                  <a:gd name="T43" fmla="*/ 8 h 63"/>
                  <a:gd name="T44" fmla="*/ 47 w 73"/>
                  <a:gd name="T45" fmla="*/ 4 h 63"/>
                  <a:gd name="T46" fmla="*/ 69 w 73"/>
                  <a:gd name="T4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63">
                    <a:moveTo>
                      <a:pt x="69" y="0"/>
                    </a:moveTo>
                    <a:lnTo>
                      <a:pt x="71" y="2"/>
                    </a:lnTo>
                    <a:lnTo>
                      <a:pt x="73" y="4"/>
                    </a:lnTo>
                    <a:lnTo>
                      <a:pt x="69" y="27"/>
                    </a:lnTo>
                    <a:lnTo>
                      <a:pt x="65" y="31"/>
                    </a:lnTo>
                    <a:lnTo>
                      <a:pt x="63" y="27"/>
                    </a:lnTo>
                    <a:lnTo>
                      <a:pt x="65" y="16"/>
                    </a:lnTo>
                    <a:lnTo>
                      <a:pt x="45" y="43"/>
                    </a:lnTo>
                    <a:lnTo>
                      <a:pt x="43" y="45"/>
                    </a:lnTo>
                    <a:lnTo>
                      <a:pt x="39" y="45"/>
                    </a:lnTo>
                    <a:lnTo>
                      <a:pt x="27" y="35"/>
                    </a:lnTo>
                    <a:lnTo>
                      <a:pt x="6" y="61"/>
                    </a:lnTo>
                    <a:lnTo>
                      <a:pt x="4" y="63"/>
                    </a:lnTo>
                    <a:lnTo>
                      <a:pt x="0" y="63"/>
                    </a:lnTo>
                    <a:lnTo>
                      <a:pt x="0" y="57"/>
                    </a:lnTo>
                    <a:lnTo>
                      <a:pt x="20" y="27"/>
                    </a:lnTo>
                    <a:lnTo>
                      <a:pt x="24" y="24"/>
                    </a:lnTo>
                    <a:lnTo>
                      <a:pt x="27" y="24"/>
                    </a:lnTo>
                    <a:lnTo>
                      <a:pt x="41" y="35"/>
                    </a:lnTo>
                    <a:lnTo>
                      <a:pt x="57" y="10"/>
                    </a:lnTo>
                    <a:lnTo>
                      <a:pt x="49" y="10"/>
                    </a:lnTo>
                    <a:lnTo>
                      <a:pt x="45" y="8"/>
                    </a:lnTo>
                    <a:lnTo>
                      <a:pt x="47" y="4"/>
                    </a:lnTo>
                    <a:lnTo>
                      <a:pt x="69"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graphicFrame>
        <p:nvGraphicFramePr>
          <p:cNvPr id="11" name="表格 47"/>
          <p:cNvGraphicFramePr>
            <a:graphicFrameLocks noGrp="1"/>
          </p:cNvGraphicFramePr>
          <p:nvPr>
            <p:custDataLst>
              <p:tags r:id="rId4"/>
            </p:custDataLst>
          </p:nvPr>
        </p:nvGraphicFramePr>
        <p:xfrm>
          <a:off x="1714367" y="2069967"/>
          <a:ext cx="8127999" cy="296672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zh-CN" altLang="en-US" dirty="0"/>
                        <a:t>任务</a:t>
                      </a:r>
                      <a:endParaRPr lang="zh-CN" altLang="en-US" dirty="0"/>
                    </a:p>
                  </a:txBody>
                  <a:tcPr/>
                </a:tc>
                <a:tc>
                  <a:txBody>
                    <a:bodyPr/>
                    <a:lstStyle/>
                    <a:p>
                      <a:pPr algn="ctr"/>
                      <a:r>
                        <a:rPr lang="zh-CN" altLang="en-US" dirty="0"/>
                        <a:t>前置任务</a:t>
                      </a:r>
                      <a:endParaRPr lang="zh-CN" altLang="en-US" dirty="0"/>
                    </a:p>
                  </a:txBody>
                  <a:tcPr/>
                </a:tc>
                <a:tc>
                  <a:txBody>
                    <a:bodyPr/>
                    <a:lstStyle/>
                    <a:p>
                      <a:pPr algn="ctr"/>
                      <a:r>
                        <a:rPr lang="zh-CN" altLang="en-US" dirty="0"/>
                        <a:t>类型</a:t>
                      </a:r>
                      <a:endParaRPr lang="zh-CN" altLang="en-US" dirty="0"/>
                    </a:p>
                  </a:txBody>
                  <a:tcPr/>
                </a:tc>
              </a:tr>
              <a:tr h="370840">
                <a:tc>
                  <a:txBody>
                    <a:bodyPr/>
                    <a:lstStyle/>
                    <a:p>
                      <a:pPr algn="ctr"/>
                      <a:r>
                        <a:rPr lang="zh-CN" altLang="en-US" dirty="0"/>
                        <a:t>用例图模型</a:t>
                      </a:r>
                      <a:endParaRPr lang="zh-CN" altLang="en-US" dirty="0"/>
                    </a:p>
                  </a:txBody>
                  <a:tcPr/>
                </a:tc>
                <a:tc>
                  <a:txBody>
                    <a:bodyPr/>
                    <a:lstStyle/>
                    <a:p>
                      <a:pPr algn="ctr"/>
                      <a:r>
                        <a:rPr lang="zh-CN" altLang="en-US" dirty="0"/>
                        <a:t>功能需求</a:t>
                      </a:r>
                      <a:endParaRPr lang="zh-CN" altLang="en-US" dirty="0"/>
                    </a:p>
                  </a:txBody>
                  <a:tcPr/>
                </a:tc>
                <a:tc>
                  <a:txBody>
                    <a:bodyPr/>
                    <a:lstStyle/>
                    <a:p>
                      <a:pPr algn="ctr"/>
                      <a:r>
                        <a:rPr lang="en-US" altLang="zh-CN" dirty="0"/>
                        <a:t>FS</a:t>
                      </a:r>
                      <a:endParaRPr lang="zh-CN" altLang="en-US" dirty="0"/>
                    </a:p>
                  </a:txBody>
                  <a:tcPr/>
                </a:tc>
              </a:tr>
              <a:tr h="370840">
                <a:tc>
                  <a:txBody>
                    <a:bodyPr/>
                    <a:lstStyle/>
                    <a:p>
                      <a:pPr algn="ctr"/>
                      <a:r>
                        <a:rPr lang="zh-CN" altLang="en-US" dirty="0"/>
                        <a:t>接口设计</a:t>
                      </a:r>
                      <a:endParaRPr lang="zh-CN" altLang="en-US" dirty="0"/>
                    </a:p>
                  </a:txBody>
                  <a:tcPr/>
                </a:tc>
                <a:tc>
                  <a:txBody>
                    <a:bodyPr/>
                    <a:lstStyle/>
                    <a:p>
                      <a:pPr algn="ctr"/>
                      <a:r>
                        <a:rPr lang="zh-CN" altLang="en-US" dirty="0"/>
                        <a:t>编码</a:t>
                      </a:r>
                      <a:endParaRPr lang="zh-CN" altLang="en-US" dirty="0"/>
                    </a:p>
                  </a:txBody>
                  <a:tcPr/>
                </a:tc>
                <a:tc>
                  <a:txBody>
                    <a:bodyPr/>
                    <a:lstStyle/>
                    <a:p>
                      <a:pPr algn="ctr"/>
                      <a:r>
                        <a:rPr lang="en-US" altLang="zh-CN" dirty="0"/>
                        <a:t>FF</a:t>
                      </a:r>
                      <a:endParaRPr lang="zh-CN" altLang="en-US" dirty="0"/>
                    </a:p>
                  </a:txBody>
                  <a:tcPr/>
                </a:tc>
              </a:tr>
              <a:tr h="370840">
                <a:tc>
                  <a:txBody>
                    <a:bodyPr/>
                    <a:lstStyle/>
                    <a:p>
                      <a:pPr algn="ctr"/>
                      <a:r>
                        <a:rPr lang="zh-CN" altLang="en-US" dirty="0"/>
                        <a:t>编制测试用例</a:t>
                      </a:r>
                      <a:endParaRPr lang="zh-CN" altLang="en-US" dirty="0"/>
                    </a:p>
                  </a:txBody>
                  <a:tcPr/>
                </a:tc>
                <a:tc>
                  <a:txBody>
                    <a:bodyPr/>
                    <a:lstStyle/>
                    <a:p>
                      <a:pPr algn="ctr"/>
                      <a:r>
                        <a:rPr lang="zh-CN" altLang="en-US" dirty="0"/>
                        <a:t>具体模块算法设计</a:t>
                      </a:r>
                      <a:endParaRPr lang="zh-CN" altLang="en-US" dirty="0"/>
                    </a:p>
                  </a:txBody>
                  <a:tcPr/>
                </a:tc>
                <a:tc>
                  <a:txBody>
                    <a:bodyPr/>
                    <a:lstStyle/>
                    <a:p>
                      <a:pPr algn="ctr"/>
                      <a:r>
                        <a:rPr lang="en-US" altLang="zh-CN" dirty="0"/>
                        <a:t>SS</a:t>
                      </a:r>
                      <a:endParaRPr lang="zh-CN" altLang="en-US" dirty="0"/>
                    </a:p>
                  </a:txBody>
                  <a:tcPr/>
                </a:tc>
              </a:tr>
              <a:tr h="370840">
                <a:tc>
                  <a:txBody>
                    <a:bodyPr/>
                    <a:lstStyle/>
                    <a:p>
                      <a:pPr algn="ctr"/>
                      <a:r>
                        <a:rPr lang="zh-CN" altLang="en-US" dirty="0"/>
                        <a:t>进行单元测试</a:t>
                      </a:r>
                      <a:endParaRPr lang="zh-CN" altLang="en-US" dirty="0"/>
                    </a:p>
                  </a:txBody>
                  <a:tcPr/>
                </a:tc>
                <a:tc>
                  <a:txBody>
                    <a:bodyPr/>
                    <a:lstStyle/>
                    <a:p>
                      <a:pPr algn="ctr"/>
                      <a:r>
                        <a:rPr lang="zh-CN" altLang="en-US" dirty="0"/>
                        <a:t>制定单元测试计划</a:t>
                      </a:r>
                      <a:endParaRPr lang="zh-CN" altLang="en-US" dirty="0"/>
                    </a:p>
                  </a:txBody>
                  <a:tcPr/>
                </a:tc>
                <a:tc>
                  <a:txBody>
                    <a:bodyPr/>
                    <a:lstStyle/>
                    <a:p>
                      <a:pPr algn="ctr"/>
                      <a:r>
                        <a:rPr lang="en-US" altLang="zh-CN" dirty="0"/>
                        <a:t>FS</a:t>
                      </a:r>
                      <a:endParaRPr lang="zh-CN" altLang="en-US" dirty="0"/>
                    </a:p>
                  </a:txBody>
                  <a:tcPr/>
                </a:tc>
              </a:tr>
              <a:tr h="370840">
                <a:tc>
                  <a:txBody>
                    <a:bodyPr/>
                    <a:lstStyle/>
                    <a:p>
                      <a:pPr algn="ctr"/>
                      <a:r>
                        <a:rPr lang="zh-CN" altLang="en-US" dirty="0"/>
                        <a:t>进行集成测试</a:t>
                      </a:r>
                      <a:endParaRPr lang="zh-CN" altLang="en-US" dirty="0"/>
                    </a:p>
                  </a:txBody>
                  <a:tcPr/>
                </a:tc>
                <a:tc>
                  <a:txBody>
                    <a:bodyPr/>
                    <a:lstStyle/>
                    <a:p>
                      <a:pPr algn="ctr"/>
                      <a:r>
                        <a:rPr lang="zh-CN" altLang="en-US" dirty="0"/>
                        <a:t>制定集成测试计划</a:t>
                      </a:r>
                      <a:endParaRPr lang="zh-CN" altLang="en-US" dirty="0"/>
                    </a:p>
                  </a:txBody>
                  <a:tcPr/>
                </a:tc>
                <a:tc>
                  <a:txBody>
                    <a:bodyPr/>
                    <a:lstStyle/>
                    <a:p>
                      <a:pPr algn="ctr"/>
                      <a:r>
                        <a:rPr lang="en-US" altLang="zh-CN" dirty="0"/>
                        <a:t>FS</a:t>
                      </a:r>
                      <a:endParaRPr lang="zh-CN" altLang="en-US" dirty="0"/>
                    </a:p>
                  </a:txBody>
                  <a:tcPr/>
                </a:tc>
              </a:tr>
              <a:tr h="370840">
                <a:tc>
                  <a:txBody>
                    <a:bodyPr/>
                    <a:lstStyle/>
                    <a:p>
                      <a:pPr algn="ctr"/>
                      <a:r>
                        <a:rPr lang="zh-CN" altLang="en-US" dirty="0"/>
                        <a:t>进行系统测试</a:t>
                      </a:r>
                      <a:endParaRPr lang="zh-CN" altLang="en-US" dirty="0"/>
                    </a:p>
                  </a:txBody>
                  <a:tcPr/>
                </a:tc>
                <a:tc>
                  <a:txBody>
                    <a:bodyPr/>
                    <a:lstStyle/>
                    <a:p>
                      <a:pPr algn="ctr"/>
                      <a:r>
                        <a:rPr lang="zh-CN" altLang="en-US" dirty="0"/>
                        <a:t>制定系统测试计划</a:t>
                      </a:r>
                      <a:endParaRPr lang="zh-CN" altLang="en-US" dirty="0"/>
                    </a:p>
                  </a:txBody>
                  <a:tcPr/>
                </a:tc>
                <a:tc>
                  <a:txBody>
                    <a:bodyPr/>
                    <a:lstStyle/>
                    <a:p>
                      <a:pPr algn="ctr"/>
                      <a:r>
                        <a:rPr lang="en-US" altLang="zh-CN" dirty="0"/>
                        <a:t>FS</a:t>
                      </a:r>
                      <a:endParaRPr lang="zh-CN" altLang="en-US" dirty="0"/>
                    </a:p>
                  </a:txBody>
                  <a:tcPr/>
                </a:tc>
              </a:tr>
              <a:tr h="370840">
                <a:tc>
                  <a:txBody>
                    <a:bodyPr/>
                    <a:lstStyle/>
                    <a:p>
                      <a:pPr algn="ctr"/>
                      <a:r>
                        <a:rPr lang="zh-CN" altLang="en-US" dirty="0"/>
                        <a:t>进行验收测试</a:t>
                      </a:r>
                      <a:endParaRPr lang="zh-CN" altLang="en-US" dirty="0"/>
                    </a:p>
                  </a:txBody>
                  <a:tcPr/>
                </a:tc>
                <a:tc>
                  <a:txBody>
                    <a:bodyPr/>
                    <a:lstStyle/>
                    <a:p>
                      <a:pPr algn="ctr"/>
                      <a:r>
                        <a:rPr lang="zh-CN" altLang="en-US" dirty="0"/>
                        <a:t>制定验收测试计划</a:t>
                      </a:r>
                      <a:endParaRPr lang="zh-CN" altLang="en-US" dirty="0"/>
                    </a:p>
                  </a:txBody>
                  <a:tcPr/>
                </a:tc>
                <a:tc>
                  <a:txBody>
                    <a:bodyPr/>
                    <a:lstStyle/>
                    <a:p>
                      <a:pPr algn="ctr"/>
                      <a:r>
                        <a:rPr lang="en-US" altLang="zh-CN" dirty="0"/>
                        <a:t>FS</a:t>
                      </a:r>
                      <a:endParaRPr lang="zh-CN" altLang="en-US" dirty="0"/>
                    </a:p>
                  </a:txBody>
                  <a:tcPr/>
                </a:tc>
              </a:tr>
            </a:tbl>
          </a:graphicData>
        </a:graphic>
      </p:graphicFrame>
      <p:sp>
        <p:nvSpPr>
          <p:cNvPr id="48" name="文本框 47"/>
          <p:cNvSpPr txBox="1"/>
          <p:nvPr/>
        </p:nvSpPr>
        <p:spPr>
          <a:xfrm>
            <a:off x="1877695" y="5431155"/>
            <a:ext cx="8930640" cy="521970"/>
          </a:xfrm>
          <a:prstGeom prst="rect">
            <a:avLst/>
          </a:prstGeom>
          <a:noFill/>
        </p:spPr>
        <p:txBody>
          <a:bodyPr wrap="square" rtlCol="0">
            <a:spAutoFit/>
          </a:bodyPr>
          <a:lstStyle/>
          <a:p>
            <a:r>
              <a:rPr lang="zh-CN" altLang="en-US" sz="2800" dirty="0"/>
              <a:t>设计、编码和测试同时、交替进行</a:t>
            </a:r>
            <a:r>
              <a:rPr lang="en-US" altLang="zh-CN" sz="2800" dirty="0"/>
              <a:t>,</a:t>
            </a:r>
            <a:r>
              <a:rPr lang="zh-CN" altLang="en-US" sz="2800" dirty="0"/>
              <a:t>其余采用相邻连接</a:t>
            </a:r>
            <a:endParaRPr lang="zh-CN" altLang="en-US" sz="2800" dirty="0"/>
          </a:p>
        </p:txBody>
      </p:sp>
      <p:sp>
        <p:nvSpPr>
          <p:cNvPr id="6" name="Oval 21"/>
          <p:cNvSpPr>
            <a:spLocks noChangeArrowheads="1"/>
          </p:cNvSpPr>
          <p:nvPr/>
        </p:nvSpPr>
        <p:spPr bwMode="auto">
          <a:xfrm>
            <a:off x="1467485" y="5489575"/>
            <a:ext cx="410210" cy="392430"/>
          </a:xfrm>
          <a:prstGeom prst="ellipse">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par>
                                <p:cTn id="8" presetID="22" presetClass="entr" presetSubtype="2"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5402" t="72068" r="28398" b="1603"/>
          <a:stretch>
            <a:fillRect/>
          </a:stretch>
        </p:blipFill>
        <p:spPr>
          <a:xfrm>
            <a:off x="300941" y="3650761"/>
            <a:ext cx="2939969" cy="3207239"/>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8567" t="41856" r="53207" b="38059"/>
          <a:stretch>
            <a:fillRect/>
          </a:stretch>
        </p:blipFill>
        <p:spPr>
          <a:xfrm rot="19862965">
            <a:off x="3465072" y="5138108"/>
            <a:ext cx="1747777" cy="1377387"/>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58945" t="39156" b="38059"/>
          <a:stretch>
            <a:fillRect/>
          </a:stretch>
        </p:blipFill>
        <p:spPr>
          <a:xfrm rot="1671966">
            <a:off x="10359460" y="5140015"/>
            <a:ext cx="1877134" cy="1562583"/>
          </a:xfrm>
          <a:prstGeom prst="rect">
            <a:avLst/>
          </a:prstGeom>
        </p:spPr>
      </p:pic>
      <p:sp>
        <p:nvSpPr>
          <p:cNvPr id="18" name="文本框 17"/>
          <p:cNvSpPr txBox="1"/>
          <p:nvPr/>
        </p:nvSpPr>
        <p:spPr>
          <a:xfrm>
            <a:off x="1233170" y="604520"/>
            <a:ext cx="2542540" cy="132334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目 录</a:t>
            </a:r>
            <a:endParaRPr kumimoji="0" lang="zh-CN" altLang="en-US" sz="80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sp>
        <p:nvSpPr>
          <p:cNvPr id="19" name="文本框 18"/>
          <p:cNvSpPr txBox="1"/>
          <p:nvPr/>
        </p:nvSpPr>
        <p:spPr>
          <a:xfrm>
            <a:off x="1262380" y="1856105"/>
            <a:ext cx="2484755" cy="6464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CONTENTS</a:t>
            </a:r>
            <a:endParaRPr kumimoji="0" lang="zh-CN" altLang="en-US" sz="36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2" name="组合 1"/>
          <p:cNvGrpSpPr/>
          <p:nvPr/>
        </p:nvGrpSpPr>
        <p:grpSpPr>
          <a:xfrm>
            <a:off x="5260916" y="1033211"/>
            <a:ext cx="5236249" cy="681420"/>
            <a:chOff x="8114" y="1942"/>
            <a:chExt cx="8246" cy="1073"/>
          </a:xfrm>
        </p:grpSpPr>
        <p:sp>
          <p:nvSpPr>
            <p:cNvPr id="38" name="Freeform 10"/>
            <p:cNvSpPr/>
            <p:nvPr>
              <p:custDataLst>
                <p:tags r:id="rId3"/>
              </p:custDataLst>
            </p:nvPr>
          </p:nvSpPr>
          <p:spPr bwMode="auto">
            <a:xfrm>
              <a:off x="8114" y="1942"/>
              <a:ext cx="8246" cy="1073"/>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44546A"/>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40" name="Oval 16"/>
            <p:cNvSpPr>
              <a:spLocks noChangeArrowheads="1"/>
            </p:cNvSpPr>
            <p:nvPr>
              <p:custDataLst>
                <p:tags r:id="rId4"/>
              </p:custDataLst>
            </p:nvPr>
          </p:nvSpPr>
          <p:spPr bwMode="auto">
            <a:xfrm>
              <a:off x="8276" y="2067"/>
              <a:ext cx="792" cy="79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41" name="TextBox 60"/>
            <p:cNvSpPr txBox="1">
              <a:spLocks noChangeArrowheads="1"/>
            </p:cNvSpPr>
            <p:nvPr>
              <p:custDataLst>
                <p:tags r:id="rId5"/>
              </p:custDataLst>
            </p:nvPr>
          </p:nvSpPr>
          <p:spPr bwMode="auto">
            <a:xfrm>
              <a:off x="8356" y="2030"/>
              <a:ext cx="606"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44546A"/>
                  </a:solidFill>
                  <a:effectLst/>
                  <a:uLnTx/>
                  <a:uFillTx/>
                  <a:latin typeface="Century Gothic" panose="020B0502020202020204"/>
                  <a:ea typeface="思源黑体 CN Bold"/>
                  <a:cs typeface="+mn-ea"/>
                  <a:sym typeface="+mn-lt"/>
                </a:rPr>
                <a:t>1</a:t>
              </a:r>
              <a:endParaRPr kumimoji="0" lang="zh-CN" altLang="en-US" sz="2800" b="1" i="0" u="none" strike="noStrike" kern="0" cap="none" spc="0" normalizeH="0" baseline="0" noProof="0" dirty="0">
                <a:ln>
                  <a:noFill/>
                </a:ln>
                <a:solidFill>
                  <a:srgbClr val="44546A"/>
                </a:solidFill>
                <a:effectLst/>
                <a:uLnTx/>
                <a:uFillTx/>
                <a:latin typeface="Century Gothic" panose="020B0502020202020204"/>
                <a:ea typeface="思源黑体 CN Bold"/>
                <a:cs typeface="+mn-ea"/>
                <a:sym typeface="+mn-lt"/>
              </a:endParaRPr>
            </a:p>
          </p:txBody>
        </p:sp>
        <p:sp>
          <p:nvSpPr>
            <p:cNvPr id="54" name="TextBox 91"/>
            <p:cNvSpPr txBox="1">
              <a:spLocks noChangeArrowheads="1"/>
            </p:cNvSpPr>
            <p:nvPr>
              <p:custDataLst>
                <p:tags r:id="rId6"/>
              </p:custDataLst>
            </p:nvPr>
          </p:nvSpPr>
          <p:spPr bwMode="auto">
            <a:xfrm>
              <a:off x="9336" y="2062"/>
              <a:ext cx="5741"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5" rIns="91412"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hlinkClick r:id="rId7" action="ppaction://hlinksldjump"/>
                </a:rPr>
                <a:t>项目简介</a:t>
              </a:r>
              <a:endPar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hlinkClick r:id="rId7" action="ppaction://hlinksldjump"/>
              </a:endParaRPr>
            </a:p>
          </p:txBody>
        </p:sp>
      </p:grpSp>
      <p:grpSp>
        <p:nvGrpSpPr>
          <p:cNvPr id="6" name="组合 5"/>
          <p:cNvGrpSpPr/>
          <p:nvPr/>
        </p:nvGrpSpPr>
        <p:grpSpPr>
          <a:xfrm>
            <a:off x="5260916" y="1999604"/>
            <a:ext cx="5236249" cy="681420"/>
            <a:chOff x="8114" y="3464"/>
            <a:chExt cx="8246" cy="1073"/>
          </a:xfrm>
        </p:grpSpPr>
        <p:sp>
          <p:nvSpPr>
            <p:cNvPr id="42" name="Freeform 10_8"/>
            <p:cNvSpPr/>
            <p:nvPr>
              <p:custDataLst>
                <p:tags r:id="rId8"/>
              </p:custDataLst>
            </p:nvPr>
          </p:nvSpPr>
          <p:spPr bwMode="auto">
            <a:xfrm>
              <a:off x="8114" y="3464"/>
              <a:ext cx="8246" cy="1073"/>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0A3A4"/>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44" name="Oval 16"/>
            <p:cNvSpPr>
              <a:spLocks noChangeArrowheads="1"/>
            </p:cNvSpPr>
            <p:nvPr>
              <p:custDataLst>
                <p:tags r:id="rId9"/>
              </p:custDataLst>
            </p:nvPr>
          </p:nvSpPr>
          <p:spPr bwMode="auto">
            <a:xfrm>
              <a:off x="8276" y="3589"/>
              <a:ext cx="792" cy="79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45" name="TextBox 64"/>
            <p:cNvSpPr txBox="1">
              <a:spLocks noChangeArrowheads="1"/>
            </p:cNvSpPr>
            <p:nvPr>
              <p:custDataLst>
                <p:tags r:id="rId10"/>
              </p:custDataLst>
            </p:nvPr>
          </p:nvSpPr>
          <p:spPr bwMode="auto">
            <a:xfrm>
              <a:off x="8356" y="3551"/>
              <a:ext cx="606"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rPr>
                <a:t>2</a:t>
              </a:r>
              <a:endParaRPr kumimoji="0" lang="zh-CN" altLang="en-US"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55" name="TextBox 92"/>
            <p:cNvSpPr txBox="1">
              <a:spLocks noChangeArrowheads="1"/>
            </p:cNvSpPr>
            <p:nvPr>
              <p:custDataLst>
                <p:tags r:id="rId11"/>
              </p:custDataLst>
            </p:nvPr>
          </p:nvSpPr>
          <p:spPr bwMode="auto">
            <a:xfrm>
              <a:off x="9336" y="3579"/>
              <a:ext cx="5455"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2" tIns="45705" rIns="91412"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hlinkClick r:id="rId12" action="ppaction://hlinksldjump"/>
                </a:rPr>
                <a:t>项目启动</a:t>
              </a:r>
              <a:endPar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endParaRPr>
            </a:p>
          </p:txBody>
        </p:sp>
      </p:grpSp>
      <p:grpSp>
        <p:nvGrpSpPr>
          <p:cNvPr id="7" name="组合 6"/>
          <p:cNvGrpSpPr/>
          <p:nvPr/>
        </p:nvGrpSpPr>
        <p:grpSpPr>
          <a:xfrm>
            <a:off x="5260916" y="2942191"/>
            <a:ext cx="5236249" cy="681420"/>
            <a:chOff x="8114" y="4948"/>
            <a:chExt cx="8246" cy="1073"/>
          </a:xfrm>
        </p:grpSpPr>
        <p:sp>
          <p:nvSpPr>
            <p:cNvPr id="46" name="Freeform 10_10"/>
            <p:cNvSpPr/>
            <p:nvPr>
              <p:custDataLst>
                <p:tags r:id="rId13"/>
              </p:custDataLst>
            </p:nvPr>
          </p:nvSpPr>
          <p:spPr bwMode="auto">
            <a:xfrm>
              <a:off x="8114" y="4948"/>
              <a:ext cx="8246" cy="1073"/>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44546A"/>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48" name="Oval 16"/>
            <p:cNvSpPr>
              <a:spLocks noChangeArrowheads="1"/>
            </p:cNvSpPr>
            <p:nvPr>
              <p:custDataLst>
                <p:tags r:id="rId14"/>
              </p:custDataLst>
            </p:nvPr>
          </p:nvSpPr>
          <p:spPr bwMode="auto">
            <a:xfrm>
              <a:off x="8276" y="5073"/>
              <a:ext cx="792" cy="79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49" name="TextBox 78"/>
            <p:cNvSpPr txBox="1">
              <a:spLocks noChangeArrowheads="1"/>
            </p:cNvSpPr>
            <p:nvPr>
              <p:custDataLst>
                <p:tags r:id="rId15"/>
              </p:custDataLst>
            </p:nvPr>
          </p:nvSpPr>
          <p:spPr bwMode="auto">
            <a:xfrm>
              <a:off x="8356" y="5036"/>
              <a:ext cx="606"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rPr>
                <a:t>3</a:t>
              </a:r>
              <a:endParaRPr kumimoji="0" lang="zh-CN" altLang="en-US"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56" name="TextBox 93"/>
            <p:cNvSpPr txBox="1">
              <a:spLocks noChangeArrowheads="1"/>
            </p:cNvSpPr>
            <p:nvPr>
              <p:custDataLst>
                <p:tags r:id="rId16"/>
              </p:custDataLst>
            </p:nvPr>
          </p:nvSpPr>
          <p:spPr bwMode="auto">
            <a:xfrm>
              <a:off x="9336" y="5013"/>
              <a:ext cx="6150"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2" tIns="45705" rIns="91412"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hlinkClick r:id="rId17" action="ppaction://hlinksldjump"/>
                </a:rPr>
                <a:t>项目计划</a:t>
              </a:r>
              <a:endPar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endParaRPr>
            </a:p>
          </p:txBody>
        </p:sp>
      </p:grpSp>
      <p:grpSp>
        <p:nvGrpSpPr>
          <p:cNvPr id="8" name="组合 7"/>
          <p:cNvGrpSpPr/>
          <p:nvPr/>
        </p:nvGrpSpPr>
        <p:grpSpPr>
          <a:xfrm>
            <a:off x="5260916" y="3870497"/>
            <a:ext cx="5236249" cy="681420"/>
            <a:chOff x="8114" y="6410"/>
            <a:chExt cx="8246" cy="1073"/>
          </a:xfrm>
        </p:grpSpPr>
        <p:sp>
          <p:nvSpPr>
            <p:cNvPr id="50" name="Freeform 10_12"/>
            <p:cNvSpPr/>
            <p:nvPr>
              <p:custDataLst>
                <p:tags r:id="rId18"/>
              </p:custDataLst>
            </p:nvPr>
          </p:nvSpPr>
          <p:spPr bwMode="auto">
            <a:xfrm>
              <a:off x="8114" y="6410"/>
              <a:ext cx="8246" cy="1073"/>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0A3A4"/>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52" name="Oval 16"/>
            <p:cNvSpPr>
              <a:spLocks noChangeArrowheads="1"/>
            </p:cNvSpPr>
            <p:nvPr>
              <p:custDataLst>
                <p:tags r:id="rId19"/>
              </p:custDataLst>
            </p:nvPr>
          </p:nvSpPr>
          <p:spPr bwMode="auto">
            <a:xfrm>
              <a:off x="8276" y="6535"/>
              <a:ext cx="792" cy="79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53" name="TextBox 82"/>
            <p:cNvSpPr txBox="1">
              <a:spLocks noChangeArrowheads="1"/>
            </p:cNvSpPr>
            <p:nvPr>
              <p:custDataLst>
                <p:tags r:id="rId20"/>
              </p:custDataLst>
            </p:nvPr>
          </p:nvSpPr>
          <p:spPr bwMode="auto">
            <a:xfrm>
              <a:off x="8356" y="6498"/>
              <a:ext cx="606"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rPr>
                <a:t>4</a:t>
              </a:r>
              <a:endParaRPr kumimoji="0" lang="zh-CN" altLang="en-US"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57" name="TextBox 94"/>
            <p:cNvSpPr txBox="1">
              <a:spLocks noChangeArrowheads="1"/>
            </p:cNvSpPr>
            <p:nvPr>
              <p:custDataLst>
                <p:tags r:id="rId21"/>
              </p:custDataLst>
            </p:nvPr>
          </p:nvSpPr>
          <p:spPr bwMode="auto">
            <a:xfrm>
              <a:off x="9336" y="6500"/>
              <a:ext cx="6150"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5" rIns="91412"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hlinkClick r:id="rId22" action="ppaction://hlinksldjump"/>
                </a:rPr>
                <a:t>项目执行</a:t>
              </a:r>
              <a:endPar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endParaRPr>
            </a:p>
          </p:txBody>
        </p:sp>
      </p:grpSp>
      <p:grpSp>
        <p:nvGrpSpPr>
          <p:cNvPr id="24" name="组合 23"/>
          <p:cNvGrpSpPr/>
          <p:nvPr/>
        </p:nvGrpSpPr>
        <p:grpSpPr>
          <a:xfrm>
            <a:off x="5260916" y="4781151"/>
            <a:ext cx="5236249" cy="681420"/>
            <a:chOff x="8114" y="7844"/>
            <a:chExt cx="8246" cy="1073"/>
          </a:xfrm>
        </p:grpSpPr>
        <p:sp>
          <p:nvSpPr>
            <p:cNvPr id="5" name="Freeform 10_10"/>
            <p:cNvSpPr/>
            <p:nvPr>
              <p:custDataLst>
                <p:tags r:id="rId23"/>
              </p:custDataLst>
            </p:nvPr>
          </p:nvSpPr>
          <p:spPr bwMode="auto">
            <a:xfrm>
              <a:off x="8114" y="7844"/>
              <a:ext cx="8246" cy="1073"/>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44546A"/>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12" name="Oval 16"/>
            <p:cNvSpPr>
              <a:spLocks noChangeArrowheads="1"/>
            </p:cNvSpPr>
            <p:nvPr>
              <p:custDataLst>
                <p:tags r:id="rId24"/>
              </p:custDataLst>
            </p:nvPr>
          </p:nvSpPr>
          <p:spPr bwMode="auto">
            <a:xfrm>
              <a:off x="8277" y="7990"/>
              <a:ext cx="792" cy="79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13" name="TextBox 82"/>
            <p:cNvSpPr txBox="1">
              <a:spLocks noChangeArrowheads="1"/>
            </p:cNvSpPr>
            <p:nvPr>
              <p:custDataLst>
                <p:tags r:id="rId25"/>
              </p:custDataLst>
            </p:nvPr>
          </p:nvSpPr>
          <p:spPr bwMode="auto">
            <a:xfrm>
              <a:off x="8357" y="7953"/>
              <a:ext cx="606"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rPr>
                <a:t>5</a:t>
              </a:r>
              <a:endParaRPr kumimoji="0" lang="en-US" altLang="zh-CN"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21" name="TextBox 94"/>
            <p:cNvSpPr txBox="1">
              <a:spLocks noChangeArrowheads="1"/>
            </p:cNvSpPr>
            <p:nvPr>
              <p:custDataLst>
                <p:tags r:id="rId26"/>
              </p:custDataLst>
            </p:nvPr>
          </p:nvSpPr>
          <p:spPr bwMode="auto">
            <a:xfrm>
              <a:off x="9365" y="7987"/>
              <a:ext cx="6150"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5" rIns="91412"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hlinkClick r:id="rId27" action="ppaction://hlinksldjump"/>
                </a:rPr>
                <a:t>项目控制</a:t>
              </a:r>
              <a:endPar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endParaRPr>
            </a:p>
          </p:txBody>
        </p:sp>
      </p:grpSp>
      <p:grpSp>
        <p:nvGrpSpPr>
          <p:cNvPr id="25" name="组合 24"/>
          <p:cNvGrpSpPr/>
          <p:nvPr/>
        </p:nvGrpSpPr>
        <p:grpSpPr>
          <a:xfrm>
            <a:off x="5260916" y="5723427"/>
            <a:ext cx="5236249" cy="681420"/>
            <a:chOff x="8114" y="9328"/>
            <a:chExt cx="8246" cy="1073"/>
          </a:xfrm>
        </p:grpSpPr>
        <p:sp>
          <p:nvSpPr>
            <p:cNvPr id="9" name="Freeform 10_12"/>
            <p:cNvSpPr/>
            <p:nvPr>
              <p:custDataLst>
                <p:tags r:id="rId28"/>
              </p:custDataLst>
            </p:nvPr>
          </p:nvSpPr>
          <p:spPr bwMode="auto">
            <a:xfrm>
              <a:off x="8114" y="9328"/>
              <a:ext cx="8246" cy="1073"/>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00A3A4"/>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15" name="Oval 16"/>
            <p:cNvSpPr>
              <a:spLocks noChangeArrowheads="1"/>
            </p:cNvSpPr>
            <p:nvPr>
              <p:custDataLst>
                <p:tags r:id="rId29"/>
              </p:custDataLst>
            </p:nvPr>
          </p:nvSpPr>
          <p:spPr bwMode="auto">
            <a:xfrm>
              <a:off x="8278" y="9499"/>
              <a:ext cx="792" cy="79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20" name="TextBox 82"/>
            <p:cNvSpPr txBox="1">
              <a:spLocks noChangeArrowheads="1"/>
            </p:cNvSpPr>
            <p:nvPr>
              <p:custDataLst>
                <p:tags r:id="rId30"/>
              </p:custDataLst>
            </p:nvPr>
          </p:nvSpPr>
          <p:spPr bwMode="auto">
            <a:xfrm>
              <a:off x="8358" y="9432"/>
              <a:ext cx="606"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rPr>
                <a:t>6</a:t>
              </a:r>
              <a:endParaRPr kumimoji="0" lang="zh-CN" altLang="en-US" sz="2800" b="1" i="0" u="none" strike="noStrike" kern="0" cap="none" spc="0" normalizeH="0" baseline="0" noProof="0">
                <a:ln>
                  <a:noFill/>
                </a:ln>
                <a:solidFill>
                  <a:srgbClr val="44546A"/>
                </a:solidFill>
                <a:effectLst/>
                <a:uLnTx/>
                <a:uFillTx/>
                <a:latin typeface="Century Gothic" panose="020B0502020202020204"/>
                <a:ea typeface="思源黑体 CN Bold"/>
                <a:cs typeface="+mn-ea"/>
                <a:sym typeface="+mn-lt"/>
              </a:endParaRPr>
            </a:p>
          </p:txBody>
        </p:sp>
        <p:sp>
          <p:nvSpPr>
            <p:cNvPr id="22" name="TextBox 94"/>
            <p:cNvSpPr txBox="1">
              <a:spLocks noChangeArrowheads="1"/>
            </p:cNvSpPr>
            <p:nvPr>
              <p:custDataLst>
                <p:tags r:id="rId31"/>
              </p:custDataLst>
            </p:nvPr>
          </p:nvSpPr>
          <p:spPr bwMode="auto">
            <a:xfrm>
              <a:off x="9418" y="9474"/>
              <a:ext cx="6150"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5" rIns="91412"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hlinkClick r:id="rId32" action="ppaction://hlinksldjump"/>
                </a:rPr>
                <a:t>项目收尾</a:t>
              </a:r>
              <a:endParaRPr kumimoji="0" lang="zh-CN" altLang="en-US" sz="3065" b="0" i="0" strike="noStrike" kern="0" cap="none" spc="0" normalizeH="0" baseline="0" noProof="0" dirty="0">
                <a:ln>
                  <a:noFill/>
                </a:ln>
                <a:solidFill>
                  <a:srgbClr val="FFFFFF"/>
                </a:solidFill>
                <a:effectLst/>
                <a:uLnTx/>
                <a:uFillTx/>
                <a:latin typeface="Century Gothic" panose="020B0502020202020204"/>
                <a:ea typeface="思源黑体 CN Bold"/>
                <a:cs typeface="+mn-ea"/>
                <a:sym typeface="+mn-lt"/>
              </a:endParaRPr>
            </a:p>
          </p:txBody>
        </p:sp>
      </p:grpSp>
      <p:pic>
        <p:nvPicPr>
          <p:cNvPr id="23" name="图片 22" descr="logo西北大学黑色"/>
          <p:cNvPicPr>
            <a:picLocks noChangeAspect="1"/>
          </p:cNvPicPr>
          <p:nvPr>
            <p:custDataLst>
              <p:tags r:id="rId33"/>
            </p:custDataLst>
          </p:nvPr>
        </p:nvPicPr>
        <p:blipFill>
          <a:blip r:embed="rId34"/>
          <a:stretch>
            <a:fillRect/>
          </a:stretch>
        </p:blipFill>
        <p:spPr>
          <a:xfrm>
            <a:off x="10322560" y="0"/>
            <a:ext cx="1869440" cy="628015"/>
          </a:xfrm>
          <a:prstGeom prst="rect">
            <a:avLst/>
          </a:prstGeom>
          <a:noFill/>
          <a:ln w="9525">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1845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3.2</a:t>
            </a:r>
            <a:r>
              <a:rPr lang="zh-CN" altLang="en-US" sz="3200" dirty="0">
                <a:solidFill>
                  <a:srgbClr val="00A3A4"/>
                </a:solidFill>
                <a:latin typeface="Century Gothic" panose="020B0502020202020204"/>
                <a:ea typeface="思源黑体 CN Bold"/>
                <a:cs typeface="+mn-ea"/>
                <a:sym typeface="+mn-lt"/>
              </a:rPr>
              <a:t>项目时间管理</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en-US" altLang="zh-CN"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Project</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创建里程碑</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42" name="组合 41"/>
          <p:cNvGrpSpPr/>
          <p:nvPr/>
        </p:nvGrpSpPr>
        <p:grpSpPr>
          <a:xfrm>
            <a:off x="4967236" y="3776865"/>
            <a:ext cx="723497" cy="421587"/>
            <a:chOff x="5238881" y="3710891"/>
            <a:chExt cx="763063" cy="444643"/>
          </a:xfrm>
        </p:grpSpPr>
        <p:sp>
          <p:nvSpPr>
            <p:cNvPr id="43" name="Freeform 82"/>
            <p:cNvSpPr/>
            <p:nvPr/>
          </p:nvSpPr>
          <p:spPr bwMode="auto">
            <a:xfrm>
              <a:off x="5238881" y="3759658"/>
              <a:ext cx="203676" cy="347109"/>
            </a:xfrm>
            <a:custGeom>
              <a:avLst/>
              <a:gdLst>
                <a:gd name="T0" fmla="*/ 61 w 71"/>
                <a:gd name="T1" fmla="*/ 0 h 121"/>
                <a:gd name="T2" fmla="*/ 65 w 71"/>
                <a:gd name="T3" fmla="*/ 0 h 121"/>
                <a:gd name="T4" fmla="*/ 67 w 71"/>
                <a:gd name="T5" fmla="*/ 3 h 121"/>
                <a:gd name="T6" fmla="*/ 71 w 71"/>
                <a:gd name="T7" fmla="*/ 7 h 121"/>
                <a:gd name="T8" fmla="*/ 71 w 71"/>
                <a:gd name="T9" fmla="*/ 11 h 121"/>
                <a:gd name="T10" fmla="*/ 71 w 71"/>
                <a:gd name="T11" fmla="*/ 15 h 121"/>
                <a:gd name="T12" fmla="*/ 67 w 71"/>
                <a:gd name="T13" fmla="*/ 19 h 121"/>
                <a:gd name="T14" fmla="*/ 26 w 71"/>
                <a:gd name="T15" fmla="*/ 60 h 121"/>
                <a:gd name="T16" fmla="*/ 67 w 71"/>
                <a:gd name="T17" fmla="*/ 102 h 121"/>
                <a:gd name="T18" fmla="*/ 71 w 71"/>
                <a:gd name="T19" fmla="*/ 106 h 121"/>
                <a:gd name="T20" fmla="*/ 71 w 71"/>
                <a:gd name="T21" fmla="*/ 111 h 121"/>
                <a:gd name="T22" fmla="*/ 71 w 71"/>
                <a:gd name="T23" fmla="*/ 115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3 h 121"/>
                <a:gd name="T36" fmla="*/ 53 w 71"/>
                <a:gd name="T37" fmla="*/ 3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3"/>
                  </a:lnTo>
                  <a:lnTo>
                    <a:pt x="71" y="7"/>
                  </a:lnTo>
                  <a:lnTo>
                    <a:pt x="71" y="11"/>
                  </a:lnTo>
                  <a:lnTo>
                    <a:pt x="71" y="15"/>
                  </a:lnTo>
                  <a:lnTo>
                    <a:pt x="67" y="19"/>
                  </a:lnTo>
                  <a:lnTo>
                    <a:pt x="26" y="60"/>
                  </a:lnTo>
                  <a:lnTo>
                    <a:pt x="67" y="102"/>
                  </a:lnTo>
                  <a:lnTo>
                    <a:pt x="71" y="106"/>
                  </a:lnTo>
                  <a:lnTo>
                    <a:pt x="71" y="111"/>
                  </a:lnTo>
                  <a:lnTo>
                    <a:pt x="71" y="115"/>
                  </a:lnTo>
                  <a:lnTo>
                    <a:pt x="67" y="117"/>
                  </a:lnTo>
                  <a:lnTo>
                    <a:pt x="61" y="121"/>
                  </a:lnTo>
                  <a:lnTo>
                    <a:pt x="53" y="117"/>
                  </a:lnTo>
                  <a:lnTo>
                    <a:pt x="4" y="68"/>
                  </a:lnTo>
                  <a:lnTo>
                    <a:pt x="0" y="60"/>
                  </a:lnTo>
                  <a:lnTo>
                    <a:pt x="4" y="53"/>
                  </a:lnTo>
                  <a:lnTo>
                    <a:pt x="53" y="3"/>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44" name="组合 43"/>
            <p:cNvGrpSpPr/>
            <p:nvPr/>
          </p:nvGrpSpPr>
          <p:grpSpPr>
            <a:xfrm>
              <a:off x="5557301" y="3710891"/>
              <a:ext cx="444643" cy="444643"/>
              <a:chOff x="5557301" y="3705153"/>
              <a:chExt cx="444643" cy="444643"/>
            </a:xfrm>
          </p:grpSpPr>
          <p:sp>
            <p:nvSpPr>
              <p:cNvPr id="45" name="Freeform 210"/>
              <p:cNvSpPr>
                <a:spLocks noEditPoints="1"/>
              </p:cNvSpPr>
              <p:nvPr/>
            </p:nvSpPr>
            <p:spPr bwMode="auto">
              <a:xfrm>
                <a:off x="5557301" y="3705153"/>
                <a:ext cx="444643" cy="444643"/>
              </a:xfrm>
              <a:custGeom>
                <a:avLst/>
                <a:gdLst>
                  <a:gd name="T0" fmla="*/ 78 w 155"/>
                  <a:gd name="T1" fmla="*/ 8 h 155"/>
                  <a:gd name="T2" fmla="*/ 61 w 155"/>
                  <a:gd name="T3" fmla="*/ 10 h 155"/>
                  <a:gd name="T4" fmla="*/ 43 w 155"/>
                  <a:gd name="T5" fmla="*/ 19 h 155"/>
                  <a:gd name="T6" fmla="*/ 25 w 155"/>
                  <a:gd name="T7" fmla="*/ 35 h 155"/>
                  <a:gd name="T8" fmla="*/ 13 w 155"/>
                  <a:gd name="T9" fmla="*/ 55 h 155"/>
                  <a:gd name="T10" fmla="*/ 9 w 155"/>
                  <a:gd name="T11" fmla="*/ 78 h 155"/>
                  <a:gd name="T12" fmla="*/ 11 w 155"/>
                  <a:gd name="T13" fmla="*/ 96 h 155"/>
                  <a:gd name="T14" fmla="*/ 19 w 155"/>
                  <a:gd name="T15" fmla="*/ 112 h 155"/>
                  <a:gd name="T16" fmla="*/ 33 w 155"/>
                  <a:gd name="T17" fmla="*/ 131 h 155"/>
                  <a:gd name="T18" fmla="*/ 55 w 155"/>
                  <a:gd name="T19" fmla="*/ 143 h 155"/>
                  <a:gd name="T20" fmla="*/ 78 w 155"/>
                  <a:gd name="T21" fmla="*/ 147 h 155"/>
                  <a:gd name="T22" fmla="*/ 94 w 155"/>
                  <a:gd name="T23" fmla="*/ 145 h 155"/>
                  <a:gd name="T24" fmla="*/ 112 w 155"/>
                  <a:gd name="T25" fmla="*/ 139 h 155"/>
                  <a:gd name="T26" fmla="*/ 130 w 155"/>
                  <a:gd name="T27" fmla="*/ 123 h 155"/>
                  <a:gd name="T28" fmla="*/ 143 w 155"/>
                  <a:gd name="T29" fmla="*/ 102 h 155"/>
                  <a:gd name="T30" fmla="*/ 147 w 155"/>
                  <a:gd name="T31" fmla="*/ 78 h 155"/>
                  <a:gd name="T32" fmla="*/ 145 w 155"/>
                  <a:gd name="T33" fmla="*/ 61 h 155"/>
                  <a:gd name="T34" fmla="*/ 136 w 155"/>
                  <a:gd name="T35" fmla="*/ 45 h 155"/>
                  <a:gd name="T36" fmla="*/ 122 w 155"/>
                  <a:gd name="T37" fmla="*/ 25 h 155"/>
                  <a:gd name="T38" fmla="*/ 100 w 155"/>
                  <a:gd name="T39" fmla="*/ 12 h 155"/>
                  <a:gd name="T40" fmla="*/ 78 w 155"/>
                  <a:gd name="T41" fmla="*/ 8 h 155"/>
                  <a:gd name="T42" fmla="*/ 78 w 155"/>
                  <a:gd name="T43" fmla="*/ 0 h 155"/>
                  <a:gd name="T44" fmla="*/ 104 w 155"/>
                  <a:gd name="T45" fmla="*/ 6 h 155"/>
                  <a:gd name="T46" fmla="*/ 126 w 155"/>
                  <a:gd name="T47" fmla="*/ 19 h 155"/>
                  <a:gd name="T48" fmla="*/ 145 w 155"/>
                  <a:gd name="T49" fmla="*/ 41 h 155"/>
                  <a:gd name="T50" fmla="*/ 153 w 155"/>
                  <a:gd name="T51" fmla="*/ 59 h 155"/>
                  <a:gd name="T52" fmla="*/ 155 w 155"/>
                  <a:gd name="T53" fmla="*/ 78 h 155"/>
                  <a:gd name="T54" fmla="*/ 151 w 155"/>
                  <a:gd name="T55" fmla="*/ 104 h 155"/>
                  <a:gd name="T56" fmla="*/ 136 w 155"/>
                  <a:gd name="T57" fmla="*/ 127 h 155"/>
                  <a:gd name="T58" fmla="*/ 116 w 155"/>
                  <a:gd name="T59" fmla="*/ 145 h 155"/>
                  <a:gd name="T60" fmla="*/ 96 w 155"/>
                  <a:gd name="T61" fmla="*/ 153 h 155"/>
                  <a:gd name="T62" fmla="*/ 78 w 155"/>
                  <a:gd name="T63" fmla="*/ 155 h 155"/>
                  <a:gd name="T64" fmla="*/ 51 w 155"/>
                  <a:gd name="T65" fmla="*/ 151 h 155"/>
                  <a:gd name="T66" fmla="*/ 29 w 155"/>
                  <a:gd name="T67" fmla="*/ 137 h 155"/>
                  <a:gd name="T68" fmla="*/ 11 w 155"/>
                  <a:gd name="T69" fmla="*/ 116 h 155"/>
                  <a:gd name="T70" fmla="*/ 3 w 155"/>
                  <a:gd name="T71" fmla="*/ 98 h 155"/>
                  <a:gd name="T72" fmla="*/ 0 w 155"/>
                  <a:gd name="T73" fmla="*/ 78 h 155"/>
                  <a:gd name="T74" fmla="*/ 5 w 155"/>
                  <a:gd name="T75" fmla="*/ 51 h 155"/>
                  <a:gd name="T76" fmla="*/ 19 w 155"/>
                  <a:gd name="T77" fmla="*/ 29 h 155"/>
                  <a:gd name="T78" fmla="*/ 39 w 155"/>
                  <a:gd name="T79" fmla="*/ 10 h 155"/>
                  <a:gd name="T80" fmla="*/ 59 w 155"/>
                  <a:gd name="T81" fmla="*/ 2 h 155"/>
                  <a:gd name="T82" fmla="*/ 78 w 155"/>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5">
                    <a:moveTo>
                      <a:pt x="78" y="8"/>
                    </a:moveTo>
                    <a:lnTo>
                      <a:pt x="61" y="10"/>
                    </a:lnTo>
                    <a:lnTo>
                      <a:pt x="43" y="19"/>
                    </a:lnTo>
                    <a:lnTo>
                      <a:pt x="25" y="35"/>
                    </a:lnTo>
                    <a:lnTo>
                      <a:pt x="13" y="55"/>
                    </a:lnTo>
                    <a:lnTo>
                      <a:pt x="9" y="78"/>
                    </a:lnTo>
                    <a:lnTo>
                      <a:pt x="11" y="96"/>
                    </a:lnTo>
                    <a:lnTo>
                      <a:pt x="19" y="112"/>
                    </a:lnTo>
                    <a:lnTo>
                      <a:pt x="33" y="131"/>
                    </a:lnTo>
                    <a:lnTo>
                      <a:pt x="55" y="143"/>
                    </a:lnTo>
                    <a:lnTo>
                      <a:pt x="78" y="147"/>
                    </a:lnTo>
                    <a:lnTo>
                      <a:pt x="94" y="145"/>
                    </a:lnTo>
                    <a:lnTo>
                      <a:pt x="112" y="139"/>
                    </a:lnTo>
                    <a:lnTo>
                      <a:pt x="130" y="123"/>
                    </a:lnTo>
                    <a:lnTo>
                      <a:pt x="143" y="102"/>
                    </a:lnTo>
                    <a:lnTo>
                      <a:pt x="147" y="78"/>
                    </a:lnTo>
                    <a:lnTo>
                      <a:pt x="145" y="61"/>
                    </a:lnTo>
                    <a:lnTo>
                      <a:pt x="136" y="45"/>
                    </a:lnTo>
                    <a:lnTo>
                      <a:pt x="122" y="25"/>
                    </a:lnTo>
                    <a:lnTo>
                      <a:pt x="100" y="12"/>
                    </a:lnTo>
                    <a:lnTo>
                      <a:pt x="78" y="8"/>
                    </a:lnTo>
                    <a:close/>
                    <a:moveTo>
                      <a:pt x="78" y="0"/>
                    </a:moveTo>
                    <a:lnTo>
                      <a:pt x="104" y="6"/>
                    </a:lnTo>
                    <a:lnTo>
                      <a:pt x="126" y="19"/>
                    </a:lnTo>
                    <a:lnTo>
                      <a:pt x="145" y="41"/>
                    </a:lnTo>
                    <a:lnTo>
                      <a:pt x="153" y="59"/>
                    </a:lnTo>
                    <a:lnTo>
                      <a:pt x="155" y="78"/>
                    </a:lnTo>
                    <a:lnTo>
                      <a:pt x="151" y="104"/>
                    </a:lnTo>
                    <a:lnTo>
                      <a:pt x="136" y="127"/>
                    </a:lnTo>
                    <a:lnTo>
                      <a:pt x="116" y="145"/>
                    </a:lnTo>
                    <a:lnTo>
                      <a:pt x="96" y="153"/>
                    </a:lnTo>
                    <a:lnTo>
                      <a:pt x="78" y="155"/>
                    </a:lnTo>
                    <a:lnTo>
                      <a:pt x="51" y="151"/>
                    </a:lnTo>
                    <a:lnTo>
                      <a:pt x="29" y="137"/>
                    </a:lnTo>
                    <a:lnTo>
                      <a:pt x="11" y="116"/>
                    </a:lnTo>
                    <a:lnTo>
                      <a:pt x="3" y="98"/>
                    </a:lnTo>
                    <a:lnTo>
                      <a:pt x="0" y="78"/>
                    </a:lnTo>
                    <a:lnTo>
                      <a:pt x="5" y="51"/>
                    </a:lnTo>
                    <a:lnTo>
                      <a:pt x="19" y="29"/>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6" name="Freeform 211"/>
              <p:cNvSpPr/>
              <p:nvPr/>
            </p:nvSpPr>
            <p:spPr bwMode="auto">
              <a:xfrm>
                <a:off x="5651968" y="3817031"/>
                <a:ext cx="255312" cy="226625"/>
              </a:xfrm>
              <a:custGeom>
                <a:avLst/>
                <a:gdLst>
                  <a:gd name="T0" fmla="*/ 2 w 89"/>
                  <a:gd name="T1" fmla="*/ 0 h 79"/>
                  <a:gd name="T2" fmla="*/ 6 w 89"/>
                  <a:gd name="T3" fmla="*/ 4 h 79"/>
                  <a:gd name="T4" fmla="*/ 6 w 89"/>
                  <a:gd name="T5" fmla="*/ 71 h 79"/>
                  <a:gd name="T6" fmla="*/ 87 w 89"/>
                  <a:gd name="T7" fmla="*/ 71 h 79"/>
                  <a:gd name="T8" fmla="*/ 89 w 89"/>
                  <a:gd name="T9" fmla="*/ 75 h 79"/>
                  <a:gd name="T10" fmla="*/ 87 w 89"/>
                  <a:gd name="T11" fmla="*/ 79 h 79"/>
                  <a:gd name="T12" fmla="*/ 6 w 89"/>
                  <a:gd name="T13" fmla="*/ 79 h 79"/>
                  <a:gd name="T14" fmla="*/ 2 w 89"/>
                  <a:gd name="T15" fmla="*/ 77 h 79"/>
                  <a:gd name="T16" fmla="*/ 0 w 89"/>
                  <a:gd name="T17" fmla="*/ 75 h 79"/>
                  <a:gd name="T18" fmla="*/ 0 w 89"/>
                  <a:gd name="T19" fmla="*/ 71 h 79"/>
                  <a:gd name="T20" fmla="*/ 0 w 89"/>
                  <a:gd name="T21" fmla="*/ 4 h 79"/>
                  <a:gd name="T22" fmla="*/ 2 w 89"/>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9">
                    <a:moveTo>
                      <a:pt x="2" y="0"/>
                    </a:moveTo>
                    <a:lnTo>
                      <a:pt x="6" y="4"/>
                    </a:lnTo>
                    <a:lnTo>
                      <a:pt x="6" y="71"/>
                    </a:lnTo>
                    <a:lnTo>
                      <a:pt x="87" y="71"/>
                    </a:lnTo>
                    <a:lnTo>
                      <a:pt x="89" y="75"/>
                    </a:lnTo>
                    <a:lnTo>
                      <a:pt x="87" y="79"/>
                    </a:lnTo>
                    <a:lnTo>
                      <a:pt x="6" y="79"/>
                    </a:lnTo>
                    <a:lnTo>
                      <a:pt x="2" y="77"/>
                    </a:lnTo>
                    <a:lnTo>
                      <a:pt x="0" y="75"/>
                    </a:lnTo>
                    <a:lnTo>
                      <a:pt x="0" y="71"/>
                    </a:lnTo>
                    <a:lnTo>
                      <a:pt x="0" y="4"/>
                    </a:lnTo>
                    <a:lnTo>
                      <a:pt x="2"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7" name="Freeform 212"/>
              <p:cNvSpPr/>
              <p:nvPr/>
            </p:nvSpPr>
            <p:spPr bwMode="auto">
              <a:xfrm>
                <a:off x="5692129" y="3822769"/>
                <a:ext cx="209413" cy="180726"/>
              </a:xfrm>
              <a:custGeom>
                <a:avLst/>
                <a:gdLst>
                  <a:gd name="T0" fmla="*/ 69 w 73"/>
                  <a:gd name="T1" fmla="*/ 0 h 63"/>
                  <a:gd name="T2" fmla="*/ 71 w 73"/>
                  <a:gd name="T3" fmla="*/ 2 h 63"/>
                  <a:gd name="T4" fmla="*/ 73 w 73"/>
                  <a:gd name="T5" fmla="*/ 4 h 63"/>
                  <a:gd name="T6" fmla="*/ 69 w 73"/>
                  <a:gd name="T7" fmla="*/ 27 h 63"/>
                  <a:gd name="T8" fmla="*/ 65 w 73"/>
                  <a:gd name="T9" fmla="*/ 31 h 63"/>
                  <a:gd name="T10" fmla="*/ 63 w 73"/>
                  <a:gd name="T11" fmla="*/ 27 h 63"/>
                  <a:gd name="T12" fmla="*/ 65 w 73"/>
                  <a:gd name="T13" fmla="*/ 16 h 63"/>
                  <a:gd name="T14" fmla="*/ 45 w 73"/>
                  <a:gd name="T15" fmla="*/ 43 h 63"/>
                  <a:gd name="T16" fmla="*/ 43 w 73"/>
                  <a:gd name="T17" fmla="*/ 45 h 63"/>
                  <a:gd name="T18" fmla="*/ 39 w 73"/>
                  <a:gd name="T19" fmla="*/ 45 h 63"/>
                  <a:gd name="T20" fmla="*/ 27 w 73"/>
                  <a:gd name="T21" fmla="*/ 35 h 63"/>
                  <a:gd name="T22" fmla="*/ 6 w 73"/>
                  <a:gd name="T23" fmla="*/ 61 h 63"/>
                  <a:gd name="T24" fmla="*/ 4 w 73"/>
                  <a:gd name="T25" fmla="*/ 63 h 63"/>
                  <a:gd name="T26" fmla="*/ 0 w 73"/>
                  <a:gd name="T27" fmla="*/ 63 h 63"/>
                  <a:gd name="T28" fmla="*/ 0 w 73"/>
                  <a:gd name="T29" fmla="*/ 57 h 63"/>
                  <a:gd name="T30" fmla="*/ 20 w 73"/>
                  <a:gd name="T31" fmla="*/ 27 h 63"/>
                  <a:gd name="T32" fmla="*/ 24 w 73"/>
                  <a:gd name="T33" fmla="*/ 24 h 63"/>
                  <a:gd name="T34" fmla="*/ 27 w 73"/>
                  <a:gd name="T35" fmla="*/ 24 h 63"/>
                  <a:gd name="T36" fmla="*/ 41 w 73"/>
                  <a:gd name="T37" fmla="*/ 35 h 63"/>
                  <a:gd name="T38" fmla="*/ 57 w 73"/>
                  <a:gd name="T39" fmla="*/ 10 h 63"/>
                  <a:gd name="T40" fmla="*/ 49 w 73"/>
                  <a:gd name="T41" fmla="*/ 10 h 63"/>
                  <a:gd name="T42" fmla="*/ 45 w 73"/>
                  <a:gd name="T43" fmla="*/ 8 h 63"/>
                  <a:gd name="T44" fmla="*/ 47 w 73"/>
                  <a:gd name="T45" fmla="*/ 4 h 63"/>
                  <a:gd name="T46" fmla="*/ 69 w 73"/>
                  <a:gd name="T4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63">
                    <a:moveTo>
                      <a:pt x="69" y="0"/>
                    </a:moveTo>
                    <a:lnTo>
                      <a:pt x="71" y="2"/>
                    </a:lnTo>
                    <a:lnTo>
                      <a:pt x="73" y="4"/>
                    </a:lnTo>
                    <a:lnTo>
                      <a:pt x="69" y="27"/>
                    </a:lnTo>
                    <a:lnTo>
                      <a:pt x="65" y="31"/>
                    </a:lnTo>
                    <a:lnTo>
                      <a:pt x="63" y="27"/>
                    </a:lnTo>
                    <a:lnTo>
                      <a:pt x="65" y="16"/>
                    </a:lnTo>
                    <a:lnTo>
                      <a:pt x="45" y="43"/>
                    </a:lnTo>
                    <a:lnTo>
                      <a:pt x="43" y="45"/>
                    </a:lnTo>
                    <a:lnTo>
                      <a:pt x="39" y="45"/>
                    </a:lnTo>
                    <a:lnTo>
                      <a:pt x="27" y="35"/>
                    </a:lnTo>
                    <a:lnTo>
                      <a:pt x="6" y="61"/>
                    </a:lnTo>
                    <a:lnTo>
                      <a:pt x="4" y="63"/>
                    </a:lnTo>
                    <a:lnTo>
                      <a:pt x="0" y="63"/>
                    </a:lnTo>
                    <a:lnTo>
                      <a:pt x="0" y="57"/>
                    </a:lnTo>
                    <a:lnTo>
                      <a:pt x="20" y="27"/>
                    </a:lnTo>
                    <a:lnTo>
                      <a:pt x="24" y="24"/>
                    </a:lnTo>
                    <a:lnTo>
                      <a:pt x="27" y="24"/>
                    </a:lnTo>
                    <a:lnTo>
                      <a:pt x="41" y="35"/>
                    </a:lnTo>
                    <a:lnTo>
                      <a:pt x="57" y="10"/>
                    </a:lnTo>
                    <a:lnTo>
                      <a:pt x="49" y="10"/>
                    </a:lnTo>
                    <a:lnTo>
                      <a:pt x="45" y="8"/>
                    </a:lnTo>
                    <a:lnTo>
                      <a:pt x="47" y="4"/>
                    </a:lnTo>
                    <a:lnTo>
                      <a:pt x="69"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5" name="图片 4"/>
          <p:cNvPicPr>
            <a:picLocks noChangeAspect="1"/>
          </p:cNvPicPr>
          <p:nvPr/>
        </p:nvPicPr>
        <p:blipFill>
          <a:blip r:embed="rId4"/>
          <a:srcRect b="2362"/>
          <a:stretch>
            <a:fillRect/>
          </a:stretch>
        </p:blipFill>
        <p:spPr>
          <a:xfrm>
            <a:off x="708025" y="1399540"/>
            <a:ext cx="7219315" cy="4410710"/>
          </a:xfrm>
          <a:prstGeom prst="rect">
            <a:avLst/>
          </a:prstGeom>
        </p:spPr>
      </p:pic>
      <p:sp>
        <p:nvSpPr>
          <p:cNvPr id="6" name="图文框 5"/>
          <p:cNvSpPr/>
          <p:nvPr/>
        </p:nvSpPr>
        <p:spPr>
          <a:xfrm>
            <a:off x="660734" y="3205196"/>
            <a:ext cx="2157716" cy="832295"/>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p:cNvSpPr txBox="1"/>
          <p:nvPr/>
        </p:nvSpPr>
        <p:spPr>
          <a:xfrm>
            <a:off x="844690" y="4059790"/>
            <a:ext cx="1141961" cy="369332"/>
          </a:xfrm>
          <a:prstGeom prst="rect">
            <a:avLst/>
          </a:prstGeom>
          <a:noFill/>
        </p:spPr>
        <p:txBody>
          <a:bodyPr wrap="square" rtlCol="0">
            <a:spAutoFit/>
          </a:bodyPr>
          <a:lstStyle/>
          <a:p>
            <a:r>
              <a:rPr lang="zh-CN" altLang="en-US" dirty="0">
                <a:solidFill>
                  <a:srgbClr val="FF0000"/>
                </a:solidFill>
              </a:rPr>
              <a:t>双击任务</a:t>
            </a:r>
            <a:endParaRPr lang="zh-CN" altLang="en-US" dirty="0">
              <a:solidFill>
                <a:srgbClr val="FF0000"/>
              </a:solidFill>
            </a:endParaRPr>
          </a:p>
        </p:txBody>
      </p:sp>
      <p:sp>
        <p:nvSpPr>
          <p:cNvPr id="8" name="图文框 7"/>
          <p:cNvSpPr/>
          <p:nvPr/>
        </p:nvSpPr>
        <p:spPr>
          <a:xfrm>
            <a:off x="4408181" y="1623494"/>
            <a:ext cx="950785" cy="543550"/>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9" name="图片 8"/>
          <p:cNvPicPr>
            <a:picLocks noChangeAspect="1"/>
          </p:cNvPicPr>
          <p:nvPr/>
        </p:nvPicPr>
        <p:blipFill>
          <a:blip r:embed="rId5"/>
          <a:stretch>
            <a:fillRect/>
          </a:stretch>
        </p:blipFill>
        <p:spPr>
          <a:xfrm>
            <a:off x="2715766" y="4515989"/>
            <a:ext cx="1682827" cy="573074"/>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8141335" y="2444115"/>
            <a:ext cx="3810000" cy="1379220"/>
          </a:xfrm>
          <a:prstGeom prst="rect">
            <a:avLst/>
          </a:prstGeom>
        </p:spPr>
      </p:pic>
      <p:sp>
        <p:nvSpPr>
          <p:cNvPr id="10" name="图文框 9"/>
          <p:cNvSpPr/>
          <p:nvPr>
            <p:custDataLst>
              <p:tags r:id="rId8"/>
            </p:custDataLst>
          </p:nvPr>
        </p:nvSpPr>
        <p:spPr>
          <a:xfrm>
            <a:off x="10570210" y="2889885"/>
            <a:ext cx="599440" cy="671195"/>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par>
                                <p:cTn id="8" presetID="22" presetClass="entr" presetSubtype="2"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0" presetClass="entr" presetSubtype="0" fill="hold" grpId="0" nodeType="clickEffect">
                                  <p:stCondLst>
                                    <p:cond delay="0"/>
                                  </p:stCondLst>
                                  <p:childTnLst>
                                    <p:set>
                                      <p:cBhvr>
                                        <p:cTn id="23" dur="1000" fill="hold">
                                          <p:stCondLst>
                                            <p:cond delay="0"/>
                                          </p:stCondLst>
                                        </p:cTn>
                                        <p:tgtEl>
                                          <p:spTgt spid="6"/>
                                        </p:tgtEl>
                                        <p:attrNameLst>
                                          <p:attrName>style.visibility</p:attrName>
                                        </p:attrNameLst>
                                      </p:cBhvr>
                                      <p:to>
                                        <p:strVal val="visible"/>
                                      </p:to>
                                    </p:set>
                                    <p:animEffect transition="in" filter="wedge">
                                      <p:cBhvr>
                                        <p:cTn id="24" dur="1000"/>
                                        <p:tgtEl>
                                          <p:spTgt spid="6"/>
                                        </p:tgtEl>
                                      </p:cBhvr>
                                    </p:animEffect>
                                  </p:childTnLst>
                                </p:cTn>
                              </p:par>
                              <p:par>
                                <p:cTn id="25" presetID="20" presetClass="entr" presetSubtype="0" fill="hold" grpId="0" nodeType="withEffect">
                                  <p:stCondLst>
                                    <p:cond delay="0"/>
                                  </p:stCondLst>
                                  <p:childTnLst>
                                    <p:set>
                                      <p:cBhvr>
                                        <p:cTn id="26" dur="1000" fill="hold">
                                          <p:stCondLst>
                                            <p:cond delay="0"/>
                                          </p:stCondLst>
                                        </p:cTn>
                                        <p:tgtEl>
                                          <p:spTgt spid="7"/>
                                        </p:tgtEl>
                                        <p:attrNameLst>
                                          <p:attrName>style.visibility</p:attrName>
                                        </p:attrNameLst>
                                      </p:cBhvr>
                                      <p:to>
                                        <p:strVal val="visible"/>
                                      </p:to>
                                    </p:set>
                                    <p:animEffect transition="in" filter="wedge">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000" fill="hold">
                                          <p:stCondLst>
                                            <p:cond delay="0"/>
                                          </p:stCondLst>
                                        </p:cTn>
                                        <p:tgtEl>
                                          <p:spTgt spid="8"/>
                                        </p:tgtEl>
                                        <p:attrNameLst>
                                          <p:attrName>style.visibility</p:attrName>
                                        </p:attrNameLst>
                                      </p:cBhvr>
                                      <p:to>
                                        <p:strVal val="visible"/>
                                      </p:to>
                                    </p:set>
                                    <p:animEffect transition="in" filter="wedge">
                                      <p:cBhvr>
                                        <p:cTn id="32" dur="1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000" fill="hold">
                                          <p:stCondLst>
                                            <p:cond delay="0"/>
                                          </p:stCondLst>
                                        </p:cTn>
                                        <p:tgtEl>
                                          <p:spTgt spid="9"/>
                                        </p:tgtEl>
                                        <p:attrNameLst>
                                          <p:attrName>style.visibility</p:attrName>
                                        </p:attrNameLst>
                                      </p:cBhvr>
                                      <p:to>
                                        <p:strVal val="visible"/>
                                      </p:to>
                                    </p:set>
                                    <p:animEffect transition="in" filter="wedge">
                                      <p:cBhvr>
                                        <p:cTn id="37" dur="1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grpId="0" nodeType="clickEffect">
                                  <p:stCondLst>
                                    <p:cond delay="0"/>
                                  </p:stCondLst>
                                  <p:childTnLst>
                                    <p:set>
                                      <p:cBhvr>
                                        <p:cTn id="41" dur="1000" fill="hold">
                                          <p:stCondLst>
                                            <p:cond delay="0"/>
                                          </p:stCondLst>
                                        </p:cTn>
                                        <p:tgtEl>
                                          <p:spTgt spid="10"/>
                                        </p:tgtEl>
                                        <p:attrNameLst>
                                          <p:attrName>style.visibility</p:attrName>
                                        </p:attrNameLst>
                                      </p:cBhvr>
                                      <p:to>
                                        <p:strVal val="visible"/>
                                      </p:to>
                                    </p:set>
                                    <p:animEffect transition="in" filter="wedge">
                                      <p:cBhvr>
                                        <p:cTn id="4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8" grpId="0" bldLvl="0" animBg="1"/>
      <p:bldP spid="1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33184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3.2</a:t>
            </a:r>
            <a:r>
              <a:rPr lang="zh-CN" altLang="en-US" sz="3200" dirty="0">
                <a:solidFill>
                  <a:srgbClr val="00A3A4"/>
                </a:solidFill>
                <a:latin typeface="Century Gothic" panose="020B0502020202020204"/>
                <a:ea typeface="思源黑体 CN Bold"/>
                <a:cs typeface="+mn-ea"/>
                <a:sym typeface="+mn-lt"/>
              </a:rPr>
              <a:t>项目时间管理</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里程碑</a:t>
            </a:r>
            <a:r>
              <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（突出显示）</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4" name="图片 3"/>
          <p:cNvPicPr>
            <a:picLocks noChangeAspect="1"/>
          </p:cNvPicPr>
          <p:nvPr/>
        </p:nvPicPr>
        <p:blipFill rotWithShape="1">
          <a:blip r:embed="rId4"/>
          <a:srcRect r="209" b="93225"/>
          <a:stretch>
            <a:fillRect/>
          </a:stretch>
        </p:blipFill>
        <p:spPr>
          <a:xfrm>
            <a:off x="4540250" y="149225"/>
            <a:ext cx="4694555" cy="895350"/>
          </a:xfrm>
          <a:prstGeom prst="rect">
            <a:avLst/>
          </a:prstGeom>
        </p:spPr>
      </p:pic>
      <p:sp>
        <p:nvSpPr>
          <p:cNvPr id="8" name="图文框 7"/>
          <p:cNvSpPr/>
          <p:nvPr/>
        </p:nvSpPr>
        <p:spPr>
          <a:xfrm>
            <a:off x="7147560" y="174366"/>
            <a:ext cx="1280160" cy="211647"/>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custDataLst>
              <p:tags r:id="rId5"/>
            </p:custDataLst>
          </p:nvPr>
        </p:nvPicPr>
        <p:blipFill>
          <a:blip r:embed="rId6"/>
          <a:stretch>
            <a:fillRect/>
          </a:stretch>
        </p:blipFill>
        <p:spPr>
          <a:xfrm>
            <a:off x="415925" y="1517650"/>
            <a:ext cx="6406515" cy="502475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5793740" y="1429385"/>
            <a:ext cx="5264150" cy="511302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R="0" indent="0" defTabSz="914400" fontAlgn="auto">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3.3</a:t>
            </a:r>
            <a:r>
              <a:rPr lang="zh-CN" altLang="en-US" sz="3200" dirty="0">
                <a:solidFill>
                  <a:srgbClr val="00A3A4"/>
                </a:solidFill>
                <a:latin typeface="Century Gothic" panose="020B0502020202020204"/>
                <a:ea typeface="思源黑体 CN Bold"/>
                <a:cs typeface="+mn-ea"/>
                <a:sym typeface="+mn-lt"/>
              </a:rPr>
              <a:t> 项目成本管理</a:t>
            </a:r>
            <a:endParaRPr lang="zh-CN" altLang="en-US" sz="3200" dirty="0">
              <a:solidFill>
                <a:srgbClr val="00A3A4"/>
              </a:solidFill>
              <a:latin typeface="Century Gothic" panose="020B0502020202020204"/>
              <a:ea typeface="思源黑体 CN Bold"/>
              <a:cs typeface="+mn-ea"/>
              <a:sym typeface="+mn-lt"/>
            </a:endParaRPr>
          </a:p>
        </p:txBody>
      </p:sp>
      <p:sp>
        <p:nvSpPr>
          <p:cNvPr id="15" name="矩形 14"/>
          <p:cNvSpPr/>
          <p:nvPr/>
        </p:nvSpPr>
        <p:spPr>
          <a:xfrm>
            <a:off x="7268766" y="2136695"/>
            <a:ext cx="4224469" cy="34451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nvGrpSpPr>
          <p:cNvPr id="19" name="组合 18"/>
          <p:cNvGrpSpPr/>
          <p:nvPr/>
        </p:nvGrpSpPr>
        <p:grpSpPr>
          <a:xfrm>
            <a:off x="857650" y="2732609"/>
            <a:ext cx="4224469" cy="762467"/>
            <a:chOff x="980156" y="1247429"/>
            <a:chExt cx="3168352" cy="571850"/>
          </a:xfrm>
        </p:grpSpPr>
        <p:sp>
          <p:nvSpPr>
            <p:cNvPr id="20" name="1"/>
            <p:cNvSpPr>
              <a:spLocks noChangeArrowheads="1"/>
            </p:cNvSpPr>
            <p:nvPr>
              <p:custDataLst>
                <p:tags r:id="rId2"/>
              </p:custDataLst>
            </p:nvPr>
          </p:nvSpPr>
          <p:spPr bwMode="auto">
            <a:xfrm>
              <a:off x="1043608" y="1247429"/>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1" name="矩形 20"/>
            <p:cNvSpPr/>
            <p:nvPr/>
          </p:nvSpPr>
          <p:spPr>
            <a:xfrm>
              <a:off x="980156" y="1562621"/>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25" name="Shape"/>
          <p:cNvSpPr/>
          <p:nvPr/>
        </p:nvSpPr>
        <p:spPr bwMode="auto">
          <a:xfrm>
            <a:off x="5953460" y="2094863"/>
            <a:ext cx="279757" cy="364475"/>
          </a:xfrm>
          <a:custGeom>
            <a:avLst/>
            <a:gdLst>
              <a:gd name="T0" fmla="*/ 1179344 w 4117"/>
              <a:gd name="T1" fmla="*/ 1550 h 6144"/>
              <a:gd name="T2" fmla="*/ 1212250 w 4117"/>
              <a:gd name="T3" fmla="*/ 11472 h 6144"/>
              <a:gd name="T4" fmla="*/ 1239878 w 4117"/>
              <a:gd name="T5" fmla="*/ 30076 h 6144"/>
              <a:gd name="T6" fmla="*/ 1260988 w 4117"/>
              <a:gd name="T7" fmla="*/ 56121 h 6144"/>
              <a:gd name="T8" fmla="*/ 1274337 w 4117"/>
              <a:gd name="T9" fmla="*/ 87126 h 6144"/>
              <a:gd name="T10" fmla="*/ 1278062 w 4117"/>
              <a:gd name="T11" fmla="*/ 1788728 h 6144"/>
              <a:gd name="T12" fmla="*/ 1274337 w 4117"/>
              <a:gd name="T13" fmla="*/ 1817874 h 6144"/>
              <a:gd name="T14" fmla="*/ 1260988 w 4117"/>
              <a:gd name="T15" fmla="*/ 1848879 h 6144"/>
              <a:gd name="T16" fmla="*/ 1239878 w 4117"/>
              <a:gd name="T17" fmla="*/ 1874924 h 6144"/>
              <a:gd name="T18" fmla="*/ 1212250 w 4117"/>
              <a:gd name="T19" fmla="*/ 1893528 h 6144"/>
              <a:gd name="T20" fmla="*/ 1179344 w 4117"/>
              <a:gd name="T21" fmla="*/ 1903450 h 6144"/>
              <a:gd name="T22" fmla="*/ 109894 w 4117"/>
              <a:gd name="T23" fmla="*/ 1905000 h 6144"/>
              <a:gd name="T24" fmla="*/ 76057 w 4117"/>
              <a:gd name="T25" fmla="*/ 1898179 h 6144"/>
              <a:gd name="T26" fmla="*/ 46565 w 4117"/>
              <a:gd name="T27" fmla="*/ 1881746 h 6144"/>
              <a:gd name="T28" fmla="*/ 22972 w 4117"/>
              <a:gd name="T29" fmla="*/ 1858181 h 6144"/>
              <a:gd name="T30" fmla="*/ 6830 w 4117"/>
              <a:gd name="T31" fmla="*/ 1829036 h 6144"/>
              <a:gd name="T32" fmla="*/ 0 w 4117"/>
              <a:gd name="T33" fmla="*/ 1794929 h 6144"/>
              <a:gd name="T34" fmla="*/ 1242 w 4117"/>
              <a:gd name="T35" fmla="*/ 98599 h 6144"/>
              <a:gd name="T36" fmla="*/ 11486 w 4117"/>
              <a:gd name="T37" fmla="*/ 65732 h 6144"/>
              <a:gd name="T38" fmla="*/ 30112 w 4117"/>
              <a:gd name="T39" fmla="*/ 38137 h 6144"/>
              <a:gd name="T40" fmla="*/ 55878 w 4117"/>
              <a:gd name="T41" fmla="*/ 17053 h 6144"/>
              <a:gd name="T42" fmla="*/ 87232 w 4117"/>
              <a:gd name="T43" fmla="*/ 4031 h 6144"/>
              <a:gd name="T44" fmla="*/ 115792 w 4117"/>
              <a:gd name="T45" fmla="*/ 0 h 6144"/>
              <a:gd name="T46" fmla="*/ 1013882 w 4117"/>
              <a:gd name="T47" fmla="*/ 1284883 h 6144"/>
              <a:gd name="T48" fmla="*/ 1016055 w 4117"/>
              <a:gd name="T49" fmla="*/ 1263179 h 6144"/>
              <a:gd name="T50" fmla="*/ 1005500 w 4117"/>
              <a:gd name="T51" fmla="*/ 1240854 h 6144"/>
              <a:gd name="T52" fmla="*/ 851214 w 4117"/>
              <a:gd name="T53" fmla="*/ 1085515 h 6144"/>
              <a:gd name="T54" fmla="*/ 827000 w 4117"/>
              <a:gd name="T55" fmla="*/ 1072803 h 6144"/>
              <a:gd name="T56" fmla="*/ 805580 w 4117"/>
              <a:gd name="T57" fmla="*/ 1072803 h 6144"/>
              <a:gd name="T58" fmla="*/ 701894 w 4117"/>
              <a:gd name="T59" fmla="*/ 1132954 h 6144"/>
              <a:gd name="T60" fmla="*/ 634840 w 4117"/>
              <a:gd name="T61" fmla="*/ 1053579 h 6144"/>
              <a:gd name="T62" fmla="*/ 585170 w 4117"/>
              <a:gd name="T63" fmla="*/ 976375 h 6144"/>
              <a:gd name="T64" fmla="*/ 550712 w 4117"/>
              <a:gd name="T65" fmla="*/ 900410 h 6144"/>
              <a:gd name="T66" fmla="*/ 530223 w 4117"/>
              <a:gd name="T67" fmla="*/ 824756 h 6144"/>
              <a:gd name="T68" fmla="*/ 521531 w 4117"/>
              <a:gd name="T69" fmla="*/ 748481 h 6144"/>
              <a:gd name="T70" fmla="*/ 619318 w 4117"/>
              <a:gd name="T71" fmla="*/ 667556 h 6144"/>
              <a:gd name="T72" fmla="*/ 632978 w 4117"/>
              <a:gd name="T73" fmla="*/ 651433 h 6144"/>
              <a:gd name="T74" fmla="*/ 637324 w 4117"/>
              <a:gd name="T75" fmla="*/ 626938 h 6144"/>
              <a:gd name="T76" fmla="*/ 582687 w 4117"/>
              <a:gd name="T77" fmla="*/ 415168 h 6144"/>
              <a:gd name="T78" fmla="*/ 570270 w 4117"/>
              <a:gd name="T79" fmla="*/ 391294 h 6144"/>
              <a:gd name="T80" fmla="*/ 552264 w 4117"/>
              <a:gd name="T81" fmla="*/ 378582 h 6144"/>
              <a:gd name="T82" fmla="*/ 380283 w 4117"/>
              <a:gd name="T83" fmla="*/ 388193 h 6144"/>
              <a:gd name="T84" fmla="*/ 347377 w 4117"/>
              <a:gd name="T85" fmla="*/ 395015 h 6144"/>
              <a:gd name="T86" fmla="*/ 329061 w 4117"/>
              <a:gd name="T87" fmla="*/ 414548 h 6144"/>
              <a:gd name="T88" fmla="*/ 325336 w 4117"/>
              <a:gd name="T89" fmla="*/ 441213 h 6144"/>
              <a:gd name="T90" fmla="*/ 327509 w 4117"/>
              <a:gd name="T91" fmla="*/ 570818 h 6144"/>
              <a:gd name="T92" fmla="*/ 340237 w 4117"/>
              <a:gd name="T93" fmla="*/ 689880 h 6144"/>
              <a:gd name="T94" fmla="*/ 362278 w 4117"/>
              <a:gd name="T95" fmla="*/ 799951 h 6144"/>
              <a:gd name="T96" fmla="*/ 393942 w 4117"/>
              <a:gd name="T97" fmla="*/ 901650 h 6144"/>
              <a:gd name="T98" fmla="*/ 435541 w 4117"/>
              <a:gd name="T99" fmla="*/ 996218 h 6144"/>
              <a:gd name="T100" fmla="*/ 486452 w 4117"/>
              <a:gd name="T101" fmla="*/ 1084275 h 6144"/>
              <a:gd name="T102" fmla="*/ 546987 w 4117"/>
              <a:gd name="T103" fmla="*/ 1167061 h 6144"/>
              <a:gd name="T104" fmla="*/ 616835 w 4117"/>
              <a:gd name="T105" fmla="*/ 1245815 h 6144"/>
              <a:gd name="T106" fmla="*/ 696306 w 4117"/>
              <a:gd name="T107" fmla="*/ 1321160 h 6144"/>
              <a:gd name="T108" fmla="*/ 848420 w 4117"/>
              <a:gd name="T109" fmla="*/ 1443013 h 6144"/>
              <a:gd name="T110" fmla="*/ 873254 w 4117"/>
              <a:gd name="T111" fmla="*/ 1452935 h 6144"/>
              <a:gd name="T112" fmla="*/ 899331 w 4117"/>
              <a:gd name="T113" fmla="*/ 1446733 h 6144"/>
              <a:gd name="T114" fmla="*/ 921372 w 4117"/>
              <a:gd name="T115" fmla="*/ 1421619 h 6144"/>
              <a:gd name="T116" fmla="*/ 471241 w 4117"/>
              <a:gd name="T117" fmla="*/ 82476 h 6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117" h="6144">
                <a:moveTo>
                  <a:pt x="373" y="0"/>
                </a:moveTo>
                <a:lnTo>
                  <a:pt x="3742" y="0"/>
                </a:lnTo>
                <a:lnTo>
                  <a:pt x="3761" y="0"/>
                </a:lnTo>
                <a:lnTo>
                  <a:pt x="3780" y="3"/>
                </a:lnTo>
                <a:lnTo>
                  <a:pt x="3799" y="5"/>
                </a:lnTo>
                <a:lnTo>
                  <a:pt x="3818" y="8"/>
                </a:lnTo>
                <a:lnTo>
                  <a:pt x="3836" y="13"/>
                </a:lnTo>
                <a:lnTo>
                  <a:pt x="3853" y="17"/>
                </a:lnTo>
                <a:lnTo>
                  <a:pt x="3870" y="23"/>
                </a:lnTo>
                <a:lnTo>
                  <a:pt x="3888" y="29"/>
                </a:lnTo>
                <a:lnTo>
                  <a:pt x="3905" y="37"/>
                </a:lnTo>
                <a:lnTo>
                  <a:pt x="3920" y="46"/>
                </a:lnTo>
                <a:lnTo>
                  <a:pt x="3936" y="55"/>
                </a:lnTo>
                <a:lnTo>
                  <a:pt x="3952" y="64"/>
                </a:lnTo>
                <a:lnTo>
                  <a:pt x="3966" y="75"/>
                </a:lnTo>
                <a:lnTo>
                  <a:pt x="3981" y="86"/>
                </a:lnTo>
                <a:lnTo>
                  <a:pt x="3994" y="97"/>
                </a:lnTo>
                <a:lnTo>
                  <a:pt x="4006" y="111"/>
                </a:lnTo>
                <a:lnTo>
                  <a:pt x="4020" y="123"/>
                </a:lnTo>
                <a:lnTo>
                  <a:pt x="4031" y="136"/>
                </a:lnTo>
                <a:lnTo>
                  <a:pt x="4042" y="151"/>
                </a:lnTo>
                <a:lnTo>
                  <a:pt x="4053" y="165"/>
                </a:lnTo>
                <a:lnTo>
                  <a:pt x="4062" y="181"/>
                </a:lnTo>
                <a:lnTo>
                  <a:pt x="4071" y="197"/>
                </a:lnTo>
                <a:lnTo>
                  <a:pt x="4080" y="212"/>
                </a:lnTo>
                <a:lnTo>
                  <a:pt x="4088" y="229"/>
                </a:lnTo>
                <a:lnTo>
                  <a:pt x="4094" y="247"/>
                </a:lnTo>
                <a:lnTo>
                  <a:pt x="4100" y="264"/>
                </a:lnTo>
                <a:lnTo>
                  <a:pt x="4105" y="281"/>
                </a:lnTo>
                <a:lnTo>
                  <a:pt x="4109" y="299"/>
                </a:lnTo>
                <a:lnTo>
                  <a:pt x="4112" y="318"/>
                </a:lnTo>
                <a:lnTo>
                  <a:pt x="4114" y="336"/>
                </a:lnTo>
                <a:lnTo>
                  <a:pt x="4117" y="355"/>
                </a:lnTo>
                <a:lnTo>
                  <a:pt x="4117" y="375"/>
                </a:lnTo>
                <a:lnTo>
                  <a:pt x="4117" y="5769"/>
                </a:lnTo>
                <a:lnTo>
                  <a:pt x="4117" y="5789"/>
                </a:lnTo>
                <a:lnTo>
                  <a:pt x="4114" y="5808"/>
                </a:lnTo>
                <a:lnTo>
                  <a:pt x="4112" y="5826"/>
                </a:lnTo>
                <a:lnTo>
                  <a:pt x="4109" y="5845"/>
                </a:lnTo>
                <a:lnTo>
                  <a:pt x="4105" y="5863"/>
                </a:lnTo>
                <a:lnTo>
                  <a:pt x="4100" y="5881"/>
                </a:lnTo>
                <a:lnTo>
                  <a:pt x="4094" y="5899"/>
                </a:lnTo>
                <a:lnTo>
                  <a:pt x="4088" y="5915"/>
                </a:lnTo>
                <a:lnTo>
                  <a:pt x="4080" y="5932"/>
                </a:lnTo>
                <a:lnTo>
                  <a:pt x="4071" y="5948"/>
                </a:lnTo>
                <a:lnTo>
                  <a:pt x="4062" y="5963"/>
                </a:lnTo>
                <a:lnTo>
                  <a:pt x="4053" y="5979"/>
                </a:lnTo>
                <a:lnTo>
                  <a:pt x="4042" y="5993"/>
                </a:lnTo>
                <a:lnTo>
                  <a:pt x="4031" y="6008"/>
                </a:lnTo>
                <a:lnTo>
                  <a:pt x="4020" y="6021"/>
                </a:lnTo>
                <a:lnTo>
                  <a:pt x="4006" y="6035"/>
                </a:lnTo>
                <a:lnTo>
                  <a:pt x="3994" y="6047"/>
                </a:lnTo>
                <a:lnTo>
                  <a:pt x="3981" y="6058"/>
                </a:lnTo>
                <a:lnTo>
                  <a:pt x="3966" y="6069"/>
                </a:lnTo>
                <a:lnTo>
                  <a:pt x="3952" y="6080"/>
                </a:lnTo>
                <a:lnTo>
                  <a:pt x="3936" y="6089"/>
                </a:lnTo>
                <a:lnTo>
                  <a:pt x="3920" y="6098"/>
                </a:lnTo>
                <a:lnTo>
                  <a:pt x="3905" y="6107"/>
                </a:lnTo>
                <a:lnTo>
                  <a:pt x="3888" y="6115"/>
                </a:lnTo>
                <a:lnTo>
                  <a:pt x="3870" y="6122"/>
                </a:lnTo>
                <a:lnTo>
                  <a:pt x="3853" y="6127"/>
                </a:lnTo>
                <a:lnTo>
                  <a:pt x="3836" y="6133"/>
                </a:lnTo>
                <a:lnTo>
                  <a:pt x="3818" y="6136"/>
                </a:lnTo>
                <a:lnTo>
                  <a:pt x="3799" y="6139"/>
                </a:lnTo>
                <a:lnTo>
                  <a:pt x="3780" y="6142"/>
                </a:lnTo>
                <a:lnTo>
                  <a:pt x="3761" y="6144"/>
                </a:lnTo>
                <a:lnTo>
                  <a:pt x="3742" y="6144"/>
                </a:lnTo>
                <a:lnTo>
                  <a:pt x="373" y="6144"/>
                </a:lnTo>
                <a:lnTo>
                  <a:pt x="354" y="6144"/>
                </a:lnTo>
                <a:lnTo>
                  <a:pt x="335" y="6142"/>
                </a:lnTo>
                <a:lnTo>
                  <a:pt x="316" y="6139"/>
                </a:lnTo>
                <a:lnTo>
                  <a:pt x="299" y="6136"/>
                </a:lnTo>
                <a:lnTo>
                  <a:pt x="281" y="6133"/>
                </a:lnTo>
                <a:lnTo>
                  <a:pt x="263" y="6127"/>
                </a:lnTo>
                <a:lnTo>
                  <a:pt x="245" y="6122"/>
                </a:lnTo>
                <a:lnTo>
                  <a:pt x="228" y="6115"/>
                </a:lnTo>
                <a:lnTo>
                  <a:pt x="212" y="6107"/>
                </a:lnTo>
                <a:lnTo>
                  <a:pt x="196" y="6098"/>
                </a:lnTo>
                <a:lnTo>
                  <a:pt x="180" y="6089"/>
                </a:lnTo>
                <a:lnTo>
                  <a:pt x="165" y="6080"/>
                </a:lnTo>
                <a:lnTo>
                  <a:pt x="150" y="6069"/>
                </a:lnTo>
                <a:lnTo>
                  <a:pt x="136" y="6058"/>
                </a:lnTo>
                <a:lnTo>
                  <a:pt x="122" y="6047"/>
                </a:lnTo>
                <a:lnTo>
                  <a:pt x="109" y="6035"/>
                </a:lnTo>
                <a:lnTo>
                  <a:pt x="97" y="6021"/>
                </a:lnTo>
                <a:lnTo>
                  <a:pt x="86" y="6008"/>
                </a:lnTo>
                <a:lnTo>
                  <a:pt x="74" y="5993"/>
                </a:lnTo>
                <a:lnTo>
                  <a:pt x="63" y="5979"/>
                </a:lnTo>
                <a:lnTo>
                  <a:pt x="53" y="5963"/>
                </a:lnTo>
                <a:lnTo>
                  <a:pt x="44" y="5948"/>
                </a:lnTo>
                <a:lnTo>
                  <a:pt x="37" y="5932"/>
                </a:lnTo>
                <a:lnTo>
                  <a:pt x="29" y="5915"/>
                </a:lnTo>
                <a:lnTo>
                  <a:pt x="22" y="5899"/>
                </a:lnTo>
                <a:lnTo>
                  <a:pt x="17" y="5881"/>
                </a:lnTo>
                <a:lnTo>
                  <a:pt x="11" y="5863"/>
                </a:lnTo>
                <a:lnTo>
                  <a:pt x="6" y="5845"/>
                </a:lnTo>
                <a:lnTo>
                  <a:pt x="4" y="5826"/>
                </a:lnTo>
                <a:lnTo>
                  <a:pt x="1" y="5808"/>
                </a:lnTo>
                <a:lnTo>
                  <a:pt x="0" y="5789"/>
                </a:lnTo>
                <a:lnTo>
                  <a:pt x="0" y="5769"/>
                </a:lnTo>
                <a:lnTo>
                  <a:pt x="0" y="375"/>
                </a:lnTo>
                <a:lnTo>
                  <a:pt x="0" y="355"/>
                </a:lnTo>
                <a:lnTo>
                  <a:pt x="1" y="336"/>
                </a:lnTo>
                <a:lnTo>
                  <a:pt x="4" y="318"/>
                </a:lnTo>
                <a:lnTo>
                  <a:pt x="6" y="299"/>
                </a:lnTo>
                <a:lnTo>
                  <a:pt x="11" y="281"/>
                </a:lnTo>
                <a:lnTo>
                  <a:pt x="17" y="264"/>
                </a:lnTo>
                <a:lnTo>
                  <a:pt x="22" y="247"/>
                </a:lnTo>
                <a:lnTo>
                  <a:pt x="29" y="229"/>
                </a:lnTo>
                <a:lnTo>
                  <a:pt x="37" y="212"/>
                </a:lnTo>
                <a:lnTo>
                  <a:pt x="44" y="197"/>
                </a:lnTo>
                <a:lnTo>
                  <a:pt x="53" y="181"/>
                </a:lnTo>
                <a:lnTo>
                  <a:pt x="63" y="165"/>
                </a:lnTo>
                <a:lnTo>
                  <a:pt x="74" y="151"/>
                </a:lnTo>
                <a:lnTo>
                  <a:pt x="86" y="136"/>
                </a:lnTo>
                <a:lnTo>
                  <a:pt x="97" y="123"/>
                </a:lnTo>
                <a:lnTo>
                  <a:pt x="109" y="111"/>
                </a:lnTo>
                <a:lnTo>
                  <a:pt x="122" y="97"/>
                </a:lnTo>
                <a:lnTo>
                  <a:pt x="136" y="86"/>
                </a:lnTo>
                <a:lnTo>
                  <a:pt x="150" y="75"/>
                </a:lnTo>
                <a:lnTo>
                  <a:pt x="165" y="64"/>
                </a:lnTo>
                <a:lnTo>
                  <a:pt x="180" y="55"/>
                </a:lnTo>
                <a:lnTo>
                  <a:pt x="196" y="46"/>
                </a:lnTo>
                <a:lnTo>
                  <a:pt x="212" y="37"/>
                </a:lnTo>
                <a:lnTo>
                  <a:pt x="228" y="29"/>
                </a:lnTo>
                <a:lnTo>
                  <a:pt x="245" y="23"/>
                </a:lnTo>
                <a:lnTo>
                  <a:pt x="263" y="17"/>
                </a:lnTo>
                <a:lnTo>
                  <a:pt x="281" y="13"/>
                </a:lnTo>
                <a:lnTo>
                  <a:pt x="299" y="8"/>
                </a:lnTo>
                <a:lnTo>
                  <a:pt x="316" y="5"/>
                </a:lnTo>
                <a:lnTo>
                  <a:pt x="335" y="3"/>
                </a:lnTo>
                <a:lnTo>
                  <a:pt x="354" y="0"/>
                </a:lnTo>
                <a:lnTo>
                  <a:pt x="373" y="0"/>
                </a:lnTo>
                <a:close/>
                <a:moveTo>
                  <a:pt x="2968" y="4585"/>
                </a:moveTo>
                <a:lnTo>
                  <a:pt x="2968" y="4585"/>
                </a:lnTo>
                <a:lnTo>
                  <a:pt x="3254" y="4168"/>
                </a:lnTo>
                <a:lnTo>
                  <a:pt x="3260" y="4157"/>
                </a:lnTo>
                <a:lnTo>
                  <a:pt x="3266" y="4144"/>
                </a:lnTo>
                <a:lnTo>
                  <a:pt x="3270" y="4133"/>
                </a:lnTo>
                <a:lnTo>
                  <a:pt x="3274" y="4121"/>
                </a:lnTo>
                <a:lnTo>
                  <a:pt x="3275" y="4110"/>
                </a:lnTo>
                <a:lnTo>
                  <a:pt x="3275" y="4098"/>
                </a:lnTo>
                <a:lnTo>
                  <a:pt x="3275" y="4085"/>
                </a:lnTo>
                <a:lnTo>
                  <a:pt x="3273" y="4074"/>
                </a:lnTo>
                <a:lnTo>
                  <a:pt x="3269" y="4062"/>
                </a:lnTo>
                <a:lnTo>
                  <a:pt x="3266" y="4050"/>
                </a:lnTo>
                <a:lnTo>
                  <a:pt x="3260" y="4037"/>
                </a:lnTo>
                <a:lnTo>
                  <a:pt x="3255" y="4026"/>
                </a:lnTo>
                <a:lnTo>
                  <a:pt x="3247" y="4014"/>
                </a:lnTo>
                <a:lnTo>
                  <a:pt x="3239" y="4002"/>
                </a:lnTo>
                <a:lnTo>
                  <a:pt x="3230" y="3989"/>
                </a:lnTo>
                <a:lnTo>
                  <a:pt x="3219" y="3977"/>
                </a:lnTo>
                <a:lnTo>
                  <a:pt x="2757" y="3512"/>
                </a:lnTo>
                <a:lnTo>
                  <a:pt x="2742" y="3501"/>
                </a:lnTo>
                <a:lnTo>
                  <a:pt x="2729" y="3491"/>
                </a:lnTo>
                <a:lnTo>
                  <a:pt x="2715" y="3483"/>
                </a:lnTo>
                <a:lnTo>
                  <a:pt x="2702" y="3476"/>
                </a:lnTo>
                <a:lnTo>
                  <a:pt x="2690" y="3469"/>
                </a:lnTo>
                <a:lnTo>
                  <a:pt x="2676" y="3465"/>
                </a:lnTo>
                <a:lnTo>
                  <a:pt x="2664" y="3460"/>
                </a:lnTo>
                <a:lnTo>
                  <a:pt x="2652" y="3458"/>
                </a:lnTo>
                <a:lnTo>
                  <a:pt x="2641" y="3456"/>
                </a:lnTo>
                <a:lnTo>
                  <a:pt x="2628" y="3456"/>
                </a:lnTo>
                <a:lnTo>
                  <a:pt x="2617" y="3456"/>
                </a:lnTo>
                <a:lnTo>
                  <a:pt x="2606" y="3458"/>
                </a:lnTo>
                <a:lnTo>
                  <a:pt x="2595" y="3460"/>
                </a:lnTo>
                <a:lnTo>
                  <a:pt x="2584" y="3463"/>
                </a:lnTo>
                <a:lnTo>
                  <a:pt x="2574" y="3468"/>
                </a:lnTo>
                <a:lnTo>
                  <a:pt x="2563" y="3473"/>
                </a:lnTo>
                <a:lnTo>
                  <a:pt x="2261" y="3654"/>
                </a:lnTo>
                <a:lnTo>
                  <a:pt x="2220" y="3611"/>
                </a:lnTo>
                <a:lnTo>
                  <a:pt x="2182" y="3567"/>
                </a:lnTo>
                <a:lnTo>
                  <a:pt x="2146" y="3525"/>
                </a:lnTo>
                <a:lnTo>
                  <a:pt x="2111" y="3482"/>
                </a:lnTo>
                <a:lnTo>
                  <a:pt x="2078" y="3440"/>
                </a:lnTo>
                <a:lnTo>
                  <a:pt x="2045" y="3398"/>
                </a:lnTo>
                <a:lnTo>
                  <a:pt x="2015" y="3356"/>
                </a:lnTo>
                <a:lnTo>
                  <a:pt x="1986" y="3314"/>
                </a:lnTo>
                <a:lnTo>
                  <a:pt x="1958" y="3273"/>
                </a:lnTo>
                <a:lnTo>
                  <a:pt x="1933" y="3232"/>
                </a:lnTo>
                <a:lnTo>
                  <a:pt x="1908" y="3190"/>
                </a:lnTo>
                <a:lnTo>
                  <a:pt x="1885" y="3149"/>
                </a:lnTo>
                <a:lnTo>
                  <a:pt x="1864" y="3108"/>
                </a:lnTo>
                <a:lnTo>
                  <a:pt x="1842" y="3067"/>
                </a:lnTo>
                <a:lnTo>
                  <a:pt x="1824" y="3025"/>
                </a:lnTo>
                <a:lnTo>
                  <a:pt x="1806" y="2985"/>
                </a:lnTo>
                <a:lnTo>
                  <a:pt x="1789" y="2944"/>
                </a:lnTo>
                <a:lnTo>
                  <a:pt x="1774" y="2904"/>
                </a:lnTo>
                <a:lnTo>
                  <a:pt x="1760" y="2863"/>
                </a:lnTo>
                <a:lnTo>
                  <a:pt x="1748" y="2823"/>
                </a:lnTo>
                <a:lnTo>
                  <a:pt x="1735" y="2781"/>
                </a:lnTo>
                <a:lnTo>
                  <a:pt x="1725" y="2741"/>
                </a:lnTo>
                <a:lnTo>
                  <a:pt x="1715" y="2700"/>
                </a:lnTo>
                <a:lnTo>
                  <a:pt x="1708" y="2660"/>
                </a:lnTo>
                <a:lnTo>
                  <a:pt x="1700" y="2619"/>
                </a:lnTo>
                <a:lnTo>
                  <a:pt x="1694" y="2578"/>
                </a:lnTo>
                <a:lnTo>
                  <a:pt x="1689" y="2537"/>
                </a:lnTo>
                <a:lnTo>
                  <a:pt x="1684" y="2496"/>
                </a:lnTo>
                <a:lnTo>
                  <a:pt x="1682" y="2455"/>
                </a:lnTo>
                <a:lnTo>
                  <a:pt x="1680" y="2414"/>
                </a:lnTo>
                <a:lnTo>
                  <a:pt x="1677" y="2372"/>
                </a:lnTo>
                <a:lnTo>
                  <a:pt x="1677" y="2331"/>
                </a:lnTo>
                <a:lnTo>
                  <a:pt x="1985" y="2159"/>
                </a:lnTo>
                <a:lnTo>
                  <a:pt x="1995" y="2153"/>
                </a:lnTo>
                <a:lnTo>
                  <a:pt x="2004" y="2146"/>
                </a:lnTo>
                <a:lnTo>
                  <a:pt x="2012" y="2138"/>
                </a:lnTo>
                <a:lnTo>
                  <a:pt x="2020" y="2130"/>
                </a:lnTo>
                <a:lnTo>
                  <a:pt x="2028" y="2121"/>
                </a:lnTo>
                <a:lnTo>
                  <a:pt x="2033" y="2111"/>
                </a:lnTo>
                <a:lnTo>
                  <a:pt x="2039" y="2101"/>
                </a:lnTo>
                <a:lnTo>
                  <a:pt x="2043" y="2090"/>
                </a:lnTo>
                <a:lnTo>
                  <a:pt x="2046" y="2078"/>
                </a:lnTo>
                <a:lnTo>
                  <a:pt x="2050" y="2066"/>
                </a:lnTo>
                <a:lnTo>
                  <a:pt x="2052" y="2052"/>
                </a:lnTo>
                <a:lnTo>
                  <a:pt x="2053" y="2038"/>
                </a:lnTo>
                <a:lnTo>
                  <a:pt x="2053" y="2022"/>
                </a:lnTo>
                <a:lnTo>
                  <a:pt x="2052" y="2007"/>
                </a:lnTo>
                <a:lnTo>
                  <a:pt x="2050" y="1990"/>
                </a:lnTo>
                <a:lnTo>
                  <a:pt x="2048" y="1972"/>
                </a:lnTo>
                <a:lnTo>
                  <a:pt x="1877" y="1339"/>
                </a:lnTo>
                <a:lnTo>
                  <a:pt x="1871" y="1325"/>
                </a:lnTo>
                <a:lnTo>
                  <a:pt x="1866" y="1310"/>
                </a:lnTo>
                <a:lnTo>
                  <a:pt x="1859" y="1297"/>
                </a:lnTo>
                <a:lnTo>
                  <a:pt x="1853" y="1284"/>
                </a:lnTo>
                <a:lnTo>
                  <a:pt x="1845" y="1273"/>
                </a:lnTo>
                <a:lnTo>
                  <a:pt x="1837" y="1262"/>
                </a:lnTo>
                <a:lnTo>
                  <a:pt x="1829" y="1253"/>
                </a:lnTo>
                <a:lnTo>
                  <a:pt x="1820" y="1244"/>
                </a:lnTo>
                <a:lnTo>
                  <a:pt x="1810" y="1237"/>
                </a:lnTo>
                <a:lnTo>
                  <a:pt x="1800" y="1231"/>
                </a:lnTo>
                <a:lnTo>
                  <a:pt x="1790" y="1225"/>
                </a:lnTo>
                <a:lnTo>
                  <a:pt x="1779" y="1221"/>
                </a:lnTo>
                <a:lnTo>
                  <a:pt x="1768" y="1218"/>
                </a:lnTo>
                <a:lnTo>
                  <a:pt x="1756" y="1215"/>
                </a:lnTo>
                <a:lnTo>
                  <a:pt x="1742" y="1213"/>
                </a:lnTo>
                <a:lnTo>
                  <a:pt x="1729" y="1213"/>
                </a:lnTo>
                <a:lnTo>
                  <a:pt x="1225" y="1252"/>
                </a:lnTo>
                <a:lnTo>
                  <a:pt x="1199" y="1254"/>
                </a:lnTo>
                <a:lnTo>
                  <a:pt x="1175" y="1258"/>
                </a:lnTo>
                <a:lnTo>
                  <a:pt x="1154" y="1262"/>
                </a:lnTo>
                <a:lnTo>
                  <a:pt x="1135" y="1268"/>
                </a:lnTo>
                <a:lnTo>
                  <a:pt x="1119" y="1274"/>
                </a:lnTo>
                <a:lnTo>
                  <a:pt x="1105" y="1281"/>
                </a:lnTo>
                <a:lnTo>
                  <a:pt x="1092" y="1290"/>
                </a:lnTo>
                <a:lnTo>
                  <a:pt x="1081" y="1300"/>
                </a:lnTo>
                <a:lnTo>
                  <a:pt x="1072" y="1311"/>
                </a:lnTo>
                <a:lnTo>
                  <a:pt x="1065" y="1323"/>
                </a:lnTo>
                <a:lnTo>
                  <a:pt x="1060" y="1337"/>
                </a:lnTo>
                <a:lnTo>
                  <a:pt x="1055" y="1351"/>
                </a:lnTo>
                <a:lnTo>
                  <a:pt x="1052" y="1367"/>
                </a:lnTo>
                <a:lnTo>
                  <a:pt x="1050" y="1384"/>
                </a:lnTo>
                <a:lnTo>
                  <a:pt x="1049" y="1403"/>
                </a:lnTo>
                <a:lnTo>
                  <a:pt x="1048" y="1423"/>
                </a:lnTo>
                <a:lnTo>
                  <a:pt x="1047" y="1494"/>
                </a:lnTo>
                <a:lnTo>
                  <a:pt x="1047" y="1565"/>
                </a:lnTo>
                <a:lnTo>
                  <a:pt x="1048" y="1636"/>
                </a:lnTo>
                <a:lnTo>
                  <a:pt x="1049" y="1705"/>
                </a:lnTo>
                <a:lnTo>
                  <a:pt x="1052" y="1773"/>
                </a:lnTo>
                <a:lnTo>
                  <a:pt x="1055" y="1841"/>
                </a:lnTo>
                <a:lnTo>
                  <a:pt x="1060" y="1906"/>
                </a:lnTo>
                <a:lnTo>
                  <a:pt x="1065" y="1972"/>
                </a:lnTo>
                <a:lnTo>
                  <a:pt x="1071" y="2037"/>
                </a:lnTo>
                <a:lnTo>
                  <a:pt x="1079" y="2100"/>
                </a:lnTo>
                <a:lnTo>
                  <a:pt x="1087" y="2163"/>
                </a:lnTo>
                <a:lnTo>
                  <a:pt x="1096" y="2225"/>
                </a:lnTo>
                <a:lnTo>
                  <a:pt x="1105" y="2286"/>
                </a:lnTo>
                <a:lnTo>
                  <a:pt x="1116" y="2347"/>
                </a:lnTo>
                <a:lnTo>
                  <a:pt x="1127" y="2406"/>
                </a:lnTo>
                <a:lnTo>
                  <a:pt x="1139" y="2465"/>
                </a:lnTo>
                <a:lnTo>
                  <a:pt x="1152" y="2523"/>
                </a:lnTo>
                <a:lnTo>
                  <a:pt x="1167" y="2580"/>
                </a:lnTo>
                <a:lnTo>
                  <a:pt x="1181" y="2636"/>
                </a:lnTo>
                <a:lnTo>
                  <a:pt x="1197" y="2692"/>
                </a:lnTo>
                <a:lnTo>
                  <a:pt x="1214" y="2747"/>
                </a:lnTo>
                <a:lnTo>
                  <a:pt x="1232" y="2801"/>
                </a:lnTo>
                <a:lnTo>
                  <a:pt x="1251" y="2855"/>
                </a:lnTo>
                <a:lnTo>
                  <a:pt x="1269" y="2908"/>
                </a:lnTo>
                <a:lnTo>
                  <a:pt x="1290" y="2960"/>
                </a:lnTo>
                <a:lnTo>
                  <a:pt x="1311" y="3012"/>
                </a:lnTo>
                <a:lnTo>
                  <a:pt x="1332" y="3063"/>
                </a:lnTo>
                <a:lnTo>
                  <a:pt x="1355" y="3113"/>
                </a:lnTo>
                <a:lnTo>
                  <a:pt x="1379" y="3164"/>
                </a:lnTo>
                <a:lnTo>
                  <a:pt x="1403" y="3213"/>
                </a:lnTo>
                <a:lnTo>
                  <a:pt x="1429" y="3262"/>
                </a:lnTo>
                <a:lnTo>
                  <a:pt x="1455" y="3310"/>
                </a:lnTo>
                <a:lnTo>
                  <a:pt x="1481" y="3356"/>
                </a:lnTo>
                <a:lnTo>
                  <a:pt x="1509" y="3404"/>
                </a:lnTo>
                <a:lnTo>
                  <a:pt x="1538" y="3451"/>
                </a:lnTo>
                <a:lnTo>
                  <a:pt x="1567" y="3497"/>
                </a:lnTo>
                <a:lnTo>
                  <a:pt x="1598" y="3543"/>
                </a:lnTo>
                <a:lnTo>
                  <a:pt x="1630" y="3587"/>
                </a:lnTo>
                <a:lnTo>
                  <a:pt x="1662" y="3633"/>
                </a:lnTo>
                <a:lnTo>
                  <a:pt x="1694" y="3676"/>
                </a:lnTo>
                <a:lnTo>
                  <a:pt x="1728" y="3721"/>
                </a:lnTo>
                <a:lnTo>
                  <a:pt x="1762" y="3764"/>
                </a:lnTo>
                <a:lnTo>
                  <a:pt x="1798" y="3808"/>
                </a:lnTo>
                <a:lnTo>
                  <a:pt x="1835" y="3850"/>
                </a:lnTo>
                <a:lnTo>
                  <a:pt x="1871" y="3893"/>
                </a:lnTo>
                <a:lnTo>
                  <a:pt x="1909" y="3935"/>
                </a:lnTo>
                <a:lnTo>
                  <a:pt x="1948" y="3976"/>
                </a:lnTo>
                <a:lnTo>
                  <a:pt x="1987" y="4018"/>
                </a:lnTo>
                <a:lnTo>
                  <a:pt x="2028" y="4060"/>
                </a:lnTo>
                <a:lnTo>
                  <a:pt x="2069" y="4100"/>
                </a:lnTo>
                <a:lnTo>
                  <a:pt x="2111" y="4141"/>
                </a:lnTo>
                <a:lnTo>
                  <a:pt x="2155" y="4181"/>
                </a:lnTo>
                <a:lnTo>
                  <a:pt x="2198" y="4221"/>
                </a:lnTo>
                <a:lnTo>
                  <a:pt x="2243" y="4261"/>
                </a:lnTo>
                <a:lnTo>
                  <a:pt x="2288" y="4302"/>
                </a:lnTo>
                <a:lnTo>
                  <a:pt x="2334" y="4341"/>
                </a:lnTo>
                <a:lnTo>
                  <a:pt x="2429" y="4420"/>
                </a:lnTo>
                <a:lnTo>
                  <a:pt x="2527" y="4498"/>
                </a:lnTo>
                <a:lnTo>
                  <a:pt x="2628" y="4576"/>
                </a:lnTo>
                <a:lnTo>
                  <a:pt x="2733" y="4654"/>
                </a:lnTo>
                <a:lnTo>
                  <a:pt x="2750" y="4663"/>
                </a:lnTo>
                <a:lnTo>
                  <a:pt x="2767" y="4670"/>
                </a:lnTo>
                <a:lnTo>
                  <a:pt x="2783" y="4677"/>
                </a:lnTo>
                <a:lnTo>
                  <a:pt x="2799" y="4683"/>
                </a:lnTo>
                <a:lnTo>
                  <a:pt x="2813" y="4686"/>
                </a:lnTo>
                <a:lnTo>
                  <a:pt x="2828" y="4687"/>
                </a:lnTo>
                <a:lnTo>
                  <a:pt x="2842" y="4687"/>
                </a:lnTo>
                <a:lnTo>
                  <a:pt x="2856" y="4685"/>
                </a:lnTo>
                <a:lnTo>
                  <a:pt x="2869" y="4682"/>
                </a:lnTo>
                <a:lnTo>
                  <a:pt x="2884" y="4675"/>
                </a:lnTo>
                <a:lnTo>
                  <a:pt x="2897" y="4666"/>
                </a:lnTo>
                <a:lnTo>
                  <a:pt x="2910" y="4655"/>
                </a:lnTo>
                <a:lnTo>
                  <a:pt x="2925" y="4641"/>
                </a:lnTo>
                <a:lnTo>
                  <a:pt x="2939" y="4625"/>
                </a:lnTo>
                <a:lnTo>
                  <a:pt x="2954" y="4606"/>
                </a:lnTo>
                <a:lnTo>
                  <a:pt x="2968" y="4585"/>
                </a:lnTo>
                <a:close/>
                <a:moveTo>
                  <a:pt x="1518" y="266"/>
                </a:moveTo>
                <a:lnTo>
                  <a:pt x="1518" y="398"/>
                </a:lnTo>
                <a:lnTo>
                  <a:pt x="2656" y="398"/>
                </a:lnTo>
                <a:lnTo>
                  <a:pt x="2656" y="266"/>
                </a:lnTo>
                <a:lnTo>
                  <a:pt x="1518" y="266"/>
                </a:lnTo>
                <a:close/>
                <a:moveTo>
                  <a:pt x="525" y="656"/>
                </a:moveTo>
                <a:lnTo>
                  <a:pt x="525" y="5209"/>
                </a:lnTo>
                <a:lnTo>
                  <a:pt x="3595" y="5209"/>
                </a:lnTo>
                <a:lnTo>
                  <a:pt x="3595" y="656"/>
                </a:lnTo>
                <a:lnTo>
                  <a:pt x="525" y="656"/>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6" name="Shape"/>
          <p:cNvSpPr/>
          <p:nvPr/>
        </p:nvSpPr>
        <p:spPr bwMode="auto">
          <a:xfrm>
            <a:off x="5937217" y="3288086"/>
            <a:ext cx="302305" cy="312037"/>
          </a:xfrm>
          <a:custGeom>
            <a:avLst/>
            <a:gdLst>
              <a:gd name="T0" fmla="*/ 647115728 w 5608"/>
              <a:gd name="T1" fmla="*/ 107108861 h 5444"/>
              <a:gd name="T2" fmla="*/ 482682772 w 5608"/>
              <a:gd name="T3" fmla="*/ 308963069 h 5444"/>
              <a:gd name="T4" fmla="*/ 482682772 w 5608"/>
              <a:gd name="T5" fmla="*/ 529535615 h 5444"/>
              <a:gd name="T6" fmla="*/ 644346208 w 5608"/>
              <a:gd name="T7" fmla="*/ 535543626 h 5444"/>
              <a:gd name="T8" fmla="*/ 640769238 w 5608"/>
              <a:gd name="T9" fmla="*/ 552412978 h 5444"/>
              <a:gd name="T10" fmla="*/ 635345695 w 5608"/>
              <a:gd name="T11" fmla="*/ 567664894 h 5444"/>
              <a:gd name="T12" fmla="*/ 628191414 w 5608"/>
              <a:gd name="T13" fmla="*/ 581299033 h 5444"/>
              <a:gd name="T14" fmla="*/ 619537048 w 5608"/>
              <a:gd name="T15" fmla="*/ 593199791 h 5444"/>
              <a:gd name="T16" fmla="*/ 609382596 w 5608"/>
              <a:gd name="T17" fmla="*/ 603598716 h 5444"/>
              <a:gd name="T18" fmla="*/ 598305198 w 5608"/>
              <a:gd name="T19" fmla="*/ 612148996 h 5444"/>
              <a:gd name="T20" fmla="*/ 585958366 w 5608"/>
              <a:gd name="T21" fmla="*/ 618966235 h 5444"/>
              <a:gd name="T22" fmla="*/ 572918899 w 5608"/>
              <a:gd name="T23" fmla="*/ 624165358 h 5444"/>
              <a:gd name="T24" fmla="*/ 559187477 w 5608"/>
              <a:gd name="T25" fmla="*/ 627400572 h 5444"/>
              <a:gd name="T26" fmla="*/ 544994072 w 5608"/>
              <a:gd name="T27" fmla="*/ 628902744 h 5444"/>
              <a:gd name="T28" fmla="*/ 106852564 w 5608"/>
              <a:gd name="T29" fmla="*/ 629018348 h 5444"/>
              <a:gd name="T30" fmla="*/ 90582274 w 5608"/>
              <a:gd name="T31" fmla="*/ 627862988 h 5444"/>
              <a:gd name="T32" fmla="*/ 75119775 w 5608"/>
              <a:gd name="T33" fmla="*/ 624165358 h 5444"/>
              <a:gd name="T34" fmla="*/ 60580563 w 5608"/>
              <a:gd name="T35" fmla="*/ 618388215 h 5444"/>
              <a:gd name="T36" fmla="*/ 47079792 w 5608"/>
              <a:gd name="T37" fmla="*/ 610646823 h 5444"/>
              <a:gd name="T38" fmla="*/ 35079108 w 5608"/>
              <a:gd name="T39" fmla="*/ 601172391 h 5444"/>
              <a:gd name="T40" fmla="*/ 24347517 w 5608"/>
              <a:gd name="T41" fmla="*/ 589964577 h 5444"/>
              <a:gd name="T42" fmla="*/ 15462499 w 5608"/>
              <a:gd name="T43" fmla="*/ 577254931 h 5444"/>
              <a:gd name="T44" fmla="*/ 8308219 w 5608"/>
              <a:gd name="T45" fmla="*/ 563505188 h 5444"/>
              <a:gd name="T46" fmla="*/ 3230823 w 5608"/>
              <a:gd name="T47" fmla="*/ 548600084 h 5444"/>
              <a:gd name="T48" fmla="*/ 461643 w 5608"/>
              <a:gd name="T49" fmla="*/ 532770829 h 5444"/>
              <a:gd name="T50" fmla="*/ 0 w 5608"/>
              <a:gd name="T51" fmla="*/ 107108861 h 5444"/>
              <a:gd name="T52" fmla="*/ 461643 w 5608"/>
              <a:gd name="T53" fmla="*/ 96247520 h 5444"/>
              <a:gd name="T54" fmla="*/ 3230823 w 5608"/>
              <a:gd name="T55" fmla="*/ 80418264 h 5444"/>
              <a:gd name="T56" fmla="*/ 8308219 w 5608"/>
              <a:gd name="T57" fmla="*/ 65513161 h 5444"/>
              <a:gd name="T58" fmla="*/ 15462499 w 5608"/>
              <a:gd name="T59" fmla="*/ 51763418 h 5444"/>
              <a:gd name="T60" fmla="*/ 24347517 w 5608"/>
              <a:gd name="T61" fmla="*/ 39169375 h 5444"/>
              <a:gd name="T62" fmla="*/ 35079108 w 5608"/>
              <a:gd name="T63" fmla="*/ 27961562 h 5444"/>
              <a:gd name="T64" fmla="*/ 47079792 w 5608"/>
              <a:gd name="T65" fmla="*/ 18486789 h 5444"/>
              <a:gd name="T66" fmla="*/ 60580563 w 5608"/>
              <a:gd name="T67" fmla="*/ 10745397 h 5444"/>
              <a:gd name="T68" fmla="*/ 75119775 w 5608"/>
              <a:gd name="T69" fmla="*/ 4968254 h 5444"/>
              <a:gd name="T70" fmla="*/ 90582274 w 5608"/>
              <a:gd name="T71" fmla="*/ 1386569 h 5444"/>
              <a:gd name="T72" fmla="*/ 106852564 w 5608"/>
              <a:gd name="T73" fmla="*/ 0 h 5444"/>
              <a:gd name="T74" fmla="*/ 134085096 w 5608"/>
              <a:gd name="T75" fmla="*/ 56847276 h 5444"/>
              <a:gd name="T76" fmla="*/ 508069071 w 5608"/>
              <a:gd name="T77" fmla="*/ 56847276 h 5444"/>
              <a:gd name="T78" fmla="*/ 190280558 w 5608"/>
              <a:gd name="T79" fmla="*/ 90355113 h 5444"/>
              <a:gd name="T80" fmla="*/ 273708552 w 5608"/>
              <a:gd name="T81" fmla="*/ 90355113 h 5444"/>
              <a:gd name="T82" fmla="*/ 64388524 w 5608"/>
              <a:gd name="T83" fmla="*/ 565700645 h 5444"/>
              <a:gd name="T84" fmla="*/ 64388524 w 5608"/>
              <a:gd name="T85" fmla="*/ 498454444 h 54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08" h="5444">
                <a:moveTo>
                  <a:pt x="926" y="0"/>
                </a:moveTo>
                <a:lnTo>
                  <a:pt x="4681" y="0"/>
                </a:lnTo>
                <a:lnTo>
                  <a:pt x="5608" y="927"/>
                </a:lnTo>
                <a:lnTo>
                  <a:pt x="5608" y="3234"/>
                </a:lnTo>
                <a:lnTo>
                  <a:pt x="4183" y="3234"/>
                </a:lnTo>
                <a:lnTo>
                  <a:pt x="4183" y="2674"/>
                </a:lnTo>
                <a:lnTo>
                  <a:pt x="2679" y="3899"/>
                </a:lnTo>
                <a:lnTo>
                  <a:pt x="4183" y="5123"/>
                </a:lnTo>
                <a:lnTo>
                  <a:pt x="4183" y="4583"/>
                </a:lnTo>
                <a:lnTo>
                  <a:pt x="5589" y="4583"/>
                </a:lnTo>
                <a:lnTo>
                  <a:pt x="5584" y="4635"/>
                </a:lnTo>
                <a:lnTo>
                  <a:pt x="5575" y="4685"/>
                </a:lnTo>
                <a:lnTo>
                  <a:pt x="5565" y="4734"/>
                </a:lnTo>
                <a:lnTo>
                  <a:pt x="5553" y="4781"/>
                </a:lnTo>
                <a:lnTo>
                  <a:pt x="5539" y="4827"/>
                </a:lnTo>
                <a:lnTo>
                  <a:pt x="5523" y="4871"/>
                </a:lnTo>
                <a:lnTo>
                  <a:pt x="5506" y="4913"/>
                </a:lnTo>
                <a:lnTo>
                  <a:pt x="5487" y="4955"/>
                </a:lnTo>
                <a:lnTo>
                  <a:pt x="5467" y="4994"/>
                </a:lnTo>
                <a:lnTo>
                  <a:pt x="5444" y="5031"/>
                </a:lnTo>
                <a:lnTo>
                  <a:pt x="5421" y="5067"/>
                </a:lnTo>
                <a:lnTo>
                  <a:pt x="5395" y="5103"/>
                </a:lnTo>
                <a:lnTo>
                  <a:pt x="5369" y="5134"/>
                </a:lnTo>
                <a:lnTo>
                  <a:pt x="5341" y="5166"/>
                </a:lnTo>
                <a:lnTo>
                  <a:pt x="5312" y="5196"/>
                </a:lnTo>
                <a:lnTo>
                  <a:pt x="5281" y="5224"/>
                </a:lnTo>
                <a:lnTo>
                  <a:pt x="5251" y="5251"/>
                </a:lnTo>
                <a:lnTo>
                  <a:pt x="5218" y="5275"/>
                </a:lnTo>
                <a:lnTo>
                  <a:pt x="5185" y="5298"/>
                </a:lnTo>
                <a:lnTo>
                  <a:pt x="5151" y="5320"/>
                </a:lnTo>
                <a:lnTo>
                  <a:pt x="5114" y="5339"/>
                </a:lnTo>
                <a:lnTo>
                  <a:pt x="5078" y="5357"/>
                </a:lnTo>
                <a:lnTo>
                  <a:pt x="5041" y="5374"/>
                </a:lnTo>
                <a:lnTo>
                  <a:pt x="5004" y="5388"/>
                </a:lnTo>
                <a:lnTo>
                  <a:pt x="4965" y="5402"/>
                </a:lnTo>
                <a:lnTo>
                  <a:pt x="4926" y="5412"/>
                </a:lnTo>
                <a:lnTo>
                  <a:pt x="4887" y="5422"/>
                </a:lnTo>
                <a:lnTo>
                  <a:pt x="4846" y="5430"/>
                </a:lnTo>
                <a:lnTo>
                  <a:pt x="4806" y="5436"/>
                </a:lnTo>
                <a:lnTo>
                  <a:pt x="4764" y="5440"/>
                </a:lnTo>
                <a:lnTo>
                  <a:pt x="4723" y="5443"/>
                </a:lnTo>
                <a:lnTo>
                  <a:pt x="4681" y="5444"/>
                </a:lnTo>
                <a:lnTo>
                  <a:pt x="926" y="5444"/>
                </a:lnTo>
                <a:lnTo>
                  <a:pt x="879" y="5443"/>
                </a:lnTo>
                <a:lnTo>
                  <a:pt x="832" y="5439"/>
                </a:lnTo>
                <a:lnTo>
                  <a:pt x="785" y="5434"/>
                </a:lnTo>
                <a:lnTo>
                  <a:pt x="739" y="5425"/>
                </a:lnTo>
                <a:lnTo>
                  <a:pt x="695" y="5414"/>
                </a:lnTo>
                <a:lnTo>
                  <a:pt x="651" y="5402"/>
                </a:lnTo>
                <a:lnTo>
                  <a:pt x="608" y="5388"/>
                </a:lnTo>
                <a:lnTo>
                  <a:pt x="566" y="5371"/>
                </a:lnTo>
                <a:lnTo>
                  <a:pt x="525" y="5352"/>
                </a:lnTo>
                <a:lnTo>
                  <a:pt x="485" y="5331"/>
                </a:lnTo>
                <a:lnTo>
                  <a:pt x="447" y="5309"/>
                </a:lnTo>
                <a:lnTo>
                  <a:pt x="408" y="5285"/>
                </a:lnTo>
                <a:lnTo>
                  <a:pt x="372" y="5259"/>
                </a:lnTo>
                <a:lnTo>
                  <a:pt x="337" y="5231"/>
                </a:lnTo>
                <a:lnTo>
                  <a:pt x="304" y="5203"/>
                </a:lnTo>
                <a:lnTo>
                  <a:pt x="271" y="5172"/>
                </a:lnTo>
                <a:lnTo>
                  <a:pt x="240" y="5140"/>
                </a:lnTo>
                <a:lnTo>
                  <a:pt x="211" y="5106"/>
                </a:lnTo>
                <a:lnTo>
                  <a:pt x="184" y="5071"/>
                </a:lnTo>
                <a:lnTo>
                  <a:pt x="158" y="5034"/>
                </a:lnTo>
                <a:lnTo>
                  <a:pt x="134" y="4996"/>
                </a:lnTo>
                <a:lnTo>
                  <a:pt x="111" y="4958"/>
                </a:lnTo>
                <a:lnTo>
                  <a:pt x="91" y="4917"/>
                </a:lnTo>
                <a:lnTo>
                  <a:pt x="72" y="4877"/>
                </a:lnTo>
                <a:lnTo>
                  <a:pt x="56" y="4834"/>
                </a:lnTo>
                <a:lnTo>
                  <a:pt x="41" y="4792"/>
                </a:lnTo>
                <a:lnTo>
                  <a:pt x="28" y="4748"/>
                </a:lnTo>
                <a:lnTo>
                  <a:pt x="18" y="4703"/>
                </a:lnTo>
                <a:lnTo>
                  <a:pt x="10" y="4658"/>
                </a:lnTo>
                <a:lnTo>
                  <a:pt x="4" y="4611"/>
                </a:lnTo>
                <a:lnTo>
                  <a:pt x="1" y="4564"/>
                </a:lnTo>
                <a:lnTo>
                  <a:pt x="0" y="4517"/>
                </a:lnTo>
                <a:lnTo>
                  <a:pt x="0" y="927"/>
                </a:lnTo>
                <a:lnTo>
                  <a:pt x="1" y="880"/>
                </a:lnTo>
                <a:lnTo>
                  <a:pt x="4" y="833"/>
                </a:lnTo>
                <a:lnTo>
                  <a:pt x="10" y="787"/>
                </a:lnTo>
                <a:lnTo>
                  <a:pt x="18" y="741"/>
                </a:lnTo>
                <a:lnTo>
                  <a:pt x="28" y="696"/>
                </a:lnTo>
                <a:lnTo>
                  <a:pt x="41" y="653"/>
                </a:lnTo>
                <a:lnTo>
                  <a:pt x="56" y="610"/>
                </a:lnTo>
                <a:lnTo>
                  <a:pt x="72" y="567"/>
                </a:lnTo>
                <a:lnTo>
                  <a:pt x="91" y="527"/>
                </a:lnTo>
                <a:lnTo>
                  <a:pt x="111" y="486"/>
                </a:lnTo>
                <a:lnTo>
                  <a:pt x="134" y="448"/>
                </a:lnTo>
                <a:lnTo>
                  <a:pt x="158" y="410"/>
                </a:lnTo>
                <a:lnTo>
                  <a:pt x="184" y="374"/>
                </a:lnTo>
                <a:lnTo>
                  <a:pt x="211" y="339"/>
                </a:lnTo>
                <a:lnTo>
                  <a:pt x="240" y="306"/>
                </a:lnTo>
                <a:lnTo>
                  <a:pt x="271" y="273"/>
                </a:lnTo>
                <a:lnTo>
                  <a:pt x="304" y="242"/>
                </a:lnTo>
                <a:lnTo>
                  <a:pt x="337" y="213"/>
                </a:lnTo>
                <a:lnTo>
                  <a:pt x="372" y="185"/>
                </a:lnTo>
                <a:lnTo>
                  <a:pt x="408" y="160"/>
                </a:lnTo>
                <a:lnTo>
                  <a:pt x="447" y="135"/>
                </a:lnTo>
                <a:lnTo>
                  <a:pt x="485" y="113"/>
                </a:lnTo>
                <a:lnTo>
                  <a:pt x="525" y="93"/>
                </a:lnTo>
                <a:lnTo>
                  <a:pt x="566" y="74"/>
                </a:lnTo>
                <a:lnTo>
                  <a:pt x="608" y="58"/>
                </a:lnTo>
                <a:lnTo>
                  <a:pt x="651" y="43"/>
                </a:lnTo>
                <a:lnTo>
                  <a:pt x="695" y="30"/>
                </a:lnTo>
                <a:lnTo>
                  <a:pt x="739" y="19"/>
                </a:lnTo>
                <a:lnTo>
                  <a:pt x="785" y="12"/>
                </a:lnTo>
                <a:lnTo>
                  <a:pt x="832" y="5"/>
                </a:lnTo>
                <a:lnTo>
                  <a:pt x="879" y="2"/>
                </a:lnTo>
                <a:lnTo>
                  <a:pt x="926" y="0"/>
                </a:lnTo>
                <a:close/>
                <a:moveTo>
                  <a:pt x="4403" y="492"/>
                </a:moveTo>
                <a:lnTo>
                  <a:pt x="1162" y="492"/>
                </a:lnTo>
                <a:lnTo>
                  <a:pt x="1162" y="2201"/>
                </a:lnTo>
                <a:lnTo>
                  <a:pt x="4403" y="2201"/>
                </a:lnTo>
                <a:lnTo>
                  <a:pt x="4403" y="492"/>
                </a:lnTo>
                <a:close/>
                <a:moveTo>
                  <a:pt x="2372" y="782"/>
                </a:moveTo>
                <a:lnTo>
                  <a:pt x="1649" y="782"/>
                </a:lnTo>
                <a:lnTo>
                  <a:pt x="1649" y="1856"/>
                </a:lnTo>
                <a:lnTo>
                  <a:pt x="2372" y="1856"/>
                </a:lnTo>
                <a:lnTo>
                  <a:pt x="2372" y="782"/>
                </a:lnTo>
                <a:close/>
                <a:moveTo>
                  <a:pt x="558" y="4314"/>
                </a:moveTo>
                <a:lnTo>
                  <a:pt x="558" y="4896"/>
                </a:lnTo>
                <a:lnTo>
                  <a:pt x="1093" y="4896"/>
                </a:lnTo>
                <a:lnTo>
                  <a:pt x="1093" y="4314"/>
                </a:lnTo>
                <a:lnTo>
                  <a:pt x="558" y="4314"/>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Shape"/>
          <p:cNvSpPr/>
          <p:nvPr/>
        </p:nvSpPr>
        <p:spPr bwMode="auto">
          <a:xfrm>
            <a:off x="5907850" y="5635401"/>
            <a:ext cx="367433" cy="290884"/>
          </a:xfrm>
          <a:custGeom>
            <a:avLst/>
            <a:gdLst>
              <a:gd name="T0" fmla="*/ 170180704 w 5409"/>
              <a:gd name="T1" fmla="*/ 292095944 h 4286"/>
              <a:gd name="T2" fmla="*/ 177250935 w 5409"/>
              <a:gd name="T3" fmla="*/ 508999929 h 4286"/>
              <a:gd name="T4" fmla="*/ 162490266 w 5409"/>
              <a:gd name="T5" fmla="*/ 528943703 h 4286"/>
              <a:gd name="T6" fmla="*/ 108161314 w 5409"/>
              <a:gd name="T7" fmla="*/ 527828971 h 4286"/>
              <a:gd name="T8" fmla="*/ 95385593 w 5409"/>
              <a:gd name="T9" fmla="*/ 506646254 h 4286"/>
              <a:gd name="T10" fmla="*/ 104068153 w 5409"/>
              <a:gd name="T11" fmla="*/ 290485424 h 4286"/>
              <a:gd name="T12" fmla="*/ 214710300 w 5409"/>
              <a:gd name="T13" fmla="*/ 106779895 h 4286"/>
              <a:gd name="T14" fmla="*/ 299800652 w 5409"/>
              <a:gd name="T15" fmla="*/ 83738940 h 4286"/>
              <a:gd name="T16" fmla="*/ 380921814 w 5409"/>
              <a:gd name="T17" fmla="*/ 86588050 h 4286"/>
              <a:gd name="T18" fmla="*/ 457825491 w 5409"/>
              <a:gd name="T19" fmla="*/ 111858469 h 4286"/>
              <a:gd name="T20" fmla="*/ 485113938 w 5409"/>
              <a:gd name="T21" fmla="*/ 115327227 h 4286"/>
              <a:gd name="T22" fmla="*/ 519472615 w 5409"/>
              <a:gd name="T23" fmla="*/ 128457696 h 4286"/>
              <a:gd name="T24" fmla="*/ 561893644 w 5409"/>
              <a:gd name="T25" fmla="*/ 176273281 h 4286"/>
              <a:gd name="T26" fmla="*/ 591042715 w 5409"/>
              <a:gd name="T27" fmla="*/ 236971618 h 4286"/>
              <a:gd name="T28" fmla="*/ 603198580 w 5409"/>
              <a:gd name="T29" fmla="*/ 277850391 h 4286"/>
              <a:gd name="T30" fmla="*/ 622920560 w 5409"/>
              <a:gd name="T31" fmla="*/ 285158780 h 4286"/>
              <a:gd name="T32" fmla="*/ 638053142 w 5409"/>
              <a:gd name="T33" fmla="*/ 273266902 h 4286"/>
              <a:gd name="T34" fmla="*/ 632223328 w 5409"/>
              <a:gd name="T35" fmla="*/ 230901819 h 4286"/>
              <a:gd name="T36" fmla="*/ 599229390 w 5409"/>
              <a:gd name="T37" fmla="*/ 157816168 h 4286"/>
              <a:gd name="T38" fmla="*/ 549986073 w 5409"/>
              <a:gd name="T39" fmla="*/ 100214308 h 4286"/>
              <a:gd name="T40" fmla="*/ 515999662 w 5409"/>
              <a:gd name="T41" fmla="*/ 64290954 h 4286"/>
              <a:gd name="T42" fmla="*/ 497517745 w 5409"/>
              <a:gd name="T43" fmla="*/ 39763690 h 4286"/>
              <a:gd name="T44" fmla="*/ 426319911 w 5409"/>
              <a:gd name="T45" fmla="*/ 12387315 h 4286"/>
              <a:gd name="T46" fmla="*/ 322003464 w 5409"/>
              <a:gd name="T47" fmla="*/ 0 h 4286"/>
              <a:gd name="T48" fmla="*/ 209004456 w 5409"/>
              <a:gd name="T49" fmla="*/ 20191493 h 4286"/>
              <a:gd name="T50" fmla="*/ 165715277 w 5409"/>
              <a:gd name="T51" fmla="*/ 39268253 h 4286"/>
              <a:gd name="T52" fmla="*/ 148846043 w 5409"/>
              <a:gd name="T53" fmla="*/ 64910249 h 4286"/>
              <a:gd name="T54" fmla="*/ 110270233 w 5409"/>
              <a:gd name="T55" fmla="*/ 103434996 h 4286"/>
              <a:gd name="T56" fmla="*/ 62391303 w 5409"/>
              <a:gd name="T57" fmla="*/ 164133684 h 4286"/>
              <a:gd name="T58" fmla="*/ 32125788 w 5409"/>
              <a:gd name="T59" fmla="*/ 241555107 h 4286"/>
              <a:gd name="T60" fmla="*/ 30141192 w 5409"/>
              <a:gd name="T61" fmla="*/ 279088982 h 4286"/>
              <a:gd name="T62" fmla="*/ 46762485 w 5409"/>
              <a:gd name="T63" fmla="*/ 289122975 h 4286"/>
              <a:gd name="T64" fmla="*/ 65368372 w 5409"/>
              <a:gd name="T65" fmla="*/ 279336700 h 4286"/>
              <a:gd name="T66" fmla="*/ 77399914 w 5409"/>
              <a:gd name="T67" fmla="*/ 232264621 h 4286"/>
              <a:gd name="T68" fmla="*/ 106920899 w 5409"/>
              <a:gd name="T69" fmla="*/ 170575060 h 4286"/>
              <a:gd name="T70" fmla="*/ 150086459 w 5409"/>
              <a:gd name="T71" fmla="*/ 122883334 h 4286"/>
              <a:gd name="T72" fmla="*/ 182708483 w 5409"/>
              <a:gd name="T73" fmla="*/ 113840566 h 4286"/>
              <a:gd name="T74" fmla="*/ 207516098 w 5409"/>
              <a:gd name="T75" fmla="*/ 110000583 h 4286"/>
              <a:gd name="T76" fmla="*/ 633215801 w 5409"/>
              <a:gd name="T77" fmla="*/ 506646254 h 4286"/>
              <a:gd name="T78" fmla="*/ 657031295 w 5409"/>
              <a:gd name="T79" fmla="*/ 491409829 h 4286"/>
              <a:gd name="T80" fmla="*/ 669930987 w 5409"/>
              <a:gd name="T81" fmla="*/ 466263269 h 4286"/>
              <a:gd name="T82" fmla="*/ 669186808 w 5409"/>
              <a:gd name="T83" fmla="*/ 345981328 h 4286"/>
              <a:gd name="T84" fmla="*/ 655294642 w 5409"/>
              <a:gd name="T85" fmla="*/ 321577923 h 4286"/>
              <a:gd name="T86" fmla="*/ 630610998 w 5409"/>
              <a:gd name="T87" fmla="*/ 307580088 h 4286"/>
              <a:gd name="T88" fmla="*/ 558544662 w 5409"/>
              <a:gd name="T89" fmla="*/ 286150005 h 4286"/>
              <a:gd name="T90" fmla="*/ 575165954 w 5409"/>
              <a:gd name="T91" fmla="*/ 304359400 h 4286"/>
              <a:gd name="T92" fmla="*/ 570204290 w 5409"/>
              <a:gd name="T93" fmla="*/ 522006891 h 4286"/>
              <a:gd name="T94" fmla="*/ 517860286 w 5409"/>
              <a:gd name="T95" fmla="*/ 530925800 h 4286"/>
              <a:gd name="T96" fmla="*/ 496525624 w 5409"/>
              <a:gd name="T97" fmla="*/ 518166908 h 4286"/>
              <a:gd name="T98" fmla="*/ 495533150 w 5409"/>
              <a:gd name="T99" fmla="*/ 299776263 h 4286"/>
              <a:gd name="T100" fmla="*/ 515379454 w 5409"/>
              <a:gd name="T101" fmla="*/ 285034921 h 4286"/>
              <a:gd name="T102" fmla="*/ 45522069 w 5409"/>
              <a:gd name="T103" fmla="*/ 508504492 h 4286"/>
              <a:gd name="T104" fmla="*/ 19598009 w 5409"/>
              <a:gd name="T105" fmla="*/ 496736473 h 4286"/>
              <a:gd name="T106" fmla="*/ 3348982 w 5409"/>
              <a:gd name="T107" fmla="*/ 473819729 h 4286"/>
              <a:gd name="T108" fmla="*/ 247942 w 5409"/>
              <a:gd name="T109" fmla="*/ 354033223 h 4286"/>
              <a:gd name="T110" fmla="*/ 10667155 w 5409"/>
              <a:gd name="T111" fmla="*/ 327400003 h 4286"/>
              <a:gd name="T112" fmla="*/ 32870319 w 5409"/>
              <a:gd name="T113" fmla="*/ 310057621 h 4286"/>
              <a:gd name="T114" fmla="*/ 50607704 w 5409"/>
              <a:gd name="T115" fmla="*/ 325046329 h 4286"/>
              <a:gd name="T116" fmla="*/ 23939465 w 5409"/>
              <a:gd name="T117" fmla="*/ 339292234 h 4286"/>
              <a:gd name="T118" fmla="*/ 34978885 w 5409"/>
              <a:gd name="T119" fmla="*/ 443098807 h 4286"/>
              <a:gd name="T120" fmla="*/ 40312463 w 5409"/>
              <a:gd name="T121" fmla="*/ 351927267 h 4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9" h="4286">
                <a:moveTo>
                  <a:pt x="965" y="2300"/>
                </a:moveTo>
                <a:lnTo>
                  <a:pt x="1234" y="2300"/>
                </a:lnTo>
                <a:lnTo>
                  <a:pt x="1254" y="2301"/>
                </a:lnTo>
                <a:lnTo>
                  <a:pt x="1274" y="2305"/>
                </a:lnTo>
                <a:lnTo>
                  <a:pt x="1292" y="2310"/>
                </a:lnTo>
                <a:lnTo>
                  <a:pt x="1310" y="2316"/>
                </a:lnTo>
                <a:lnTo>
                  <a:pt x="1327" y="2325"/>
                </a:lnTo>
                <a:lnTo>
                  <a:pt x="1343" y="2335"/>
                </a:lnTo>
                <a:lnTo>
                  <a:pt x="1358" y="2345"/>
                </a:lnTo>
                <a:lnTo>
                  <a:pt x="1372" y="2358"/>
                </a:lnTo>
                <a:lnTo>
                  <a:pt x="1385" y="2372"/>
                </a:lnTo>
                <a:lnTo>
                  <a:pt x="1396" y="2387"/>
                </a:lnTo>
                <a:lnTo>
                  <a:pt x="1406" y="2403"/>
                </a:lnTo>
                <a:lnTo>
                  <a:pt x="1414" y="2420"/>
                </a:lnTo>
                <a:lnTo>
                  <a:pt x="1421" y="2439"/>
                </a:lnTo>
                <a:lnTo>
                  <a:pt x="1426" y="2457"/>
                </a:lnTo>
                <a:lnTo>
                  <a:pt x="1429" y="2477"/>
                </a:lnTo>
                <a:lnTo>
                  <a:pt x="1430" y="2496"/>
                </a:lnTo>
                <a:lnTo>
                  <a:pt x="1430" y="4090"/>
                </a:lnTo>
                <a:lnTo>
                  <a:pt x="1429" y="4109"/>
                </a:lnTo>
                <a:lnTo>
                  <a:pt x="1426" y="4128"/>
                </a:lnTo>
                <a:lnTo>
                  <a:pt x="1421" y="4147"/>
                </a:lnTo>
                <a:lnTo>
                  <a:pt x="1414" y="4166"/>
                </a:lnTo>
                <a:lnTo>
                  <a:pt x="1406" y="4183"/>
                </a:lnTo>
                <a:lnTo>
                  <a:pt x="1396" y="4199"/>
                </a:lnTo>
                <a:lnTo>
                  <a:pt x="1385" y="4214"/>
                </a:lnTo>
                <a:lnTo>
                  <a:pt x="1372" y="4228"/>
                </a:lnTo>
                <a:lnTo>
                  <a:pt x="1358" y="4241"/>
                </a:lnTo>
                <a:lnTo>
                  <a:pt x="1343" y="4251"/>
                </a:lnTo>
                <a:lnTo>
                  <a:pt x="1327" y="4261"/>
                </a:lnTo>
                <a:lnTo>
                  <a:pt x="1310" y="4270"/>
                </a:lnTo>
                <a:lnTo>
                  <a:pt x="1292" y="4276"/>
                </a:lnTo>
                <a:lnTo>
                  <a:pt x="1274" y="4281"/>
                </a:lnTo>
                <a:lnTo>
                  <a:pt x="1254" y="4285"/>
                </a:lnTo>
                <a:lnTo>
                  <a:pt x="1234" y="4286"/>
                </a:lnTo>
                <a:lnTo>
                  <a:pt x="965" y="4286"/>
                </a:lnTo>
                <a:lnTo>
                  <a:pt x="944" y="4285"/>
                </a:lnTo>
                <a:lnTo>
                  <a:pt x="925" y="4281"/>
                </a:lnTo>
                <a:lnTo>
                  <a:pt x="906" y="4276"/>
                </a:lnTo>
                <a:lnTo>
                  <a:pt x="888" y="4270"/>
                </a:lnTo>
                <a:lnTo>
                  <a:pt x="872" y="4261"/>
                </a:lnTo>
                <a:lnTo>
                  <a:pt x="854" y="4251"/>
                </a:lnTo>
                <a:lnTo>
                  <a:pt x="839" y="4241"/>
                </a:lnTo>
                <a:lnTo>
                  <a:pt x="825" y="4228"/>
                </a:lnTo>
                <a:lnTo>
                  <a:pt x="814" y="4214"/>
                </a:lnTo>
                <a:lnTo>
                  <a:pt x="802" y="4199"/>
                </a:lnTo>
                <a:lnTo>
                  <a:pt x="792" y="4183"/>
                </a:lnTo>
                <a:lnTo>
                  <a:pt x="784" y="4166"/>
                </a:lnTo>
                <a:lnTo>
                  <a:pt x="777" y="4147"/>
                </a:lnTo>
                <a:lnTo>
                  <a:pt x="773" y="4128"/>
                </a:lnTo>
                <a:lnTo>
                  <a:pt x="770" y="4109"/>
                </a:lnTo>
                <a:lnTo>
                  <a:pt x="769" y="4090"/>
                </a:lnTo>
                <a:lnTo>
                  <a:pt x="769" y="2496"/>
                </a:lnTo>
                <a:lnTo>
                  <a:pt x="770" y="2477"/>
                </a:lnTo>
                <a:lnTo>
                  <a:pt x="773" y="2457"/>
                </a:lnTo>
                <a:lnTo>
                  <a:pt x="777" y="2439"/>
                </a:lnTo>
                <a:lnTo>
                  <a:pt x="784" y="2420"/>
                </a:lnTo>
                <a:lnTo>
                  <a:pt x="792" y="2403"/>
                </a:lnTo>
                <a:lnTo>
                  <a:pt x="802" y="2387"/>
                </a:lnTo>
                <a:lnTo>
                  <a:pt x="814" y="2372"/>
                </a:lnTo>
                <a:lnTo>
                  <a:pt x="825" y="2358"/>
                </a:lnTo>
                <a:lnTo>
                  <a:pt x="839" y="2345"/>
                </a:lnTo>
                <a:lnTo>
                  <a:pt x="854" y="2335"/>
                </a:lnTo>
                <a:lnTo>
                  <a:pt x="872" y="2325"/>
                </a:lnTo>
                <a:lnTo>
                  <a:pt x="888" y="2316"/>
                </a:lnTo>
                <a:lnTo>
                  <a:pt x="906" y="2310"/>
                </a:lnTo>
                <a:lnTo>
                  <a:pt x="925" y="2305"/>
                </a:lnTo>
                <a:lnTo>
                  <a:pt x="944" y="2301"/>
                </a:lnTo>
                <a:lnTo>
                  <a:pt x="965" y="2300"/>
                </a:lnTo>
                <a:close/>
                <a:moveTo>
                  <a:pt x="1673" y="888"/>
                </a:moveTo>
                <a:lnTo>
                  <a:pt x="1673" y="888"/>
                </a:lnTo>
                <a:lnTo>
                  <a:pt x="1731" y="862"/>
                </a:lnTo>
                <a:lnTo>
                  <a:pt x="1790" y="835"/>
                </a:lnTo>
                <a:lnTo>
                  <a:pt x="1850" y="811"/>
                </a:lnTo>
                <a:lnTo>
                  <a:pt x="1911" y="789"/>
                </a:lnTo>
                <a:lnTo>
                  <a:pt x="1972" y="768"/>
                </a:lnTo>
                <a:lnTo>
                  <a:pt x="2035" y="749"/>
                </a:lnTo>
                <a:lnTo>
                  <a:pt x="2097" y="733"/>
                </a:lnTo>
                <a:lnTo>
                  <a:pt x="2160" y="718"/>
                </a:lnTo>
                <a:lnTo>
                  <a:pt x="2223" y="704"/>
                </a:lnTo>
                <a:lnTo>
                  <a:pt x="2288" y="693"/>
                </a:lnTo>
                <a:lnTo>
                  <a:pt x="2352" y="684"/>
                </a:lnTo>
                <a:lnTo>
                  <a:pt x="2417" y="676"/>
                </a:lnTo>
                <a:lnTo>
                  <a:pt x="2482" y="670"/>
                </a:lnTo>
                <a:lnTo>
                  <a:pt x="2547" y="665"/>
                </a:lnTo>
                <a:lnTo>
                  <a:pt x="2612" y="663"/>
                </a:lnTo>
                <a:lnTo>
                  <a:pt x="2678" y="663"/>
                </a:lnTo>
                <a:lnTo>
                  <a:pt x="2744" y="664"/>
                </a:lnTo>
                <a:lnTo>
                  <a:pt x="2810" y="668"/>
                </a:lnTo>
                <a:lnTo>
                  <a:pt x="2875" y="673"/>
                </a:lnTo>
                <a:lnTo>
                  <a:pt x="2940" y="679"/>
                </a:lnTo>
                <a:lnTo>
                  <a:pt x="3006" y="688"/>
                </a:lnTo>
                <a:lnTo>
                  <a:pt x="3071" y="699"/>
                </a:lnTo>
                <a:lnTo>
                  <a:pt x="3136" y="711"/>
                </a:lnTo>
                <a:lnTo>
                  <a:pt x="3200" y="725"/>
                </a:lnTo>
                <a:lnTo>
                  <a:pt x="3263" y="742"/>
                </a:lnTo>
                <a:lnTo>
                  <a:pt x="3326" y="759"/>
                </a:lnTo>
                <a:lnTo>
                  <a:pt x="3389" y="778"/>
                </a:lnTo>
                <a:lnTo>
                  <a:pt x="3451" y="799"/>
                </a:lnTo>
                <a:lnTo>
                  <a:pt x="3512" y="823"/>
                </a:lnTo>
                <a:lnTo>
                  <a:pt x="3573" y="848"/>
                </a:lnTo>
                <a:lnTo>
                  <a:pt x="3632" y="874"/>
                </a:lnTo>
                <a:lnTo>
                  <a:pt x="3691" y="903"/>
                </a:lnTo>
                <a:lnTo>
                  <a:pt x="3710" y="912"/>
                </a:lnTo>
                <a:lnTo>
                  <a:pt x="3729" y="921"/>
                </a:lnTo>
                <a:lnTo>
                  <a:pt x="3750" y="927"/>
                </a:lnTo>
                <a:lnTo>
                  <a:pt x="3770" y="931"/>
                </a:lnTo>
                <a:lnTo>
                  <a:pt x="3791" y="936"/>
                </a:lnTo>
                <a:lnTo>
                  <a:pt x="3811" y="938"/>
                </a:lnTo>
                <a:lnTo>
                  <a:pt x="3831" y="939"/>
                </a:lnTo>
                <a:lnTo>
                  <a:pt x="3852" y="939"/>
                </a:lnTo>
                <a:lnTo>
                  <a:pt x="3871" y="938"/>
                </a:lnTo>
                <a:lnTo>
                  <a:pt x="3891" y="936"/>
                </a:lnTo>
                <a:lnTo>
                  <a:pt x="3911" y="931"/>
                </a:lnTo>
                <a:lnTo>
                  <a:pt x="3931" y="927"/>
                </a:lnTo>
                <a:lnTo>
                  <a:pt x="3949" y="921"/>
                </a:lnTo>
                <a:lnTo>
                  <a:pt x="3968" y="913"/>
                </a:lnTo>
                <a:lnTo>
                  <a:pt x="3987" y="904"/>
                </a:lnTo>
                <a:lnTo>
                  <a:pt x="4005" y="896"/>
                </a:lnTo>
                <a:lnTo>
                  <a:pt x="4042" y="922"/>
                </a:lnTo>
                <a:lnTo>
                  <a:pt x="4080" y="949"/>
                </a:lnTo>
                <a:lnTo>
                  <a:pt x="4116" y="977"/>
                </a:lnTo>
                <a:lnTo>
                  <a:pt x="4153" y="1007"/>
                </a:lnTo>
                <a:lnTo>
                  <a:pt x="4188" y="1037"/>
                </a:lnTo>
                <a:lnTo>
                  <a:pt x="4224" y="1067"/>
                </a:lnTo>
                <a:lnTo>
                  <a:pt x="4258" y="1100"/>
                </a:lnTo>
                <a:lnTo>
                  <a:pt x="4291" y="1132"/>
                </a:lnTo>
                <a:lnTo>
                  <a:pt x="4323" y="1166"/>
                </a:lnTo>
                <a:lnTo>
                  <a:pt x="4355" y="1200"/>
                </a:lnTo>
                <a:lnTo>
                  <a:pt x="4387" y="1235"/>
                </a:lnTo>
                <a:lnTo>
                  <a:pt x="4418" y="1271"/>
                </a:lnTo>
                <a:lnTo>
                  <a:pt x="4447" y="1308"/>
                </a:lnTo>
                <a:lnTo>
                  <a:pt x="4476" y="1345"/>
                </a:lnTo>
                <a:lnTo>
                  <a:pt x="4503" y="1384"/>
                </a:lnTo>
                <a:lnTo>
                  <a:pt x="4530" y="1423"/>
                </a:lnTo>
                <a:lnTo>
                  <a:pt x="4557" y="1464"/>
                </a:lnTo>
                <a:lnTo>
                  <a:pt x="4582" y="1505"/>
                </a:lnTo>
                <a:lnTo>
                  <a:pt x="4606" y="1547"/>
                </a:lnTo>
                <a:lnTo>
                  <a:pt x="4630" y="1590"/>
                </a:lnTo>
                <a:lnTo>
                  <a:pt x="4652" y="1633"/>
                </a:lnTo>
                <a:lnTo>
                  <a:pt x="4674" y="1677"/>
                </a:lnTo>
                <a:lnTo>
                  <a:pt x="4694" y="1724"/>
                </a:lnTo>
                <a:lnTo>
                  <a:pt x="4714" y="1770"/>
                </a:lnTo>
                <a:lnTo>
                  <a:pt x="4732" y="1817"/>
                </a:lnTo>
                <a:lnTo>
                  <a:pt x="4749" y="1864"/>
                </a:lnTo>
                <a:lnTo>
                  <a:pt x="4765" y="1913"/>
                </a:lnTo>
                <a:lnTo>
                  <a:pt x="4780" y="1963"/>
                </a:lnTo>
                <a:lnTo>
                  <a:pt x="4794" y="2013"/>
                </a:lnTo>
                <a:lnTo>
                  <a:pt x="4807" y="2064"/>
                </a:lnTo>
                <a:lnTo>
                  <a:pt x="4819" y="2117"/>
                </a:lnTo>
                <a:lnTo>
                  <a:pt x="4828" y="2170"/>
                </a:lnTo>
                <a:lnTo>
                  <a:pt x="4832" y="2186"/>
                </a:lnTo>
                <a:lnTo>
                  <a:pt x="4838" y="2202"/>
                </a:lnTo>
                <a:lnTo>
                  <a:pt x="4845" y="2217"/>
                </a:lnTo>
                <a:lnTo>
                  <a:pt x="4853" y="2231"/>
                </a:lnTo>
                <a:lnTo>
                  <a:pt x="4863" y="2243"/>
                </a:lnTo>
                <a:lnTo>
                  <a:pt x="4873" y="2255"/>
                </a:lnTo>
                <a:lnTo>
                  <a:pt x="4885" y="2266"/>
                </a:lnTo>
                <a:lnTo>
                  <a:pt x="4898" y="2276"/>
                </a:lnTo>
                <a:lnTo>
                  <a:pt x="4911" y="2284"/>
                </a:lnTo>
                <a:lnTo>
                  <a:pt x="4926" y="2292"/>
                </a:lnTo>
                <a:lnTo>
                  <a:pt x="4941" y="2297"/>
                </a:lnTo>
                <a:lnTo>
                  <a:pt x="4956" y="2301"/>
                </a:lnTo>
                <a:lnTo>
                  <a:pt x="4972" y="2305"/>
                </a:lnTo>
                <a:lnTo>
                  <a:pt x="4989" y="2306"/>
                </a:lnTo>
                <a:lnTo>
                  <a:pt x="5005" y="2305"/>
                </a:lnTo>
                <a:lnTo>
                  <a:pt x="5022" y="2302"/>
                </a:lnTo>
                <a:lnTo>
                  <a:pt x="5038" y="2299"/>
                </a:lnTo>
                <a:lnTo>
                  <a:pt x="5054" y="2294"/>
                </a:lnTo>
                <a:lnTo>
                  <a:pt x="5069" y="2286"/>
                </a:lnTo>
                <a:lnTo>
                  <a:pt x="5083" y="2278"/>
                </a:lnTo>
                <a:lnTo>
                  <a:pt x="5096" y="2268"/>
                </a:lnTo>
                <a:lnTo>
                  <a:pt x="5108" y="2258"/>
                </a:lnTo>
                <a:lnTo>
                  <a:pt x="5119" y="2247"/>
                </a:lnTo>
                <a:lnTo>
                  <a:pt x="5128" y="2234"/>
                </a:lnTo>
                <a:lnTo>
                  <a:pt x="5137" y="2220"/>
                </a:lnTo>
                <a:lnTo>
                  <a:pt x="5144" y="2206"/>
                </a:lnTo>
                <a:lnTo>
                  <a:pt x="5150" y="2191"/>
                </a:lnTo>
                <a:lnTo>
                  <a:pt x="5154" y="2175"/>
                </a:lnTo>
                <a:lnTo>
                  <a:pt x="5157" y="2159"/>
                </a:lnTo>
                <a:lnTo>
                  <a:pt x="5158" y="2143"/>
                </a:lnTo>
                <a:lnTo>
                  <a:pt x="5157" y="2126"/>
                </a:lnTo>
                <a:lnTo>
                  <a:pt x="5155" y="2109"/>
                </a:lnTo>
                <a:lnTo>
                  <a:pt x="5143" y="2046"/>
                </a:lnTo>
                <a:lnTo>
                  <a:pt x="5129" y="1985"/>
                </a:lnTo>
                <a:lnTo>
                  <a:pt x="5114" y="1924"/>
                </a:lnTo>
                <a:lnTo>
                  <a:pt x="5097" y="1864"/>
                </a:lnTo>
                <a:lnTo>
                  <a:pt x="5079" y="1805"/>
                </a:lnTo>
                <a:lnTo>
                  <a:pt x="5060" y="1748"/>
                </a:lnTo>
                <a:lnTo>
                  <a:pt x="5039" y="1691"/>
                </a:lnTo>
                <a:lnTo>
                  <a:pt x="5018" y="1636"/>
                </a:lnTo>
                <a:lnTo>
                  <a:pt x="4994" y="1581"/>
                </a:lnTo>
                <a:lnTo>
                  <a:pt x="4971" y="1527"/>
                </a:lnTo>
                <a:lnTo>
                  <a:pt x="4945" y="1475"/>
                </a:lnTo>
                <a:lnTo>
                  <a:pt x="4918" y="1423"/>
                </a:lnTo>
                <a:lnTo>
                  <a:pt x="4890" y="1373"/>
                </a:lnTo>
                <a:lnTo>
                  <a:pt x="4861" y="1324"/>
                </a:lnTo>
                <a:lnTo>
                  <a:pt x="4831" y="1274"/>
                </a:lnTo>
                <a:lnTo>
                  <a:pt x="4800" y="1227"/>
                </a:lnTo>
                <a:lnTo>
                  <a:pt x="4767" y="1181"/>
                </a:lnTo>
                <a:lnTo>
                  <a:pt x="4734" y="1135"/>
                </a:lnTo>
                <a:lnTo>
                  <a:pt x="4700" y="1091"/>
                </a:lnTo>
                <a:lnTo>
                  <a:pt x="4665" y="1048"/>
                </a:lnTo>
                <a:lnTo>
                  <a:pt x="4629" y="1005"/>
                </a:lnTo>
                <a:lnTo>
                  <a:pt x="4591" y="965"/>
                </a:lnTo>
                <a:lnTo>
                  <a:pt x="4553" y="924"/>
                </a:lnTo>
                <a:lnTo>
                  <a:pt x="4514" y="884"/>
                </a:lnTo>
                <a:lnTo>
                  <a:pt x="4474" y="847"/>
                </a:lnTo>
                <a:lnTo>
                  <a:pt x="4434" y="809"/>
                </a:lnTo>
                <a:lnTo>
                  <a:pt x="4392" y="773"/>
                </a:lnTo>
                <a:lnTo>
                  <a:pt x="4350" y="738"/>
                </a:lnTo>
                <a:lnTo>
                  <a:pt x="4306" y="704"/>
                </a:lnTo>
                <a:lnTo>
                  <a:pt x="4262" y="671"/>
                </a:lnTo>
                <a:lnTo>
                  <a:pt x="4218" y="639"/>
                </a:lnTo>
                <a:lnTo>
                  <a:pt x="4172" y="608"/>
                </a:lnTo>
                <a:lnTo>
                  <a:pt x="4172" y="585"/>
                </a:lnTo>
                <a:lnTo>
                  <a:pt x="4170" y="562"/>
                </a:lnTo>
                <a:lnTo>
                  <a:pt x="4166" y="540"/>
                </a:lnTo>
                <a:lnTo>
                  <a:pt x="4160" y="519"/>
                </a:lnTo>
                <a:lnTo>
                  <a:pt x="4154" y="496"/>
                </a:lnTo>
                <a:lnTo>
                  <a:pt x="4145" y="476"/>
                </a:lnTo>
                <a:lnTo>
                  <a:pt x="4136" y="455"/>
                </a:lnTo>
                <a:lnTo>
                  <a:pt x="4125" y="435"/>
                </a:lnTo>
                <a:lnTo>
                  <a:pt x="4113" y="416"/>
                </a:lnTo>
                <a:lnTo>
                  <a:pt x="4099" y="397"/>
                </a:lnTo>
                <a:lnTo>
                  <a:pt x="4084" y="380"/>
                </a:lnTo>
                <a:lnTo>
                  <a:pt x="4068" y="364"/>
                </a:lnTo>
                <a:lnTo>
                  <a:pt x="4050" y="348"/>
                </a:lnTo>
                <a:lnTo>
                  <a:pt x="4032" y="334"/>
                </a:lnTo>
                <a:lnTo>
                  <a:pt x="4011" y="321"/>
                </a:lnTo>
                <a:lnTo>
                  <a:pt x="3990" y="309"/>
                </a:lnTo>
                <a:lnTo>
                  <a:pt x="3952" y="291"/>
                </a:lnTo>
                <a:lnTo>
                  <a:pt x="3914" y="273"/>
                </a:lnTo>
                <a:lnTo>
                  <a:pt x="3876" y="255"/>
                </a:lnTo>
                <a:lnTo>
                  <a:pt x="3838" y="238"/>
                </a:lnTo>
                <a:lnTo>
                  <a:pt x="3759" y="205"/>
                </a:lnTo>
                <a:lnTo>
                  <a:pt x="3680" y="175"/>
                </a:lnTo>
                <a:lnTo>
                  <a:pt x="3600" y="149"/>
                </a:lnTo>
                <a:lnTo>
                  <a:pt x="3519" y="123"/>
                </a:lnTo>
                <a:lnTo>
                  <a:pt x="3437" y="100"/>
                </a:lnTo>
                <a:lnTo>
                  <a:pt x="3355" y="79"/>
                </a:lnTo>
                <a:lnTo>
                  <a:pt x="3272" y="61"/>
                </a:lnTo>
                <a:lnTo>
                  <a:pt x="3188" y="46"/>
                </a:lnTo>
                <a:lnTo>
                  <a:pt x="3104" y="32"/>
                </a:lnTo>
                <a:lnTo>
                  <a:pt x="3020" y="21"/>
                </a:lnTo>
                <a:lnTo>
                  <a:pt x="2935" y="11"/>
                </a:lnTo>
                <a:lnTo>
                  <a:pt x="2850" y="5"/>
                </a:lnTo>
                <a:lnTo>
                  <a:pt x="2766" y="1"/>
                </a:lnTo>
                <a:lnTo>
                  <a:pt x="2681" y="0"/>
                </a:lnTo>
                <a:lnTo>
                  <a:pt x="2596" y="0"/>
                </a:lnTo>
                <a:lnTo>
                  <a:pt x="2511" y="3"/>
                </a:lnTo>
                <a:lnTo>
                  <a:pt x="2427" y="8"/>
                </a:lnTo>
                <a:lnTo>
                  <a:pt x="2342" y="16"/>
                </a:lnTo>
                <a:lnTo>
                  <a:pt x="2258" y="25"/>
                </a:lnTo>
                <a:lnTo>
                  <a:pt x="2174" y="38"/>
                </a:lnTo>
                <a:lnTo>
                  <a:pt x="2091" y="53"/>
                </a:lnTo>
                <a:lnTo>
                  <a:pt x="2009" y="70"/>
                </a:lnTo>
                <a:lnTo>
                  <a:pt x="1926" y="90"/>
                </a:lnTo>
                <a:lnTo>
                  <a:pt x="1845" y="111"/>
                </a:lnTo>
                <a:lnTo>
                  <a:pt x="1764" y="136"/>
                </a:lnTo>
                <a:lnTo>
                  <a:pt x="1685" y="163"/>
                </a:lnTo>
                <a:lnTo>
                  <a:pt x="1645" y="177"/>
                </a:lnTo>
                <a:lnTo>
                  <a:pt x="1607" y="192"/>
                </a:lnTo>
                <a:lnTo>
                  <a:pt x="1567" y="207"/>
                </a:lnTo>
                <a:lnTo>
                  <a:pt x="1529" y="223"/>
                </a:lnTo>
                <a:lnTo>
                  <a:pt x="1490" y="240"/>
                </a:lnTo>
                <a:lnTo>
                  <a:pt x="1453" y="257"/>
                </a:lnTo>
                <a:lnTo>
                  <a:pt x="1415" y="274"/>
                </a:lnTo>
                <a:lnTo>
                  <a:pt x="1377" y="292"/>
                </a:lnTo>
                <a:lnTo>
                  <a:pt x="1356" y="304"/>
                </a:lnTo>
                <a:lnTo>
                  <a:pt x="1336" y="317"/>
                </a:lnTo>
                <a:lnTo>
                  <a:pt x="1316" y="331"/>
                </a:lnTo>
                <a:lnTo>
                  <a:pt x="1298" y="347"/>
                </a:lnTo>
                <a:lnTo>
                  <a:pt x="1282" y="363"/>
                </a:lnTo>
                <a:lnTo>
                  <a:pt x="1267" y="380"/>
                </a:lnTo>
                <a:lnTo>
                  <a:pt x="1253" y="398"/>
                </a:lnTo>
                <a:lnTo>
                  <a:pt x="1240" y="418"/>
                </a:lnTo>
                <a:lnTo>
                  <a:pt x="1230" y="438"/>
                </a:lnTo>
                <a:lnTo>
                  <a:pt x="1220" y="458"/>
                </a:lnTo>
                <a:lnTo>
                  <a:pt x="1211" y="480"/>
                </a:lnTo>
                <a:lnTo>
                  <a:pt x="1205" y="501"/>
                </a:lnTo>
                <a:lnTo>
                  <a:pt x="1200" y="524"/>
                </a:lnTo>
                <a:lnTo>
                  <a:pt x="1195" y="546"/>
                </a:lnTo>
                <a:lnTo>
                  <a:pt x="1193" y="569"/>
                </a:lnTo>
                <a:lnTo>
                  <a:pt x="1192" y="591"/>
                </a:lnTo>
                <a:lnTo>
                  <a:pt x="1147" y="624"/>
                </a:lnTo>
                <a:lnTo>
                  <a:pt x="1102" y="656"/>
                </a:lnTo>
                <a:lnTo>
                  <a:pt x="1057" y="689"/>
                </a:lnTo>
                <a:lnTo>
                  <a:pt x="1014" y="724"/>
                </a:lnTo>
                <a:lnTo>
                  <a:pt x="971" y="760"/>
                </a:lnTo>
                <a:lnTo>
                  <a:pt x="929" y="796"/>
                </a:lnTo>
                <a:lnTo>
                  <a:pt x="889" y="835"/>
                </a:lnTo>
                <a:lnTo>
                  <a:pt x="849" y="873"/>
                </a:lnTo>
                <a:lnTo>
                  <a:pt x="809" y="913"/>
                </a:lnTo>
                <a:lnTo>
                  <a:pt x="771" y="955"/>
                </a:lnTo>
                <a:lnTo>
                  <a:pt x="734" y="997"/>
                </a:lnTo>
                <a:lnTo>
                  <a:pt x="698" y="1041"/>
                </a:lnTo>
                <a:lnTo>
                  <a:pt x="662" y="1085"/>
                </a:lnTo>
                <a:lnTo>
                  <a:pt x="628" y="1131"/>
                </a:lnTo>
                <a:lnTo>
                  <a:pt x="596" y="1178"/>
                </a:lnTo>
                <a:lnTo>
                  <a:pt x="564" y="1225"/>
                </a:lnTo>
                <a:lnTo>
                  <a:pt x="533" y="1274"/>
                </a:lnTo>
                <a:lnTo>
                  <a:pt x="503" y="1325"/>
                </a:lnTo>
                <a:lnTo>
                  <a:pt x="475" y="1376"/>
                </a:lnTo>
                <a:lnTo>
                  <a:pt x="447" y="1428"/>
                </a:lnTo>
                <a:lnTo>
                  <a:pt x="421" y="1481"/>
                </a:lnTo>
                <a:lnTo>
                  <a:pt x="397" y="1536"/>
                </a:lnTo>
                <a:lnTo>
                  <a:pt x="373" y="1592"/>
                </a:lnTo>
                <a:lnTo>
                  <a:pt x="351" y="1648"/>
                </a:lnTo>
                <a:lnTo>
                  <a:pt x="329" y="1706"/>
                </a:lnTo>
                <a:lnTo>
                  <a:pt x="310" y="1765"/>
                </a:lnTo>
                <a:lnTo>
                  <a:pt x="292" y="1825"/>
                </a:lnTo>
                <a:lnTo>
                  <a:pt x="274" y="1886"/>
                </a:lnTo>
                <a:lnTo>
                  <a:pt x="259" y="1950"/>
                </a:lnTo>
                <a:lnTo>
                  <a:pt x="245" y="2013"/>
                </a:lnTo>
                <a:lnTo>
                  <a:pt x="233" y="2077"/>
                </a:lnTo>
                <a:lnTo>
                  <a:pt x="222" y="2143"/>
                </a:lnTo>
                <a:lnTo>
                  <a:pt x="220" y="2160"/>
                </a:lnTo>
                <a:lnTo>
                  <a:pt x="220" y="2177"/>
                </a:lnTo>
                <a:lnTo>
                  <a:pt x="222" y="2193"/>
                </a:lnTo>
                <a:lnTo>
                  <a:pt x="225" y="2209"/>
                </a:lnTo>
                <a:lnTo>
                  <a:pt x="229" y="2224"/>
                </a:lnTo>
                <a:lnTo>
                  <a:pt x="236" y="2239"/>
                </a:lnTo>
                <a:lnTo>
                  <a:pt x="243" y="2253"/>
                </a:lnTo>
                <a:lnTo>
                  <a:pt x="252" y="2266"/>
                </a:lnTo>
                <a:lnTo>
                  <a:pt x="262" y="2279"/>
                </a:lnTo>
                <a:lnTo>
                  <a:pt x="273" y="2290"/>
                </a:lnTo>
                <a:lnTo>
                  <a:pt x="285" y="2300"/>
                </a:lnTo>
                <a:lnTo>
                  <a:pt x="299" y="2310"/>
                </a:lnTo>
                <a:lnTo>
                  <a:pt x="313" y="2317"/>
                </a:lnTo>
                <a:lnTo>
                  <a:pt x="328" y="2324"/>
                </a:lnTo>
                <a:lnTo>
                  <a:pt x="344" y="2329"/>
                </a:lnTo>
                <a:lnTo>
                  <a:pt x="360" y="2332"/>
                </a:lnTo>
                <a:lnTo>
                  <a:pt x="377" y="2334"/>
                </a:lnTo>
                <a:lnTo>
                  <a:pt x="394" y="2334"/>
                </a:lnTo>
                <a:lnTo>
                  <a:pt x="411" y="2332"/>
                </a:lnTo>
                <a:lnTo>
                  <a:pt x="427" y="2329"/>
                </a:lnTo>
                <a:lnTo>
                  <a:pt x="442" y="2325"/>
                </a:lnTo>
                <a:lnTo>
                  <a:pt x="457" y="2319"/>
                </a:lnTo>
                <a:lnTo>
                  <a:pt x="471" y="2311"/>
                </a:lnTo>
                <a:lnTo>
                  <a:pt x="483" y="2302"/>
                </a:lnTo>
                <a:lnTo>
                  <a:pt x="496" y="2292"/>
                </a:lnTo>
                <a:lnTo>
                  <a:pt x="508" y="2281"/>
                </a:lnTo>
                <a:lnTo>
                  <a:pt x="518" y="2269"/>
                </a:lnTo>
                <a:lnTo>
                  <a:pt x="527" y="2255"/>
                </a:lnTo>
                <a:lnTo>
                  <a:pt x="535" y="2241"/>
                </a:lnTo>
                <a:lnTo>
                  <a:pt x="541" y="2226"/>
                </a:lnTo>
                <a:lnTo>
                  <a:pt x="547" y="2210"/>
                </a:lnTo>
                <a:lnTo>
                  <a:pt x="550" y="2194"/>
                </a:lnTo>
                <a:lnTo>
                  <a:pt x="560" y="2138"/>
                </a:lnTo>
                <a:lnTo>
                  <a:pt x="569" y="2084"/>
                </a:lnTo>
                <a:lnTo>
                  <a:pt x="581" y="2030"/>
                </a:lnTo>
                <a:lnTo>
                  <a:pt x="594" y="1978"/>
                </a:lnTo>
                <a:lnTo>
                  <a:pt x="609" y="1926"/>
                </a:lnTo>
                <a:lnTo>
                  <a:pt x="624" y="1875"/>
                </a:lnTo>
                <a:lnTo>
                  <a:pt x="640" y="1825"/>
                </a:lnTo>
                <a:lnTo>
                  <a:pt x="657" y="1776"/>
                </a:lnTo>
                <a:lnTo>
                  <a:pt x="676" y="1728"/>
                </a:lnTo>
                <a:lnTo>
                  <a:pt x="696" y="1681"/>
                </a:lnTo>
                <a:lnTo>
                  <a:pt x="717" y="1635"/>
                </a:lnTo>
                <a:lnTo>
                  <a:pt x="739" y="1590"/>
                </a:lnTo>
                <a:lnTo>
                  <a:pt x="761" y="1546"/>
                </a:lnTo>
                <a:lnTo>
                  <a:pt x="785" y="1502"/>
                </a:lnTo>
                <a:lnTo>
                  <a:pt x="809" y="1460"/>
                </a:lnTo>
                <a:lnTo>
                  <a:pt x="835" y="1418"/>
                </a:lnTo>
                <a:lnTo>
                  <a:pt x="862" y="1377"/>
                </a:lnTo>
                <a:lnTo>
                  <a:pt x="890" y="1338"/>
                </a:lnTo>
                <a:lnTo>
                  <a:pt x="918" y="1299"/>
                </a:lnTo>
                <a:lnTo>
                  <a:pt x="948" y="1261"/>
                </a:lnTo>
                <a:lnTo>
                  <a:pt x="978" y="1224"/>
                </a:lnTo>
                <a:lnTo>
                  <a:pt x="1009" y="1189"/>
                </a:lnTo>
                <a:lnTo>
                  <a:pt x="1041" y="1153"/>
                </a:lnTo>
                <a:lnTo>
                  <a:pt x="1073" y="1119"/>
                </a:lnTo>
                <a:lnTo>
                  <a:pt x="1106" y="1086"/>
                </a:lnTo>
                <a:lnTo>
                  <a:pt x="1141" y="1053"/>
                </a:lnTo>
                <a:lnTo>
                  <a:pt x="1175" y="1022"/>
                </a:lnTo>
                <a:lnTo>
                  <a:pt x="1210" y="992"/>
                </a:lnTo>
                <a:lnTo>
                  <a:pt x="1247" y="962"/>
                </a:lnTo>
                <a:lnTo>
                  <a:pt x="1284" y="934"/>
                </a:lnTo>
                <a:lnTo>
                  <a:pt x="1322" y="907"/>
                </a:lnTo>
                <a:lnTo>
                  <a:pt x="1359" y="880"/>
                </a:lnTo>
                <a:lnTo>
                  <a:pt x="1377" y="889"/>
                </a:lnTo>
                <a:lnTo>
                  <a:pt x="1396" y="897"/>
                </a:lnTo>
                <a:lnTo>
                  <a:pt x="1414" y="904"/>
                </a:lnTo>
                <a:lnTo>
                  <a:pt x="1433" y="911"/>
                </a:lnTo>
                <a:lnTo>
                  <a:pt x="1453" y="916"/>
                </a:lnTo>
                <a:lnTo>
                  <a:pt x="1473" y="919"/>
                </a:lnTo>
                <a:lnTo>
                  <a:pt x="1492" y="922"/>
                </a:lnTo>
                <a:lnTo>
                  <a:pt x="1513" y="924"/>
                </a:lnTo>
                <a:lnTo>
                  <a:pt x="1533" y="924"/>
                </a:lnTo>
                <a:lnTo>
                  <a:pt x="1553" y="923"/>
                </a:lnTo>
                <a:lnTo>
                  <a:pt x="1574" y="921"/>
                </a:lnTo>
                <a:lnTo>
                  <a:pt x="1594" y="916"/>
                </a:lnTo>
                <a:lnTo>
                  <a:pt x="1614" y="912"/>
                </a:lnTo>
                <a:lnTo>
                  <a:pt x="1635" y="906"/>
                </a:lnTo>
                <a:lnTo>
                  <a:pt x="1654" y="898"/>
                </a:lnTo>
                <a:lnTo>
                  <a:pt x="1673" y="888"/>
                </a:lnTo>
                <a:close/>
                <a:moveTo>
                  <a:pt x="4977" y="2469"/>
                </a:moveTo>
                <a:lnTo>
                  <a:pt x="4786" y="2469"/>
                </a:lnTo>
                <a:lnTo>
                  <a:pt x="4786" y="4109"/>
                </a:lnTo>
                <a:lnTo>
                  <a:pt x="4977" y="4109"/>
                </a:lnTo>
                <a:lnTo>
                  <a:pt x="4999" y="4109"/>
                </a:lnTo>
                <a:lnTo>
                  <a:pt x="5021" y="4107"/>
                </a:lnTo>
                <a:lnTo>
                  <a:pt x="5043" y="4105"/>
                </a:lnTo>
                <a:lnTo>
                  <a:pt x="5064" y="4100"/>
                </a:lnTo>
                <a:lnTo>
                  <a:pt x="5084" y="4095"/>
                </a:lnTo>
                <a:lnTo>
                  <a:pt x="5105" y="4090"/>
                </a:lnTo>
                <a:lnTo>
                  <a:pt x="5125" y="4083"/>
                </a:lnTo>
                <a:lnTo>
                  <a:pt x="5144" y="4075"/>
                </a:lnTo>
                <a:lnTo>
                  <a:pt x="5164" y="4066"/>
                </a:lnTo>
                <a:lnTo>
                  <a:pt x="5183" y="4056"/>
                </a:lnTo>
                <a:lnTo>
                  <a:pt x="5200" y="4047"/>
                </a:lnTo>
                <a:lnTo>
                  <a:pt x="5218" y="4035"/>
                </a:lnTo>
                <a:lnTo>
                  <a:pt x="5236" y="4023"/>
                </a:lnTo>
                <a:lnTo>
                  <a:pt x="5252" y="4010"/>
                </a:lnTo>
                <a:lnTo>
                  <a:pt x="5268" y="3996"/>
                </a:lnTo>
                <a:lnTo>
                  <a:pt x="5283" y="3982"/>
                </a:lnTo>
                <a:lnTo>
                  <a:pt x="5297" y="3967"/>
                </a:lnTo>
                <a:lnTo>
                  <a:pt x="5311" y="3951"/>
                </a:lnTo>
                <a:lnTo>
                  <a:pt x="5323" y="3935"/>
                </a:lnTo>
                <a:lnTo>
                  <a:pt x="5335" y="3918"/>
                </a:lnTo>
                <a:lnTo>
                  <a:pt x="5346" y="3901"/>
                </a:lnTo>
                <a:lnTo>
                  <a:pt x="5357" y="3883"/>
                </a:lnTo>
                <a:lnTo>
                  <a:pt x="5366" y="3863"/>
                </a:lnTo>
                <a:lnTo>
                  <a:pt x="5375" y="3845"/>
                </a:lnTo>
                <a:lnTo>
                  <a:pt x="5382" y="3825"/>
                </a:lnTo>
                <a:lnTo>
                  <a:pt x="5390" y="3805"/>
                </a:lnTo>
                <a:lnTo>
                  <a:pt x="5395" y="3784"/>
                </a:lnTo>
                <a:lnTo>
                  <a:pt x="5401" y="3764"/>
                </a:lnTo>
                <a:lnTo>
                  <a:pt x="5404" y="3742"/>
                </a:lnTo>
                <a:lnTo>
                  <a:pt x="5407" y="3721"/>
                </a:lnTo>
                <a:lnTo>
                  <a:pt x="5408" y="3699"/>
                </a:lnTo>
                <a:lnTo>
                  <a:pt x="5409" y="3677"/>
                </a:lnTo>
                <a:lnTo>
                  <a:pt x="5409" y="2902"/>
                </a:lnTo>
                <a:lnTo>
                  <a:pt x="5408" y="2879"/>
                </a:lnTo>
                <a:lnTo>
                  <a:pt x="5407" y="2858"/>
                </a:lnTo>
                <a:lnTo>
                  <a:pt x="5404" y="2836"/>
                </a:lnTo>
                <a:lnTo>
                  <a:pt x="5401" y="2815"/>
                </a:lnTo>
                <a:lnTo>
                  <a:pt x="5395" y="2793"/>
                </a:lnTo>
                <a:lnTo>
                  <a:pt x="5390" y="2773"/>
                </a:lnTo>
                <a:lnTo>
                  <a:pt x="5382" y="2754"/>
                </a:lnTo>
                <a:lnTo>
                  <a:pt x="5375" y="2733"/>
                </a:lnTo>
                <a:lnTo>
                  <a:pt x="5366" y="2714"/>
                </a:lnTo>
                <a:lnTo>
                  <a:pt x="5357" y="2696"/>
                </a:lnTo>
                <a:lnTo>
                  <a:pt x="5346" y="2678"/>
                </a:lnTo>
                <a:lnTo>
                  <a:pt x="5335" y="2661"/>
                </a:lnTo>
                <a:lnTo>
                  <a:pt x="5323" y="2643"/>
                </a:lnTo>
                <a:lnTo>
                  <a:pt x="5311" y="2627"/>
                </a:lnTo>
                <a:lnTo>
                  <a:pt x="5297" y="2611"/>
                </a:lnTo>
                <a:lnTo>
                  <a:pt x="5283" y="2596"/>
                </a:lnTo>
                <a:lnTo>
                  <a:pt x="5268" y="2582"/>
                </a:lnTo>
                <a:lnTo>
                  <a:pt x="5252" y="2568"/>
                </a:lnTo>
                <a:lnTo>
                  <a:pt x="5236" y="2555"/>
                </a:lnTo>
                <a:lnTo>
                  <a:pt x="5218" y="2544"/>
                </a:lnTo>
                <a:lnTo>
                  <a:pt x="5200" y="2532"/>
                </a:lnTo>
                <a:lnTo>
                  <a:pt x="5183" y="2521"/>
                </a:lnTo>
                <a:lnTo>
                  <a:pt x="5164" y="2511"/>
                </a:lnTo>
                <a:lnTo>
                  <a:pt x="5144" y="2503"/>
                </a:lnTo>
                <a:lnTo>
                  <a:pt x="5125" y="2495"/>
                </a:lnTo>
                <a:lnTo>
                  <a:pt x="5105" y="2489"/>
                </a:lnTo>
                <a:lnTo>
                  <a:pt x="5084" y="2483"/>
                </a:lnTo>
                <a:lnTo>
                  <a:pt x="5064" y="2478"/>
                </a:lnTo>
                <a:lnTo>
                  <a:pt x="5043" y="2474"/>
                </a:lnTo>
                <a:lnTo>
                  <a:pt x="5021" y="2472"/>
                </a:lnTo>
                <a:lnTo>
                  <a:pt x="4999" y="2470"/>
                </a:lnTo>
                <a:lnTo>
                  <a:pt x="4977" y="2469"/>
                </a:lnTo>
                <a:close/>
                <a:moveTo>
                  <a:pt x="4446" y="2300"/>
                </a:moveTo>
                <a:lnTo>
                  <a:pt x="4446" y="2300"/>
                </a:lnTo>
                <a:lnTo>
                  <a:pt x="4465" y="2301"/>
                </a:lnTo>
                <a:lnTo>
                  <a:pt x="4484" y="2305"/>
                </a:lnTo>
                <a:lnTo>
                  <a:pt x="4503" y="2310"/>
                </a:lnTo>
                <a:lnTo>
                  <a:pt x="4522" y="2316"/>
                </a:lnTo>
                <a:lnTo>
                  <a:pt x="4539" y="2325"/>
                </a:lnTo>
                <a:lnTo>
                  <a:pt x="4555" y="2335"/>
                </a:lnTo>
                <a:lnTo>
                  <a:pt x="4570" y="2345"/>
                </a:lnTo>
                <a:lnTo>
                  <a:pt x="4584" y="2358"/>
                </a:lnTo>
                <a:lnTo>
                  <a:pt x="4597" y="2372"/>
                </a:lnTo>
                <a:lnTo>
                  <a:pt x="4607" y="2387"/>
                </a:lnTo>
                <a:lnTo>
                  <a:pt x="4617" y="2403"/>
                </a:lnTo>
                <a:lnTo>
                  <a:pt x="4626" y="2420"/>
                </a:lnTo>
                <a:lnTo>
                  <a:pt x="4632" y="2439"/>
                </a:lnTo>
                <a:lnTo>
                  <a:pt x="4637" y="2457"/>
                </a:lnTo>
                <a:lnTo>
                  <a:pt x="4641" y="2477"/>
                </a:lnTo>
                <a:lnTo>
                  <a:pt x="4641" y="2496"/>
                </a:lnTo>
                <a:lnTo>
                  <a:pt x="4641" y="4090"/>
                </a:lnTo>
                <a:lnTo>
                  <a:pt x="4641" y="4109"/>
                </a:lnTo>
                <a:lnTo>
                  <a:pt x="4637" y="4128"/>
                </a:lnTo>
                <a:lnTo>
                  <a:pt x="4632" y="4147"/>
                </a:lnTo>
                <a:lnTo>
                  <a:pt x="4626" y="4166"/>
                </a:lnTo>
                <a:lnTo>
                  <a:pt x="4617" y="4183"/>
                </a:lnTo>
                <a:lnTo>
                  <a:pt x="4607" y="4199"/>
                </a:lnTo>
                <a:lnTo>
                  <a:pt x="4597" y="4214"/>
                </a:lnTo>
                <a:lnTo>
                  <a:pt x="4584" y="4228"/>
                </a:lnTo>
                <a:lnTo>
                  <a:pt x="4570" y="4241"/>
                </a:lnTo>
                <a:lnTo>
                  <a:pt x="4555" y="4251"/>
                </a:lnTo>
                <a:lnTo>
                  <a:pt x="4539" y="4261"/>
                </a:lnTo>
                <a:lnTo>
                  <a:pt x="4522" y="4270"/>
                </a:lnTo>
                <a:lnTo>
                  <a:pt x="4503" y="4276"/>
                </a:lnTo>
                <a:lnTo>
                  <a:pt x="4484" y="4281"/>
                </a:lnTo>
                <a:lnTo>
                  <a:pt x="4465" y="4285"/>
                </a:lnTo>
                <a:lnTo>
                  <a:pt x="4446" y="4286"/>
                </a:lnTo>
                <a:lnTo>
                  <a:pt x="4175" y="4286"/>
                </a:lnTo>
                <a:lnTo>
                  <a:pt x="4155" y="4285"/>
                </a:lnTo>
                <a:lnTo>
                  <a:pt x="4136" y="4281"/>
                </a:lnTo>
                <a:lnTo>
                  <a:pt x="4117" y="4276"/>
                </a:lnTo>
                <a:lnTo>
                  <a:pt x="4099" y="4270"/>
                </a:lnTo>
                <a:lnTo>
                  <a:pt x="4082" y="4261"/>
                </a:lnTo>
                <a:lnTo>
                  <a:pt x="4066" y="4251"/>
                </a:lnTo>
                <a:lnTo>
                  <a:pt x="4051" y="4241"/>
                </a:lnTo>
                <a:lnTo>
                  <a:pt x="4037" y="4228"/>
                </a:lnTo>
                <a:lnTo>
                  <a:pt x="4024" y="4214"/>
                </a:lnTo>
                <a:lnTo>
                  <a:pt x="4014" y="4199"/>
                </a:lnTo>
                <a:lnTo>
                  <a:pt x="4003" y="4183"/>
                </a:lnTo>
                <a:lnTo>
                  <a:pt x="3995" y="4166"/>
                </a:lnTo>
                <a:lnTo>
                  <a:pt x="3989" y="4147"/>
                </a:lnTo>
                <a:lnTo>
                  <a:pt x="3983" y="4128"/>
                </a:lnTo>
                <a:lnTo>
                  <a:pt x="3980" y="4109"/>
                </a:lnTo>
                <a:lnTo>
                  <a:pt x="3979" y="4090"/>
                </a:lnTo>
                <a:lnTo>
                  <a:pt x="3979" y="2496"/>
                </a:lnTo>
                <a:lnTo>
                  <a:pt x="3980" y="2477"/>
                </a:lnTo>
                <a:lnTo>
                  <a:pt x="3983" y="2457"/>
                </a:lnTo>
                <a:lnTo>
                  <a:pt x="3989" y="2439"/>
                </a:lnTo>
                <a:lnTo>
                  <a:pt x="3995" y="2420"/>
                </a:lnTo>
                <a:lnTo>
                  <a:pt x="4003" y="2403"/>
                </a:lnTo>
                <a:lnTo>
                  <a:pt x="4014" y="2387"/>
                </a:lnTo>
                <a:lnTo>
                  <a:pt x="4024" y="2372"/>
                </a:lnTo>
                <a:lnTo>
                  <a:pt x="4037" y="2358"/>
                </a:lnTo>
                <a:lnTo>
                  <a:pt x="4051" y="2345"/>
                </a:lnTo>
                <a:lnTo>
                  <a:pt x="4066" y="2335"/>
                </a:lnTo>
                <a:lnTo>
                  <a:pt x="4082" y="2325"/>
                </a:lnTo>
                <a:lnTo>
                  <a:pt x="4099" y="2316"/>
                </a:lnTo>
                <a:lnTo>
                  <a:pt x="4117" y="2310"/>
                </a:lnTo>
                <a:lnTo>
                  <a:pt x="4136" y="2305"/>
                </a:lnTo>
                <a:lnTo>
                  <a:pt x="4155" y="2301"/>
                </a:lnTo>
                <a:lnTo>
                  <a:pt x="4175" y="2300"/>
                </a:lnTo>
                <a:lnTo>
                  <a:pt x="4446" y="2300"/>
                </a:lnTo>
                <a:close/>
                <a:moveTo>
                  <a:pt x="432" y="2469"/>
                </a:moveTo>
                <a:lnTo>
                  <a:pt x="623" y="2469"/>
                </a:lnTo>
                <a:lnTo>
                  <a:pt x="623" y="4109"/>
                </a:lnTo>
                <a:lnTo>
                  <a:pt x="432" y="4109"/>
                </a:lnTo>
                <a:lnTo>
                  <a:pt x="411" y="4109"/>
                </a:lnTo>
                <a:lnTo>
                  <a:pt x="388" y="4107"/>
                </a:lnTo>
                <a:lnTo>
                  <a:pt x="367" y="4105"/>
                </a:lnTo>
                <a:lnTo>
                  <a:pt x="345" y="4100"/>
                </a:lnTo>
                <a:lnTo>
                  <a:pt x="325" y="4095"/>
                </a:lnTo>
                <a:lnTo>
                  <a:pt x="304" y="4090"/>
                </a:lnTo>
                <a:lnTo>
                  <a:pt x="284" y="4083"/>
                </a:lnTo>
                <a:lnTo>
                  <a:pt x="265" y="4075"/>
                </a:lnTo>
                <a:lnTo>
                  <a:pt x="245" y="4066"/>
                </a:lnTo>
                <a:lnTo>
                  <a:pt x="226" y="4056"/>
                </a:lnTo>
                <a:lnTo>
                  <a:pt x="209" y="4047"/>
                </a:lnTo>
                <a:lnTo>
                  <a:pt x="191" y="4035"/>
                </a:lnTo>
                <a:lnTo>
                  <a:pt x="174" y="4023"/>
                </a:lnTo>
                <a:lnTo>
                  <a:pt x="158" y="4010"/>
                </a:lnTo>
                <a:lnTo>
                  <a:pt x="142" y="3996"/>
                </a:lnTo>
                <a:lnTo>
                  <a:pt x="126" y="3982"/>
                </a:lnTo>
                <a:lnTo>
                  <a:pt x="113" y="3967"/>
                </a:lnTo>
                <a:lnTo>
                  <a:pt x="99" y="3951"/>
                </a:lnTo>
                <a:lnTo>
                  <a:pt x="86" y="3935"/>
                </a:lnTo>
                <a:lnTo>
                  <a:pt x="74" y="3918"/>
                </a:lnTo>
                <a:lnTo>
                  <a:pt x="63" y="3901"/>
                </a:lnTo>
                <a:lnTo>
                  <a:pt x="53" y="3883"/>
                </a:lnTo>
                <a:lnTo>
                  <a:pt x="43" y="3863"/>
                </a:lnTo>
                <a:lnTo>
                  <a:pt x="34" y="3845"/>
                </a:lnTo>
                <a:lnTo>
                  <a:pt x="27" y="3825"/>
                </a:lnTo>
                <a:lnTo>
                  <a:pt x="19" y="3805"/>
                </a:lnTo>
                <a:lnTo>
                  <a:pt x="14" y="3784"/>
                </a:lnTo>
                <a:lnTo>
                  <a:pt x="9" y="3764"/>
                </a:lnTo>
                <a:lnTo>
                  <a:pt x="5" y="3742"/>
                </a:lnTo>
                <a:lnTo>
                  <a:pt x="2" y="3721"/>
                </a:lnTo>
                <a:lnTo>
                  <a:pt x="1" y="3699"/>
                </a:lnTo>
                <a:lnTo>
                  <a:pt x="0" y="3677"/>
                </a:lnTo>
                <a:lnTo>
                  <a:pt x="0" y="2902"/>
                </a:lnTo>
                <a:lnTo>
                  <a:pt x="1" y="2879"/>
                </a:lnTo>
                <a:lnTo>
                  <a:pt x="2" y="2858"/>
                </a:lnTo>
                <a:lnTo>
                  <a:pt x="5" y="2836"/>
                </a:lnTo>
                <a:lnTo>
                  <a:pt x="9" y="2815"/>
                </a:lnTo>
                <a:lnTo>
                  <a:pt x="14" y="2793"/>
                </a:lnTo>
                <a:lnTo>
                  <a:pt x="19" y="2773"/>
                </a:lnTo>
                <a:lnTo>
                  <a:pt x="27" y="2754"/>
                </a:lnTo>
                <a:lnTo>
                  <a:pt x="34" y="2733"/>
                </a:lnTo>
                <a:lnTo>
                  <a:pt x="43" y="2714"/>
                </a:lnTo>
                <a:lnTo>
                  <a:pt x="53" y="2696"/>
                </a:lnTo>
                <a:lnTo>
                  <a:pt x="63" y="2678"/>
                </a:lnTo>
                <a:lnTo>
                  <a:pt x="74" y="2661"/>
                </a:lnTo>
                <a:lnTo>
                  <a:pt x="86" y="2643"/>
                </a:lnTo>
                <a:lnTo>
                  <a:pt x="99" y="2627"/>
                </a:lnTo>
                <a:lnTo>
                  <a:pt x="113" y="2611"/>
                </a:lnTo>
                <a:lnTo>
                  <a:pt x="126" y="2596"/>
                </a:lnTo>
                <a:lnTo>
                  <a:pt x="142" y="2582"/>
                </a:lnTo>
                <a:lnTo>
                  <a:pt x="158" y="2568"/>
                </a:lnTo>
                <a:lnTo>
                  <a:pt x="174" y="2555"/>
                </a:lnTo>
                <a:lnTo>
                  <a:pt x="191" y="2544"/>
                </a:lnTo>
                <a:lnTo>
                  <a:pt x="209" y="2532"/>
                </a:lnTo>
                <a:lnTo>
                  <a:pt x="226" y="2521"/>
                </a:lnTo>
                <a:lnTo>
                  <a:pt x="245" y="2511"/>
                </a:lnTo>
                <a:lnTo>
                  <a:pt x="265" y="2503"/>
                </a:lnTo>
                <a:lnTo>
                  <a:pt x="284" y="2495"/>
                </a:lnTo>
                <a:lnTo>
                  <a:pt x="304" y="2489"/>
                </a:lnTo>
                <a:lnTo>
                  <a:pt x="325" y="2483"/>
                </a:lnTo>
                <a:lnTo>
                  <a:pt x="345" y="2478"/>
                </a:lnTo>
                <a:lnTo>
                  <a:pt x="367" y="2474"/>
                </a:lnTo>
                <a:lnTo>
                  <a:pt x="388" y="2472"/>
                </a:lnTo>
                <a:lnTo>
                  <a:pt x="411" y="2470"/>
                </a:lnTo>
                <a:lnTo>
                  <a:pt x="432" y="2469"/>
                </a:lnTo>
                <a:close/>
                <a:moveTo>
                  <a:pt x="441" y="2787"/>
                </a:moveTo>
                <a:lnTo>
                  <a:pt x="408" y="2624"/>
                </a:lnTo>
                <a:lnTo>
                  <a:pt x="382" y="2630"/>
                </a:lnTo>
                <a:lnTo>
                  <a:pt x="355" y="2638"/>
                </a:lnTo>
                <a:lnTo>
                  <a:pt x="328" y="2647"/>
                </a:lnTo>
                <a:lnTo>
                  <a:pt x="303" y="2658"/>
                </a:lnTo>
                <a:lnTo>
                  <a:pt x="278" y="2671"/>
                </a:lnTo>
                <a:lnTo>
                  <a:pt x="254" y="2685"/>
                </a:lnTo>
                <a:lnTo>
                  <a:pt x="232" y="2702"/>
                </a:lnTo>
                <a:lnTo>
                  <a:pt x="210" y="2721"/>
                </a:lnTo>
                <a:lnTo>
                  <a:pt x="193" y="2739"/>
                </a:lnTo>
                <a:lnTo>
                  <a:pt x="177" y="2758"/>
                </a:lnTo>
                <a:lnTo>
                  <a:pt x="162" y="2780"/>
                </a:lnTo>
                <a:lnTo>
                  <a:pt x="149" y="2802"/>
                </a:lnTo>
                <a:lnTo>
                  <a:pt x="138" y="2827"/>
                </a:lnTo>
                <a:lnTo>
                  <a:pt x="129" y="2852"/>
                </a:lnTo>
                <a:lnTo>
                  <a:pt x="121" y="2880"/>
                </a:lnTo>
                <a:lnTo>
                  <a:pt x="116" y="2910"/>
                </a:lnTo>
                <a:lnTo>
                  <a:pt x="115" y="2918"/>
                </a:lnTo>
                <a:lnTo>
                  <a:pt x="115" y="2921"/>
                </a:lnTo>
                <a:lnTo>
                  <a:pt x="115" y="3577"/>
                </a:lnTo>
                <a:lnTo>
                  <a:pt x="282" y="3577"/>
                </a:lnTo>
                <a:lnTo>
                  <a:pt x="282" y="2926"/>
                </a:lnTo>
                <a:lnTo>
                  <a:pt x="284" y="2912"/>
                </a:lnTo>
                <a:lnTo>
                  <a:pt x="287" y="2900"/>
                </a:lnTo>
                <a:lnTo>
                  <a:pt x="293" y="2888"/>
                </a:lnTo>
                <a:lnTo>
                  <a:pt x="297" y="2877"/>
                </a:lnTo>
                <a:lnTo>
                  <a:pt x="303" y="2867"/>
                </a:lnTo>
                <a:lnTo>
                  <a:pt x="310" y="2858"/>
                </a:lnTo>
                <a:lnTo>
                  <a:pt x="317" y="2849"/>
                </a:lnTo>
                <a:lnTo>
                  <a:pt x="325" y="2841"/>
                </a:lnTo>
                <a:lnTo>
                  <a:pt x="337" y="2831"/>
                </a:lnTo>
                <a:lnTo>
                  <a:pt x="349" y="2821"/>
                </a:lnTo>
                <a:lnTo>
                  <a:pt x="363" y="2814"/>
                </a:lnTo>
                <a:lnTo>
                  <a:pt x="377" y="2806"/>
                </a:lnTo>
                <a:lnTo>
                  <a:pt x="392" y="2800"/>
                </a:lnTo>
                <a:lnTo>
                  <a:pt x="408" y="2795"/>
                </a:lnTo>
                <a:lnTo>
                  <a:pt x="425" y="2790"/>
                </a:lnTo>
                <a:lnTo>
                  <a:pt x="441" y="2787"/>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pic>
        <p:nvPicPr>
          <p:cNvPr id="29" name="图片 28"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sp>
        <p:nvSpPr>
          <p:cNvPr id="23" name="文本框 22"/>
          <p:cNvSpPr txBox="1"/>
          <p:nvPr/>
        </p:nvSpPr>
        <p:spPr>
          <a:xfrm>
            <a:off x="1648460" y="1056640"/>
            <a:ext cx="6096000" cy="520065"/>
          </a:xfrm>
          <a:prstGeom prst="rect">
            <a:avLst/>
          </a:prstGeom>
          <a:noFill/>
        </p:spPr>
        <p:txBody>
          <a:bodyPr wrap="square">
            <a:noAutofit/>
          </a:bodyPr>
          <a:lstStyle/>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Century Gothic" panose="020B0502020202020204"/>
                <a:ea typeface="思源黑体 CN Bold"/>
                <a:cs typeface="+mn-ea"/>
                <a:sym typeface="+mn-lt"/>
              </a:rPr>
              <a:t>项目费用估算</a:t>
            </a:r>
            <a:endParaRPr kumimoji="0" lang="zh-CN" altLang="en-US" sz="3200" b="0" i="0" kern="1200" cap="none" spc="0" normalizeH="0" baseline="0" noProof="0" dirty="0">
              <a:solidFill>
                <a:prstClr val="black"/>
              </a:solidFill>
              <a:latin typeface="Century Gothic" panose="020B0502020202020204"/>
              <a:ea typeface="思源黑体 CN Bold"/>
              <a:cs typeface="+mn-ea"/>
              <a:sym typeface="+mn-lt"/>
            </a:endParaRPr>
          </a:p>
        </p:txBody>
      </p:sp>
      <p:sp>
        <p:nvSpPr>
          <p:cNvPr id="30" name="文本框 29"/>
          <p:cNvSpPr txBox="1"/>
          <p:nvPr/>
        </p:nvSpPr>
        <p:spPr>
          <a:xfrm>
            <a:off x="2326640" y="1779905"/>
            <a:ext cx="7995285" cy="4593590"/>
          </a:xfrm>
          <a:prstGeom prst="rect">
            <a:avLst/>
          </a:prstGeom>
          <a:noFill/>
        </p:spPr>
        <p:txBody>
          <a:bodyPr wrap="square">
            <a:noAutofit/>
          </a:bodyPr>
          <a:lstStyle/>
          <a:p>
            <a:pPr fontAlgn="auto">
              <a:spcBef>
                <a:spcPts val="0"/>
              </a:spcBef>
              <a:defRPr/>
            </a:pPr>
            <a:r>
              <a:rPr kumimoji="0" lang="zh-CN" altLang="en-US" sz="3200" i="0" cap="none" spc="0" normalizeH="0" baseline="0" noProof="0" dirty="0">
                <a:solidFill>
                  <a:prstClr val="black"/>
                </a:solidFill>
                <a:latin typeface="Century Gothic" panose="020B0502020202020204"/>
                <a:ea typeface="思源黑体 CN Bold"/>
                <a:cs typeface="+mn-ea"/>
              </a:rPr>
              <a:t>估算项目成本为 334467</a:t>
            </a:r>
            <a:r>
              <a:rPr lang="zh-CN" altLang="en-US" sz="3200" noProof="0" dirty="0">
                <a:solidFill>
                  <a:prstClr val="black"/>
                </a:solidFill>
                <a:latin typeface="Century Gothic" panose="020B0502020202020204"/>
                <a:ea typeface="思源黑体 CN Bold"/>
                <a:cs typeface="+mn-ea"/>
              </a:rPr>
              <a:t>元</a:t>
            </a:r>
            <a:r>
              <a:rPr kumimoji="0" lang="zh-CN" altLang="en-US" sz="3200" i="0" cap="none" spc="0" normalizeH="0" baseline="0" noProof="0" dirty="0">
                <a:solidFill>
                  <a:prstClr val="black"/>
                </a:solidFill>
                <a:latin typeface="Century Gothic" panose="020B0502020202020204"/>
                <a:ea typeface="思源黑体 CN Bold"/>
                <a:cs typeface="+mn-ea"/>
              </a:rPr>
              <a:t>：</a:t>
            </a:r>
            <a:endParaRPr kumimoji="0" lang="zh-CN" altLang="en-US" sz="3200" i="0" cap="none" spc="0" normalizeH="0" baseline="0" noProof="0" dirty="0">
              <a:solidFill>
                <a:prstClr val="black"/>
              </a:solidFill>
              <a:latin typeface="Century Gothic" panose="020B0502020202020204"/>
              <a:ea typeface="思源黑体 CN Bold"/>
              <a:cs typeface="+mn-ea"/>
            </a:endParaRPr>
          </a:p>
          <a:p>
            <a:pPr fontAlgn="auto">
              <a:lnSpc>
                <a:spcPct val="150000"/>
              </a:lnSpc>
              <a:spcBef>
                <a:spcPts val="0"/>
              </a:spcBef>
              <a:defRPr/>
            </a:pPr>
            <a:r>
              <a:rPr kumimoji="0" lang="en-US" altLang="zh-CN" sz="3200" b="0" i="0" kern="0" cap="none" spc="0" normalizeH="0" baseline="0" noProof="1">
                <a:solidFill>
                  <a:schemeClr val="tx1">
                    <a:lumMod val="65000"/>
                    <a:lumOff val="35000"/>
                  </a:schemeClr>
                </a:solidFill>
              </a:rPr>
              <a:t>	      </a:t>
            </a:r>
            <a:r>
              <a:rPr kumimoji="0" lang="zh-CN" altLang="en-US" sz="2000" b="0" i="0" kern="0" cap="none" spc="0" normalizeH="0" baseline="0" noProof="1">
                <a:solidFill>
                  <a:schemeClr val="tx1">
                    <a:lumMod val="65000"/>
                    <a:lumOff val="35000"/>
                  </a:schemeClr>
                </a:solidFill>
              </a:rPr>
              <a:t> </a:t>
            </a:r>
            <a:r>
              <a:rPr kumimoji="0" lang="en-US" altLang="zh-CN" sz="2000" b="0" i="0" kern="0" cap="none" spc="0" normalizeH="0" baseline="0" noProof="1">
                <a:solidFill>
                  <a:schemeClr val="tx1">
                    <a:lumMod val="65000"/>
                    <a:lumOff val="35000"/>
                  </a:schemeClr>
                </a:solidFill>
              </a:rPr>
              <a:t>        </a:t>
            </a:r>
            <a:endParaRPr kumimoji="0" lang="en-US" altLang="zh-CN" sz="2000" b="0" i="0" kern="0" cap="none" spc="0" normalizeH="0" baseline="0" noProof="1">
              <a:solidFill>
                <a:schemeClr val="tx1">
                  <a:lumMod val="65000"/>
                  <a:lumOff val="35000"/>
                </a:schemeClr>
              </a:solidFill>
            </a:endParaRPr>
          </a:p>
        </p:txBody>
      </p:sp>
      <p:graphicFrame>
        <p:nvGraphicFramePr>
          <p:cNvPr id="4" name="表格 3"/>
          <p:cNvGraphicFramePr/>
          <p:nvPr>
            <p:custDataLst>
              <p:tags r:id="rId5"/>
            </p:custDataLst>
          </p:nvPr>
        </p:nvGraphicFramePr>
        <p:xfrm>
          <a:off x="2948305" y="2480945"/>
          <a:ext cx="7042785" cy="3954780"/>
        </p:xfrm>
        <a:graphic>
          <a:graphicData uri="http://schemas.openxmlformats.org/drawingml/2006/table">
            <a:tbl>
              <a:tblPr/>
              <a:tblGrid>
                <a:gridCol w="5157470"/>
                <a:gridCol w="1885315"/>
              </a:tblGrid>
              <a:tr h="439420">
                <a:tc>
                  <a:txBody>
                    <a:bodyPr/>
                    <a:p>
                      <a:pPr indent="0" algn="ctr">
                        <a:buNone/>
                      </a:pPr>
                      <a:r>
                        <a:rPr lang="zh-CN" altLang="en-US" sz="2800" noProof="0" dirty="0">
                          <a:solidFill>
                            <a:prstClr val="black"/>
                          </a:solidFill>
                          <a:latin typeface="Century Gothic" panose="020B0502020202020204"/>
                          <a:ea typeface="思源黑体 CN Bold"/>
                          <a:cs typeface="+mn-ea"/>
                        </a:rPr>
                        <a:t>项目经理(3个月,10080/月)</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noProof="0" dirty="0">
                          <a:solidFill>
                            <a:prstClr val="black"/>
                          </a:solidFill>
                          <a:latin typeface="Century Gothic" panose="020B0502020202020204"/>
                          <a:ea typeface="思源黑体 CN Bold"/>
                          <a:cs typeface="+mn-ea"/>
                        </a:rPr>
                        <a:t>30240</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zh-CN" altLang="en-US" sz="2800" noProof="0" dirty="0">
                          <a:solidFill>
                            <a:prstClr val="black"/>
                          </a:solidFill>
                          <a:latin typeface="Century Gothic" panose="020B0502020202020204"/>
                          <a:ea typeface="思源黑体 CN Bold"/>
                          <a:cs typeface="+mn-ea"/>
                        </a:rPr>
                        <a:t>系统分析师(3个月,13440/月)</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noProof="0" dirty="0">
                          <a:solidFill>
                            <a:prstClr val="black"/>
                          </a:solidFill>
                          <a:latin typeface="Century Gothic" panose="020B0502020202020204"/>
                          <a:ea typeface="思源黑体 CN Bold"/>
                          <a:cs typeface="+mn-ea"/>
                        </a:rPr>
                        <a:t>40320</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zh-CN" altLang="en-US" sz="2800" noProof="0" dirty="0">
                          <a:solidFill>
                            <a:prstClr val="black"/>
                          </a:solidFill>
                          <a:latin typeface="Century Gothic" panose="020B0502020202020204"/>
                          <a:ea typeface="思源黑体 CN Bold"/>
                          <a:cs typeface="+mn-ea"/>
                        </a:rPr>
                        <a:t>软件测评师(3个月,11769/月)</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noProof="0" dirty="0">
                          <a:solidFill>
                            <a:prstClr val="black"/>
                          </a:solidFill>
                          <a:latin typeface="Century Gothic" panose="020B0502020202020204"/>
                          <a:ea typeface="思源黑体 CN Bold"/>
                          <a:cs typeface="+mn-ea"/>
                        </a:rPr>
                        <a:t>35307</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zh-CN" altLang="en-US" sz="2800" noProof="0" dirty="0">
                          <a:solidFill>
                            <a:prstClr val="black"/>
                          </a:solidFill>
                          <a:latin typeface="Century Gothic" panose="020B0502020202020204"/>
                          <a:ea typeface="思源黑体 CN Bold"/>
                          <a:cs typeface="+mn-ea"/>
                        </a:rPr>
                        <a:t>程序员(3个月,12600/月)</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noProof="0" dirty="0">
                          <a:solidFill>
                            <a:prstClr val="black"/>
                          </a:solidFill>
                          <a:latin typeface="Century Gothic" panose="020B0502020202020204"/>
                          <a:ea typeface="思源黑体 CN Bold"/>
                          <a:cs typeface="+mn-ea"/>
                        </a:rPr>
                        <a:t>37800</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zh-CN" altLang="en-US" sz="2800" noProof="0" dirty="0">
                          <a:solidFill>
                            <a:prstClr val="black"/>
                          </a:solidFill>
                          <a:latin typeface="Century Gothic" panose="020B0502020202020204"/>
                          <a:ea typeface="思源黑体 CN Bold"/>
                          <a:cs typeface="+mn-ea"/>
                        </a:rPr>
                        <a:t>程序员(3个月,12600/月)</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noProof="0" dirty="0">
                          <a:solidFill>
                            <a:prstClr val="black"/>
                          </a:solidFill>
                          <a:latin typeface="Century Gothic" panose="020B0502020202020204"/>
                          <a:ea typeface="思源黑体 CN Bold"/>
                          <a:cs typeface="+mn-ea"/>
                        </a:rPr>
                        <a:t>37800</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zh-CN" altLang="en-US" sz="2800" noProof="0" dirty="0">
                          <a:solidFill>
                            <a:prstClr val="black"/>
                          </a:solidFill>
                          <a:latin typeface="Century Gothic" panose="020B0502020202020204"/>
                          <a:ea typeface="思源黑体 CN Bold"/>
                          <a:cs typeface="+mn-ea"/>
                        </a:rPr>
                        <a:t>与宠物机构合作</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noProof="0" dirty="0">
                          <a:solidFill>
                            <a:prstClr val="black"/>
                          </a:solidFill>
                          <a:latin typeface="Century Gothic" panose="020B0502020202020204"/>
                          <a:ea typeface="思源黑体 CN Bold"/>
                          <a:cs typeface="+mn-ea"/>
                        </a:rPr>
                        <a:t>10</a:t>
                      </a:r>
                      <a:r>
                        <a:rPr lang="zh-CN" altLang="en-US" sz="2800" noProof="0" dirty="0">
                          <a:solidFill>
                            <a:prstClr val="black"/>
                          </a:solidFill>
                          <a:latin typeface="Century Gothic" panose="020B0502020202020204"/>
                          <a:ea typeface="思源黑体 CN Bold"/>
                          <a:cs typeface="+mn-ea"/>
                        </a:rPr>
                        <a:t>万</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zh-CN" altLang="en-US" sz="2800" noProof="0" dirty="0">
                          <a:solidFill>
                            <a:prstClr val="black"/>
                          </a:solidFill>
                          <a:latin typeface="Century Gothic" panose="020B0502020202020204"/>
                          <a:ea typeface="思源黑体 CN Bold"/>
                          <a:cs typeface="+mn-ea"/>
                        </a:rPr>
                        <a:t>硬件电脑设备</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noProof="0" dirty="0">
                          <a:solidFill>
                            <a:prstClr val="black"/>
                          </a:solidFill>
                          <a:latin typeface="Century Gothic" panose="020B0502020202020204"/>
                          <a:ea typeface="思源黑体 CN Bold"/>
                          <a:cs typeface="+mn-ea"/>
                        </a:rPr>
                        <a:t>5000</a:t>
                      </a:r>
                      <a:r>
                        <a:rPr lang="en-US" altLang="zh-CN" sz="2800" noProof="0" dirty="0">
                          <a:solidFill>
                            <a:prstClr val="black"/>
                          </a:solidFill>
                          <a:latin typeface="Century Gothic" panose="020B0502020202020204"/>
                          <a:ea typeface="思源黑体 CN Bold"/>
                          <a:cs typeface="+mn-ea"/>
                        </a:rPr>
                        <a:t>0</a:t>
                      </a:r>
                      <a:endParaRPr lang="en-US" altLang="zh-CN" sz="2800" noProof="0" dirty="0">
                        <a:solidFill>
                          <a:prstClr val="black"/>
                        </a:solidFill>
                        <a:latin typeface="Century Gothic" panose="020B0502020202020204"/>
                        <a:ea typeface="思源黑体 CN Bold"/>
                        <a:cs typeface="+mn-ea"/>
                      </a:endParaRPr>
                    </a:p>
                  </a:txBody>
                  <a:tcPr marL="68580" marR="68580" marT="0" marB="0"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zh-CN" altLang="en-US" sz="2800" noProof="0" dirty="0">
                          <a:solidFill>
                            <a:prstClr val="black"/>
                          </a:solidFill>
                          <a:latin typeface="Century Gothic" panose="020B0502020202020204"/>
                          <a:ea typeface="思源黑体 CN Bold"/>
                          <a:cs typeface="+mn-ea"/>
                        </a:rPr>
                        <a:t>云服务器</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noProof="0" dirty="0">
                          <a:solidFill>
                            <a:prstClr val="black"/>
                          </a:solidFill>
                          <a:latin typeface="Century Gothic" panose="020B0502020202020204"/>
                          <a:ea typeface="思源黑体 CN Bold"/>
                          <a:cs typeface="+mn-ea"/>
                        </a:rPr>
                        <a:t>3000</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9420">
                <a:tc>
                  <a:txBody>
                    <a:bodyPr/>
                    <a:p>
                      <a:pPr indent="0" algn="ctr">
                        <a:buNone/>
                      </a:pPr>
                      <a:r>
                        <a:rPr lang="zh-CN" altLang="en-US" sz="2800" noProof="0" dirty="0">
                          <a:solidFill>
                            <a:prstClr val="black"/>
                          </a:solidFill>
                          <a:latin typeface="Century Gothic" panose="020B0502020202020204"/>
                          <a:ea typeface="思源黑体 CN Bold"/>
                          <a:cs typeface="+mn-ea"/>
                        </a:rPr>
                        <a:t>总的项目成本</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noProof="0" dirty="0">
                          <a:solidFill>
                            <a:prstClr val="black"/>
                          </a:solidFill>
                          <a:latin typeface="Century Gothic" panose="020B0502020202020204"/>
                          <a:ea typeface="思源黑体 CN Bold"/>
                          <a:cs typeface="+mn-ea"/>
                        </a:rPr>
                        <a:t>334467</a:t>
                      </a:r>
                      <a:endParaRPr lang="zh-CN" altLang="en-US" sz="2800" noProof="0" dirty="0">
                        <a:solidFill>
                          <a:prstClr val="black"/>
                        </a:solidFill>
                        <a:latin typeface="Century Gothic" panose="020B0502020202020204"/>
                        <a:ea typeface="思源黑体 CN Bold"/>
                        <a:cs typeface="+mn-ea"/>
                      </a:endParaRPr>
                    </a:p>
                  </a:txBody>
                  <a:tcPr marL="68580" marR="68580" marT="0" marB="0"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450" decel="100000" fill="hold"/>
                                        <p:tgtEl>
                                          <p:spTgt spid="1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R="0" indent="0" defTabSz="914400" fontAlgn="auto">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3.3</a:t>
            </a:r>
            <a:r>
              <a:rPr lang="zh-CN" altLang="en-US" sz="3200" dirty="0">
                <a:solidFill>
                  <a:srgbClr val="00A3A4"/>
                </a:solidFill>
                <a:latin typeface="Century Gothic" panose="020B0502020202020204"/>
                <a:ea typeface="思源黑体 CN Bold"/>
                <a:cs typeface="+mn-ea"/>
                <a:sym typeface="+mn-lt"/>
              </a:rPr>
              <a:t> 项目成本管理</a:t>
            </a:r>
            <a:endParaRPr lang="zh-CN" altLang="en-US" sz="3200" dirty="0">
              <a:solidFill>
                <a:srgbClr val="00A3A4"/>
              </a:solidFill>
              <a:latin typeface="Century Gothic" panose="020B0502020202020204"/>
              <a:ea typeface="思源黑体 CN Bold"/>
              <a:cs typeface="+mn-ea"/>
              <a:sym typeface="+mn-lt"/>
            </a:endParaRPr>
          </a:p>
        </p:txBody>
      </p:sp>
      <p:sp>
        <p:nvSpPr>
          <p:cNvPr id="15" name="矩形 14"/>
          <p:cNvSpPr/>
          <p:nvPr/>
        </p:nvSpPr>
        <p:spPr>
          <a:xfrm>
            <a:off x="7268766" y="2136695"/>
            <a:ext cx="4224469" cy="34451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nvGrpSpPr>
          <p:cNvPr id="19" name="组合 18"/>
          <p:cNvGrpSpPr/>
          <p:nvPr/>
        </p:nvGrpSpPr>
        <p:grpSpPr>
          <a:xfrm>
            <a:off x="857650" y="2732609"/>
            <a:ext cx="4224469" cy="762467"/>
            <a:chOff x="980156" y="1247429"/>
            <a:chExt cx="3168352" cy="571850"/>
          </a:xfrm>
        </p:grpSpPr>
        <p:sp>
          <p:nvSpPr>
            <p:cNvPr id="20" name="1"/>
            <p:cNvSpPr>
              <a:spLocks noChangeArrowheads="1"/>
            </p:cNvSpPr>
            <p:nvPr>
              <p:custDataLst>
                <p:tags r:id="rId2"/>
              </p:custDataLst>
            </p:nvPr>
          </p:nvSpPr>
          <p:spPr bwMode="auto">
            <a:xfrm>
              <a:off x="1043608" y="1247429"/>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1" name="矩形 20"/>
            <p:cNvSpPr/>
            <p:nvPr/>
          </p:nvSpPr>
          <p:spPr>
            <a:xfrm>
              <a:off x="980156" y="1562621"/>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25" name="Shape"/>
          <p:cNvSpPr/>
          <p:nvPr/>
        </p:nvSpPr>
        <p:spPr bwMode="auto">
          <a:xfrm>
            <a:off x="5953460" y="2094863"/>
            <a:ext cx="279757" cy="364475"/>
          </a:xfrm>
          <a:custGeom>
            <a:avLst/>
            <a:gdLst>
              <a:gd name="T0" fmla="*/ 1179344 w 4117"/>
              <a:gd name="T1" fmla="*/ 1550 h 6144"/>
              <a:gd name="T2" fmla="*/ 1212250 w 4117"/>
              <a:gd name="T3" fmla="*/ 11472 h 6144"/>
              <a:gd name="T4" fmla="*/ 1239878 w 4117"/>
              <a:gd name="T5" fmla="*/ 30076 h 6144"/>
              <a:gd name="T6" fmla="*/ 1260988 w 4117"/>
              <a:gd name="T7" fmla="*/ 56121 h 6144"/>
              <a:gd name="T8" fmla="*/ 1274337 w 4117"/>
              <a:gd name="T9" fmla="*/ 87126 h 6144"/>
              <a:gd name="T10" fmla="*/ 1278062 w 4117"/>
              <a:gd name="T11" fmla="*/ 1788728 h 6144"/>
              <a:gd name="T12" fmla="*/ 1274337 w 4117"/>
              <a:gd name="T13" fmla="*/ 1817874 h 6144"/>
              <a:gd name="T14" fmla="*/ 1260988 w 4117"/>
              <a:gd name="T15" fmla="*/ 1848879 h 6144"/>
              <a:gd name="T16" fmla="*/ 1239878 w 4117"/>
              <a:gd name="T17" fmla="*/ 1874924 h 6144"/>
              <a:gd name="T18" fmla="*/ 1212250 w 4117"/>
              <a:gd name="T19" fmla="*/ 1893528 h 6144"/>
              <a:gd name="T20" fmla="*/ 1179344 w 4117"/>
              <a:gd name="T21" fmla="*/ 1903450 h 6144"/>
              <a:gd name="T22" fmla="*/ 109894 w 4117"/>
              <a:gd name="T23" fmla="*/ 1905000 h 6144"/>
              <a:gd name="T24" fmla="*/ 76057 w 4117"/>
              <a:gd name="T25" fmla="*/ 1898179 h 6144"/>
              <a:gd name="T26" fmla="*/ 46565 w 4117"/>
              <a:gd name="T27" fmla="*/ 1881746 h 6144"/>
              <a:gd name="T28" fmla="*/ 22972 w 4117"/>
              <a:gd name="T29" fmla="*/ 1858181 h 6144"/>
              <a:gd name="T30" fmla="*/ 6830 w 4117"/>
              <a:gd name="T31" fmla="*/ 1829036 h 6144"/>
              <a:gd name="T32" fmla="*/ 0 w 4117"/>
              <a:gd name="T33" fmla="*/ 1794929 h 6144"/>
              <a:gd name="T34" fmla="*/ 1242 w 4117"/>
              <a:gd name="T35" fmla="*/ 98599 h 6144"/>
              <a:gd name="T36" fmla="*/ 11486 w 4117"/>
              <a:gd name="T37" fmla="*/ 65732 h 6144"/>
              <a:gd name="T38" fmla="*/ 30112 w 4117"/>
              <a:gd name="T39" fmla="*/ 38137 h 6144"/>
              <a:gd name="T40" fmla="*/ 55878 w 4117"/>
              <a:gd name="T41" fmla="*/ 17053 h 6144"/>
              <a:gd name="T42" fmla="*/ 87232 w 4117"/>
              <a:gd name="T43" fmla="*/ 4031 h 6144"/>
              <a:gd name="T44" fmla="*/ 115792 w 4117"/>
              <a:gd name="T45" fmla="*/ 0 h 6144"/>
              <a:gd name="T46" fmla="*/ 1013882 w 4117"/>
              <a:gd name="T47" fmla="*/ 1284883 h 6144"/>
              <a:gd name="T48" fmla="*/ 1016055 w 4117"/>
              <a:gd name="T49" fmla="*/ 1263179 h 6144"/>
              <a:gd name="T50" fmla="*/ 1005500 w 4117"/>
              <a:gd name="T51" fmla="*/ 1240854 h 6144"/>
              <a:gd name="T52" fmla="*/ 851214 w 4117"/>
              <a:gd name="T53" fmla="*/ 1085515 h 6144"/>
              <a:gd name="T54" fmla="*/ 827000 w 4117"/>
              <a:gd name="T55" fmla="*/ 1072803 h 6144"/>
              <a:gd name="T56" fmla="*/ 805580 w 4117"/>
              <a:gd name="T57" fmla="*/ 1072803 h 6144"/>
              <a:gd name="T58" fmla="*/ 701894 w 4117"/>
              <a:gd name="T59" fmla="*/ 1132954 h 6144"/>
              <a:gd name="T60" fmla="*/ 634840 w 4117"/>
              <a:gd name="T61" fmla="*/ 1053579 h 6144"/>
              <a:gd name="T62" fmla="*/ 585170 w 4117"/>
              <a:gd name="T63" fmla="*/ 976375 h 6144"/>
              <a:gd name="T64" fmla="*/ 550712 w 4117"/>
              <a:gd name="T65" fmla="*/ 900410 h 6144"/>
              <a:gd name="T66" fmla="*/ 530223 w 4117"/>
              <a:gd name="T67" fmla="*/ 824756 h 6144"/>
              <a:gd name="T68" fmla="*/ 521531 w 4117"/>
              <a:gd name="T69" fmla="*/ 748481 h 6144"/>
              <a:gd name="T70" fmla="*/ 619318 w 4117"/>
              <a:gd name="T71" fmla="*/ 667556 h 6144"/>
              <a:gd name="T72" fmla="*/ 632978 w 4117"/>
              <a:gd name="T73" fmla="*/ 651433 h 6144"/>
              <a:gd name="T74" fmla="*/ 637324 w 4117"/>
              <a:gd name="T75" fmla="*/ 626938 h 6144"/>
              <a:gd name="T76" fmla="*/ 582687 w 4117"/>
              <a:gd name="T77" fmla="*/ 415168 h 6144"/>
              <a:gd name="T78" fmla="*/ 570270 w 4117"/>
              <a:gd name="T79" fmla="*/ 391294 h 6144"/>
              <a:gd name="T80" fmla="*/ 552264 w 4117"/>
              <a:gd name="T81" fmla="*/ 378582 h 6144"/>
              <a:gd name="T82" fmla="*/ 380283 w 4117"/>
              <a:gd name="T83" fmla="*/ 388193 h 6144"/>
              <a:gd name="T84" fmla="*/ 347377 w 4117"/>
              <a:gd name="T85" fmla="*/ 395015 h 6144"/>
              <a:gd name="T86" fmla="*/ 329061 w 4117"/>
              <a:gd name="T87" fmla="*/ 414548 h 6144"/>
              <a:gd name="T88" fmla="*/ 325336 w 4117"/>
              <a:gd name="T89" fmla="*/ 441213 h 6144"/>
              <a:gd name="T90" fmla="*/ 327509 w 4117"/>
              <a:gd name="T91" fmla="*/ 570818 h 6144"/>
              <a:gd name="T92" fmla="*/ 340237 w 4117"/>
              <a:gd name="T93" fmla="*/ 689880 h 6144"/>
              <a:gd name="T94" fmla="*/ 362278 w 4117"/>
              <a:gd name="T95" fmla="*/ 799951 h 6144"/>
              <a:gd name="T96" fmla="*/ 393942 w 4117"/>
              <a:gd name="T97" fmla="*/ 901650 h 6144"/>
              <a:gd name="T98" fmla="*/ 435541 w 4117"/>
              <a:gd name="T99" fmla="*/ 996218 h 6144"/>
              <a:gd name="T100" fmla="*/ 486452 w 4117"/>
              <a:gd name="T101" fmla="*/ 1084275 h 6144"/>
              <a:gd name="T102" fmla="*/ 546987 w 4117"/>
              <a:gd name="T103" fmla="*/ 1167061 h 6144"/>
              <a:gd name="T104" fmla="*/ 616835 w 4117"/>
              <a:gd name="T105" fmla="*/ 1245815 h 6144"/>
              <a:gd name="T106" fmla="*/ 696306 w 4117"/>
              <a:gd name="T107" fmla="*/ 1321160 h 6144"/>
              <a:gd name="T108" fmla="*/ 848420 w 4117"/>
              <a:gd name="T109" fmla="*/ 1443013 h 6144"/>
              <a:gd name="T110" fmla="*/ 873254 w 4117"/>
              <a:gd name="T111" fmla="*/ 1452935 h 6144"/>
              <a:gd name="T112" fmla="*/ 899331 w 4117"/>
              <a:gd name="T113" fmla="*/ 1446733 h 6144"/>
              <a:gd name="T114" fmla="*/ 921372 w 4117"/>
              <a:gd name="T115" fmla="*/ 1421619 h 6144"/>
              <a:gd name="T116" fmla="*/ 471241 w 4117"/>
              <a:gd name="T117" fmla="*/ 82476 h 6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117" h="6144">
                <a:moveTo>
                  <a:pt x="373" y="0"/>
                </a:moveTo>
                <a:lnTo>
                  <a:pt x="3742" y="0"/>
                </a:lnTo>
                <a:lnTo>
                  <a:pt x="3761" y="0"/>
                </a:lnTo>
                <a:lnTo>
                  <a:pt x="3780" y="3"/>
                </a:lnTo>
                <a:lnTo>
                  <a:pt x="3799" y="5"/>
                </a:lnTo>
                <a:lnTo>
                  <a:pt x="3818" y="8"/>
                </a:lnTo>
                <a:lnTo>
                  <a:pt x="3836" y="13"/>
                </a:lnTo>
                <a:lnTo>
                  <a:pt x="3853" y="17"/>
                </a:lnTo>
                <a:lnTo>
                  <a:pt x="3870" y="23"/>
                </a:lnTo>
                <a:lnTo>
                  <a:pt x="3888" y="29"/>
                </a:lnTo>
                <a:lnTo>
                  <a:pt x="3905" y="37"/>
                </a:lnTo>
                <a:lnTo>
                  <a:pt x="3920" y="46"/>
                </a:lnTo>
                <a:lnTo>
                  <a:pt x="3936" y="55"/>
                </a:lnTo>
                <a:lnTo>
                  <a:pt x="3952" y="64"/>
                </a:lnTo>
                <a:lnTo>
                  <a:pt x="3966" y="75"/>
                </a:lnTo>
                <a:lnTo>
                  <a:pt x="3981" y="86"/>
                </a:lnTo>
                <a:lnTo>
                  <a:pt x="3994" y="97"/>
                </a:lnTo>
                <a:lnTo>
                  <a:pt x="4006" y="111"/>
                </a:lnTo>
                <a:lnTo>
                  <a:pt x="4020" y="123"/>
                </a:lnTo>
                <a:lnTo>
                  <a:pt x="4031" y="136"/>
                </a:lnTo>
                <a:lnTo>
                  <a:pt x="4042" y="151"/>
                </a:lnTo>
                <a:lnTo>
                  <a:pt x="4053" y="165"/>
                </a:lnTo>
                <a:lnTo>
                  <a:pt x="4062" y="181"/>
                </a:lnTo>
                <a:lnTo>
                  <a:pt x="4071" y="197"/>
                </a:lnTo>
                <a:lnTo>
                  <a:pt x="4080" y="212"/>
                </a:lnTo>
                <a:lnTo>
                  <a:pt x="4088" y="229"/>
                </a:lnTo>
                <a:lnTo>
                  <a:pt x="4094" y="247"/>
                </a:lnTo>
                <a:lnTo>
                  <a:pt x="4100" y="264"/>
                </a:lnTo>
                <a:lnTo>
                  <a:pt x="4105" y="281"/>
                </a:lnTo>
                <a:lnTo>
                  <a:pt x="4109" y="299"/>
                </a:lnTo>
                <a:lnTo>
                  <a:pt x="4112" y="318"/>
                </a:lnTo>
                <a:lnTo>
                  <a:pt x="4114" y="336"/>
                </a:lnTo>
                <a:lnTo>
                  <a:pt x="4117" y="355"/>
                </a:lnTo>
                <a:lnTo>
                  <a:pt x="4117" y="375"/>
                </a:lnTo>
                <a:lnTo>
                  <a:pt x="4117" y="5769"/>
                </a:lnTo>
                <a:lnTo>
                  <a:pt x="4117" y="5789"/>
                </a:lnTo>
                <a:lnTo>
                  <a:pt x="4114" y="5808"/>
                </a:lnTo>
                <a:lnTo>
                  <a:pt x="4112" y="5826"/>
                </a:lnTo>
                <a:lnTo>
                  <a:pt x="4109" y="5845"/>
                </a:lnTo>
                <a:lnTo>
                  <a:pt x="4105" y="5863"/>
                </a:lnTo>
                <a:lnTo>
                  <a:pt x="4100" y="5881"/>
                </a:lnTo>
                <a:lnTo>
                  <a:pt x="4094" y="5899"/>
                </a:lnTo>
                <a:lnTo>
                  <a:pt x="4088" y="5915"/>
                </a:lnTo>
                <a:lnTo>
                  <a:pt x="4080" y="5932"/>
                </a:lnTo>
                <a:lnTo>
                  <a:pt x="4071" y="5948"/>
                </a:lnTo>
                <a:lnTo>
                  <a:pt x="4062" y="5963"/>
                </a:lnTo>
                <a:lnTo>
                  <a:pt x="4053" y="5979"/>
                </a:lnTo>
                <a:lnTo>
                  <a:pt x="4042" y="5993"/>
                </a:lnTo>
                <a:lnTo>
                  <a:pt x="4031" y="6008"/>
                </a:lnTo>
                <a:lnTo>
                  <a:pt x="4020" y="6021"/>
                </a:lnTo>
                <a:lnTo>
                  <a:pt x="4006" y="6035"/>
                </a:lnTo>
                <a:lnTo>
                  <a:pt x="3994" y="6047"/>
                </a:lnTo>
                <a:lnTo>
                  <a:pt x="3981" y="6058"/>
                </a:lnTo>
                <a:lnTo>
                  <a:pt x="3966" y="6069"/>
                </a:lnTo>
                <a:lnTo>
                  <a:pt x="3952" y="6080"/>
                </a:lnTo>
                <a:lnTo>
                  <a:pt x="3936" y="6089"/>
                </a:lnTo>
                <a:lnTo>
                  <a:pt x="3920" y="6098"/>
                </a:lnTo>
                <a:lnTo>
                  <a:pt x="3905" y="6107"/>
                </a:lnTo>
                <a:lnTo>
                  <a:pt x="3888" y="6115"/>
                </a:lnTo>
                <a:lnTo>
                  <a:pt x="3870" y="6122"/>
                </a:lnTo>
                <a:lnTo>
                  <a:pt x="3853" y="6127"/>
                </a:lnTo>
                <a:lnTo>
                  <a:pt x="3836" y="6133"/>
                </a:lnTo>
                <a:lnTo>
                  <a:pt x="3818" y="6136"/>
                </a:lnTo>
                <a:lnTo>
                  <a:pt x="3799" y="6139"/>
                </a:lnTo>
                <a:lnTo>
                  <a:pt x="3780" y="6142"/>
                </a:lnTo>
                <a:lnTo>
                  <a:pt x="3761" y="6144"/>
                </a:lnTo>
                <a:lnTo>
                  <a:pt x="3742" y="6144"/>
                </a:lnTo>
                <a:lnTo>
                  <a:pt x="373" y="6144"/>
                </a:lnTo>
                <a:lnTo>
                  <a:pt x="354" y="6144"/>
                </a:lnTo>
                <a:lnTo>
                  <a:pt x="335" y="6142"/>
                </a:lnTo>
                <a:lnTo>
                  <a:pt x="316" y="6139"/>
                </a:lnTo>
                <a:lnTo>
                  <a:pt x="299" y="6136"/>
                </a:lnTo>
                <a:lnTo>
                  <a:pt x="281" y="6133"/>
                </a:lnTo>
                <a:lnTo>
                  <a:pt x="263" y="6127"/>
                </a:lnTo>
                <a:lnTo>
                  <a:pt x="245" y="6122"/>
                </a:lnTo>
                <a:lnTo>
                  <a:pt x="228" y="6115"/>
                </a:lnTo>
                <a:lnTo>
                  <a:pt x="212" y="6107"/>
                </a:lnTo>
                <a:lnTo>
                  <a:pt x="196" y="6098"/>
                </a:lnTo>
                <a:lnTo>
                  <a:pt x="180" y="6089"/>
                </a:lnTo>
                <a:lnTo>
                  <a:pt x="165" y="6080"/>
                </a:lnTo>
                <a:lnTo>
                  <a:pt x="150" y="6069"/>
                </a:lnTo>
                <a:lnTo>
                  <a:pt x="136" y="6058"/>
                </a:lnTo>
                <a:lnTo>
                  <a:pt x="122" y="6047"/>
                </a:lnTo>
                <a:lnTo>
                  <a:pt x="109" y="6035"/>
                </a:lnTo>
                <a:lnTo>
                  <a:pt x="97" y="6021"/>
                </a:lnTo>
                <a:lnTo>
                  <a:pt x="86" y="6008"/>
                </a:lnTo>
                <a:lnTo>
                  <a:pt x="74" y="5993"/>
                </a:lnTo>
                <a:lnTo>
                  <a:pt x="63" y="5979"/>
                </a:lnTo>
                <a:lnTo>
                  <a:pt x="53" y="5963"/>
                </a:lnTo>
                <a:lnTo>
                  <a:pt x="44" y="5948"/>
                </a:lnTo>
                <a:lnTo>
                  <a:pt x="37" y="5932"/>
                </a:lnTo>
                <a:lnTo>
                  <a:pt x="29" y="5915"/>
                </a:lnTo>
                <a:lnTo>
                  <a:pt x="22" y="5899"/>
                </a:lnTo>
                <a:lnTo>
                  <a:pt x="17" y="5881"/>
                </a:lnTo>
                <a:lnTo>
                  <a:pt x="11" y="5863"/>
                </a:lnTo>
                <a:lnTo>
                  <a:pt x="6" y="5845"/>
                </a:lnTo>
                <a:lnTo>
                  <a:pt x="4" y="5826"/>
                </a:lnTo>
                <a:lnTo>
                  <a:pt x="1" y="5808"/>
                </a:lnTo>
                <a:lnTo>
                  <a:pt x="0" y="5789"/>
                </a:lnTo>
                <a:lnTo>
                  <a:pt x="0" y="5769"/>
                </a:lnTo>
                <a:lnTo>
                  <a:pt x="0" y="375"/>
                </a:lnTo>
                <a:lnTo>
                  <a:pt x="0" y="355"/>
                </a:lnTo>
                <a:lnTo>
                  <a:pt x="1" y="336"/>
                </a:lnTo>
                <a:lnTo>
                  <a:pt x="4" y="318"/>
                </a:lnTo>
                <a:lnTo>
                  <a:pt x="6" y="299"/>
                </a:lnTo>
                <a:lnTo>
                  <a:pt x="11" y="281"/>
                </a:lnTo>
                <a:lnTo>
                  <a:pt x="17" y="264"/>
                </a:lnTo>
                <a:lnTo>
                  <a:pt x="22" y="247"/>
                </a:lnTo>
                <a:lnTo>
                  <a:pt x="29" y="229"/>
                </a:lnTo>
                <a:lnTo>
                  <a:pt x="37" y="212"/>
                </a:lnTo>
                <a:lnTo>
                  <a:pt x="44" y="197"/>
                </a:lnTo>
                <a:lnTo>
                  <a:pt x="53" y="181"/>
                </a:lnTo>
                <a:lnTo>
                  <a:pt x="63" y="165"/>
                </a:lnTo>
                <a:lnTo>
                  <a:pt x="74" y="151"/>
                </a:lnTo>
                <a:lnTo>
                  <a:pt x="86" y="136"/>
                </a:lnTo>
                <a:lnTo>
                  <a:pt x="97" y="123"/>
                </a:lnTo>
                <a:lnTo>
                  <a:pt x="109" y="111"/>
                </a:lnTo>
                <a:lnTo>
                  <a:pt x="122" y="97"/>
                </a:lnTo>
                <a:lnTo>
                  <a:pt x="136" y="86"/>
                </a:lnTo>
                <a:lnTo>
                  <a:pt x="150" y="75"/>
                </a:lnTo>
                <a:lnTo>
                  <a:pt x="165" y="64"/>
                </a:lnTo>
                <a:lnTo>
                  <a:pt x="180" y="55"/>
                </a:lnTo>
                <a:lnTo>
                  <a:pt x="196" y="46"/>
                </a:lnTo>
                <a:lnTo>
                  <a:pt x="212" y="37"/>
                </a:lnTo>
                <a:lnTo>
                  <a:pt x="228" y="29"/>
                </a:lnTo>
                <a:lnTo>
                  <a:pt x="245" y="23"/>
                </a:lnTo>
                <a:lnTo>
                  <a:pt x="263" y="17"/>
                </a:lnTo>
                <a:lnTo>
                  <a:pt x="281" y="13"/>
                </a:lnTo>
                <a:lnTo>
                  <a:pt x="299" y="8"/>
                </a:lnTo>
                <a:lnTo>
                  <a:pt x="316" y="5"/>
                </a:lnTo>
                <a:lnTo>
                  <a:pt x="335" y="3"/>
                </a:lnTo>
                <a:lnTo>
                  <a:pt x="354" y="0"/>
                </a:lnTo>
                <a:lnTo>
                  <a:pt x="373" y="0"/>
                </a:lnTo>
                <a:close/>
                <a:moveTo>
                  <a:pt x="2968" y="4585"/>
                </a:moveTo>
                <a:lnTo>
                  <a:pt x="2968" y="4585"/>
                </a:lnTo>
                <a:lnTo>
                  <a:pt x="3254" y="4168"/>
                </a:lnTo>
                <a:lnTo>
                  <a:pt x="3260" y="4157"/>
                </a:lnTo>
                <a:lnTo>
                  <a:pt x="3266" y="4144"/>
                </a:lnTo>
                <a:lnTo>
                  <a:pt x="3270" y="4133"/>
                </a:lnTo>
                <a:lnTo>
                  <a:pt x="3274" y="4121"/>
                </a:lnTo>
                <a:lnTo>
                  <a:pt x="3275" y="4110"/>
                </a:lnTo>
                <a:lnTo>
                  <a:pt x="3275" y="4098"/>
                </a:lnTo>
                <a:lnTo>
                  <a:pt x="3275" y="4085"/>
                </a:lnTo>
                <a:lnTo>
                  <a:pt x="3273" y="4074"/>
                </a:lnTo>
                <a:lnTo>
                  <a:pt x="3269" y="4062"/>
                </a:lnTo>
                <a:lnTo>
                  <a:pt x="3266" y="4050"/>
                </a:lnTo>
                <a:lnTo>
                  <a:pt x="3260" y="4037"/>
                </a:lnTo>
                <a:lnTo>
                  <a:pt x="3255" y="4026"/>
                </a:lnTo>
                <a:lnTo>
                  <a:pt x="3247" y="4014"/>
                </a:lnTo>
                <a:lnTo>
                  <a:pt x="3239" y="4002"/>
                </a:lnTo>
                <a:lnTo>
                  <a:pt x="3230" y="3989"/>
                </a:lnTo>
                <a:lnTo>
                  <a:pt x="3219" y="3977"/>
                </a:lnTo>
                <a:lnTo>
                  <a:pt x="2757" y="3512"/>
                </a:lnTo>
                <a:lnTo>
                  <a:pt x="2742" y="3501"/>
                </a:lnTo>
                <a:lnTo>
                  <a:pt x="2729" y="3491"/>
                </a:lnTo>
                <a:lnTo>
                  <a:pt x="2715" y="3483"/>
                </a:lnTo>
                <a:lnTo>
                  <a:pt x="2702" y="3476"/>
                </a:lnTo>
                <a:lnTo>
                  <a:pt x="2690" y="3469"/>
                </a:lnTo>
                <a:lnTo>
                  <a:pt x="2676" y="3465"/>
                </a:lnTo>
                <a:lnTo>
                  <a:pt x="2664" y="3460"/>
                </a:lnTo>
                <a:lnTo>
                  <a:pt x="2652" y="3458"/>
                </a:lnTo>
                <a:lnTo>
                  <a:pt x="2641" y="3456"/>
                </a:lnTo>
                <a:lnTo>
                  <a:pt x="2628" y="3456"/>
                </a:lnTo>
                <a:lnTo>
                  <a:pt x="2617" y="3456"/>
                </a:lnTo>
                <a:lnTo>
                  <a:pt x="2606" y="3458"/>
                </a:lnTo>
                <a:lnTo>
                  <a:pt x="2595" y="3460"/>
                </a:lnTo>
                <a:lnTo>
                  <a:pt x="2584" y="3463"/>
                </a:lnTo>
                <a:lnTo>
                  <a:pt x="2574" y="3468"/>
                </a:lnTo>
                <a:lnTo>
                  <a:pt x="2563" y="3473"/>
                </a:lnTo>
                <a:lnTo>
                  <a:pt x="2261" y="3654"/>
                </a:lnTo>
                <a:lnTo>
                  <a:pt x="2220" y="3611"/>
                </a:lnTo>
                <a:lnTo>
                  <a:pt x="2182" y="3567"/>
                </a:lnTo>
                <a:lnTo>
                  <a:pt x="2146" y="3525"/>
                </a:lnTo>
                <a:lnTo>
                  <a:pt x="2111" y="3482"/>
                </a:lnTo>
                <a:lnTo>
                  <a:pt x="2078" y="3440"/>
                </a:lnTo>
                <a:lnTo>
                  <a:pt x="2045" y="3398"/>
                </a:lnTo>
                <a:lnTo>
                  <a:pt x="2015" y="3356"/>
                </a:lnTo>
                <a:lnTo>
                  <a:pt x="1986" y="3314"/>
                </a:lnTo>
                <a:lnTo>
                  <a:pt x="1958" y="3273"/>
                </a:lnTo>
                <a:lnTo>
                  <a:pt x="1933" y="3232"/>
                </a:lnTo>
                <a:lnTo>
                  <a:pt x="1908" y="3190"/>
                </a:lnTo>
                <a:lnTo>
                  <a:pt x="1885" y="3149"/>
                </a:lnTo>
                <a:lnTo>
                  <a:pt x="1864" y="3108"/>
                </a:lnTo>
                <a:lnTo>
                  <a:pt x="1842" y="3067"/>
                </a:lnTo>
                <a:lnTo>
                  <a:pt x="1824" y="3025"/>
                </a:lnTo>
                <a:lnTo>
                  <a:pt x="1806" y="2985"/>
                </a:lnTo>
                <a:lnTo>
                  <a:pt x="1789" y="2944"/>
                </a:lnTo>
                <a:lnTo>
                  <a:pt x="1774" y="2904"/>
                </a:lnTo>
                <a:lnTo>
                  <a:pt x="1760" y="2863"/>
                </a:lnTo>
                <a:lnTo>
                  <a:pt x="1748" y="2823"/>
                </a:lnTo>
                <a:lnTo>
                  <a:pt x="1735" y="2781"/>
                </a:lnTo>
                <a:lnTo>
                  <a:pt x="1725" y="2741"/>
                </a:lnTo>
                <a:lnTo>
                  <a:pt x="1715" y="2700"/>
                </a:lnTo>
                <a:lnTo>
                  <a:pt x="1708" y="2660"/>
                </a:lnTo>
                <a:lnTo>
                  <a:pt x="1700" y="2619"/>
                </a:lnTo>
                <a:lnTo>
                  <a:pt x="1694" y="2578"/>
                </a:lnTo>
                <a:lnTo>
                  <a:pt x="1689" y="2537"/>
                </a:lnTo>
                <a:lnTo>
                  <a:pt x="1684" y="2496"/>
                </a:lnTo>
                <a:lnTo>
                  <a:pt x="1682" y="2455"/>
                </a:lnTo>
                <a:lnTo>
                  <a:pt x="1680" y="2414"/>
                </a:lnTo>
                <a:lnTo>
                  <a:pt x="1677" y="2372"/>
                </a:lnTo>
                <a:lnTo>
                  <a:pt x="1677" y="2331"/>
                </a:lnTo>
                <a:lnTo>
                  <a:pt x="1985" y="2159"/>
                </a:lnTo>
                <a:lnTo>
                  <a:pt x="1995" y="2153"/>
                </a:lnTo>
                <a:lnTo>
                  <a:pt x="2004" y="2146"/>
                </a:lnTo>
                <a:lnTo>
                  <a:pt x="2012" y="2138"/>
                </a:lnTo>
                <a:lnTo>
                  <a:pt x="2020" y="2130"/>
                </a:lnTo>
                <a:lnTo>
                  <a:pt x="2028" y="2121"/>
                </a:lnTo>
                <a:lnTo>
                  <a:pt x="2033" y="2111"/>
                </a:lnTo>
                <a:lnTo>
                  <a:pt x="2039" y="2101"/>
                </a:lnTo>
                <a:lnTo>
                  <a:pt x="2043" y="2090"/>
                </a:lnTo>
                <a:lnTo>
                  <a:pt x="2046" y="2078"/>
                </a:lnTo>
                <a:lnTo>
                  <a:pt x="2050" y="2066"/>
                </a:lnTo>
                <a:lnTo>
                  <a:pt x="2052" y="2052"/>
                </a:lnTo>
                <a:lnTo>
                  <a:pt x="2053" y="2038"/>
                </a:lnTo>
                <a:lnTo>
                  <a:pt x="2053" y="2022"/>
                </a:lnTo>
                <a:lnTo>
                  <a:pt x="2052" y="2007"/>
                </a:lnTo>
                <a:lnTo>
                  <a:pt x="2050" y="1990"/>
                </a:lnTo>
                <a:lnTo>
                  <a:pt x="2048" y="1972"/>
                </a:lnTo>
                <a:lnTo>
                  <a:pt x="1877" y="1339"/>
                </a:lnTo>
                <a:lnTo>
                  <a:pt x="1871" y="1325"/>
                </a:lnTo>
                <a:lnTo>
                  <a:pt x="1866" y="1310"/>
                </a:lnTo>
                <a:lnTo>
                  <a:pt x="1859" y="1297"/>
                </a:lnTo>
                <a:lnTo>
                  <a:pt x="1853" y="1284"/>
                </a:lnTo>
                <a:lnTo>
                  <a:pt x="1845" y="1273"/>
                </a:lnTo>
                <a:lnTo>
                  <a:pt x="1837" y="1262"/>
                </a:lnTo>
                <a:lnTo>
                  <a:pt x="1829" y="1253"/>
                </a:lnTo>
                <a:lnTo>
                  <a:pt x="1820" y="1244"/>
                </a:lnTo>
                <a:lnTo>
                  <a:pt x="1810" y="1237"/>
                </a:lnTo>
                <a:lnTo>
                  <a:pt x="1800" y="1231"/>
                </a:lnTo>
                <a:lnTo>
                  <a:pt x="1790" y="1225"/>
                </a:lnTo>
                <a:lnTo>
                  <a:pt x="1779" y="1221"/>
                </a:lnTo>
                <a:lnTo>
                  <a:pt x="1768" y="1218"/>
                </a:lnTo>
                <a:lnTo>
                  <a:pt x="1756" y="1215"/>
                </a:lnTo>
                <a:lnTo>
                  <a:pt x="1742" y="1213"/>
                </a:lnTo>
                <a:lnTo>
                  <a:pt x="1729" y="1213"/>
                </a:lnTo>
                <a:lnTo>
                  <a:pt x="1225" y="1252"/>
                </a:lnTo>
                <a:lnTo>
                  <a:pt x="1199" y="1254"/>
                </a:lnTo>
                <a:lnTo>
                  <a:pt x="1175" y="1258"/>
                </a:lnTo>
                <a:lnTo>
                  <a:pt x="1154" y="1262"/>
                </a:lnTo>
                <a:lnTo>
                  <a:pt x="1135" y="1268"/>
                </a:lnTo>
                <a:lnTo>
                  <a:pt x="1119" y="1274"/>
                </a:lnTo>
                <a:lnTo>
                  <a:pt x="1105" y="1281"/>
                </a:lnTo>
                <a:lnTo>
                  <a:pt x="1092" y="1290"/>
                </a:lnTo>
                <a:lnTo>
                  <a:pt x="1081" y="1300"/>
                </a:lnTo>
                <a:lnTo>
                  <a:pt x="1072" y="1311"/>
                </a:lnTo>
                <a:lnTo>
                  <a:pt x="1065" y="1323"/>
                </a:lnTo>
                <a:lnTo>
                  <a:pt x="1060" y="1337"/>
                </a:lnTo>
                <a:lnTo>
                  <a:pt x="1055" y="1351"/>
                </a:lnTo>
                <a:lnTo>
                  <a:pt x="1052" y="1367"/>
                </a:lnTo>
                <a:lnTo>
                  <a:pt x="1050" y="1384"/>
                </a:lnTo>
                <a:lnTo>
                  <a:pt x="1049" y="1403"/>
                </a:lnTo>
                <a:lnTo>
                  <a:pt x="1048" y="1423"/>
                </a:lnTo>
                <a:lnTo>
                  <a:pt x="1047" y="1494"/>
                </a:lnTo>
                <a:lnTo>
                  <a:pt x="1047" y="1565"/>
                </a:lnTo>
                <a:lnTo>
                  <a:pt x="1048" y="1636"/>
                </a:lnTo>
                <a:lnTo>
                  <a:pt x="1049" y="1705"/>
                </a:lnTo>
                <a:lnTo>
                  <a:pt x="1052" y="1773"/>
                </a:lnTo>
                <a:lnTo>
                  <a:pt x="1055" y="1841"/>
                </a:lnTo>
                <a:lnTo>
                  <a:pt x="1060" y="1906"/>
                </a:lnTo>
                <a:lnTo>
                  <a:pt x="1065" y="1972"/>
                </a:lnTo>
                <a:lnTo>
                  <a:pt x="1071" y="2037"/>
                </a:lnTo>
                <a:lnTo>
                  <a:pt x="1079" y="2100"/>
                </a:lnTo>
                <a:lnTo>
                  <a:pt x="1087" y="2163"/>
                </a:lnTo>
                <a:lnTo>
                  <a:pt x="1096" y="2225"/>
                </a:lnTo>
                <a:lnTo>
                  <a:pt x="1105" y="2286"/>
                </a:lnTo>
                <a:lnTo>
                  <a:pt x="1116" y="2347"/>
                </a:lnTo>
                <a:lnTo>
                  <a:pt x="1127" y="2406"/>
                </a:lnTo>
                <a:lnTo>
                  <a:pt x="1139" y="2465"/>
                </a:lnTo>
                <a:lnTo>
                  <a:pt x="1152" y="2523"/>
                </a:lnTo>
                <a:lnTo>
                  <a:pt x="1167" y="2580"/>
                </a:lnTo>
                <a:lnTo>
                  <a:pt x="1181" y="2636"/>
                </a:lnTo>
                <a:lnTo>
                  <a:pt x="1197" y="2692"/>
                </a:lnTo>
                <a:lnTo>
                  <a:pt x="1214" y="2747"/>
                </a:lnTo>
                <a:lnTo>
                  <a:pt x="1232" y="2801"/>
                </a:lnTo>
                <a:lnTo>
                  <a:pt x="1251" y="2855"/>
                </a:lnTo>
                <a:lnTo>
                  <a:pt x="1269" y="2908"/>
                </a:lnTo>
                <a:lnTo>
                  <a:pt x="1290" y="2960"/>
                </a:lnTo>
                <a:lnTo>
                  <a:pt x="1311" y="3012"/>
                </a:lnTo>
                <a:lnTo>
                  <a:pt x="1332" y="3063"/>
                </a:lnTo>
                <a:lnTo>
                  <a:pt x="1355" y="3113"/>
                </a:lnTo>
                <a:lnTo>
                  <a:pt x="1379" y="3164"/>
                </a:lnTo>
                <a:lnTo>
                  <a:pt x="1403" y="3213"/>
                </a:lnTo>
                <a:lnTo>
                  <a:pt x="1429" y="3262"/>
                </a:lnTo>
                <a:lnTo>
                  <a:pt x="1455" y="3310"/>
                </a:lnTo>
                <a:lnTo>
                  <a:pt x="1481" y="3356"/>
                </a:lnTo>
                <a:lnTo>
                  <a:pt x="1509" y="3404"/>
                </a:lnTo>
                <a:lnTo>
                  <a:pt x="1538" y="3451"/>
                </a:lnTo>
                <a:lnTo>
                  <a:pt x="1567" y="3497"/>
                </a:lnTo>
                <a:lnTo>
                  <a:pt x="1598" y="3543"/>
                </a:lnTo>
                <a:lnTo>
                  <a:pt x="1630" y="3587"/>
                </a:lnTo>
                <a:lnTo>
                  <a:pt x="1662" y="3633"/>
                </a:lnTo>
                <a:lnTo>
                  <a:pt x="1694" y="3676"/>
                </a:lnTo>
                <a:lnTo>
                  <a:pt x="1728" y="3721"/>
                </a:lnTo>
                <a:lnTo>
                  <a:pt x="1762" y="3764"/>
                </a:lnTo>
                <a:lnTo>
                  <a:pt x="1798" y="3808"/>
                </a:lnTo>
                <a:lnTo>
                  <a:pt x="1835" y="3850"/>
                </a:lnTo>
                <a:lnTo>
                  <a:pt x="1871" y="3893"/>
                </a:lnTo>
                <a:lnTo>
                  <a:pt x="1909" y="3935"/>
                </a:lnTo>
                <a:lnTo>
                  <a:pt x="1948" y="3976"/>
                </a:lnTo>
                <a:lnTo>
                  <a:pt x="1987" y="4018"/>
                </a:lnTo>
                <a:lnTo>
                  <a:pt x="2028" y="4060"/>
                </a:lnTo>
                <a:lnTo>
                  <a:pt x="2069" y="4100"/>
                </a:lnTo>
                <a:lnTo>
                  <a:pt x="2111" y="4141"/>
                </a:lnTo>
                <a:lnTo>
                  <a:pt x="2155" y="4181"/>
                </a:lnTo>
                <a:lnTo>
                  <a:pt x="2198" y="4221"/>
                </a:lnTo>
                <a:lnTo>
                  <a:pt x="2243" y="4261"/>
                </a:lnTo>
                <a:lnTo>
                  <a:pt x="2288" y="4302"/>
                </a:lnTo>
                <a:lnTo>
                  <a:pt x="2334" y="4341"/>
                </a:lnTo>
                <a:lnTo>
                  <a:pt x="2429" y="4420"/>
                </a:lnTo>
                <a:lnTo>
                  <a:pt x="2527" y="4498"/>
                </a:lnTo>
                <a:lnTo>
                  <a:pt x="2628" y="4576"/>
                </a:lnTo>
                <a:lnTo>
                  <a:pt x="2733" y="4654"/>
                </a:lnTo>
                <a:lnTo>
                  <a:pt x="2750" y="4663"/>
                </a:lnTo>
                <a:lnTo>
                  <a:pt x="2767" y="4670"/>
                </a:lnTo>
                <a:lnTo>
                  <a:pt x="2783" y="4677"/>
                </a:lnTo>
                <a:lnTo>
                  <a:pt x="2799" y="4683"/>
                </a:lnTo>
                <a:lnTo>
                  <a:pt x="2813" y="4686"/>
                </a:lnTo>
                <a:lnTo>
                  <a:pt x="2828" y="4687"/>
                </a:lnTo>
                <a:lnTo>
                  <a:pt x="2842" y="4687"/>
                </a:lnTo>
                <a:lnTo>
                  <a:pt x="2856" y="4685"/>
                </a:lnTo>
                <a:lnTo>
                  <a:pt x="2869" y="4682"/>
                </a:lnTo>
                <a:lnTo>
                  <a:pt x="2884" y="4675"/>
                </a:lnTo>
                <a:lnTo>
                  <a:pt x="2897" y="4666"/>
                </a:lnTo>
                <a:lnTo>
                  <a:pt x="2910" y="4655"/>
                </a:lnTo>
                <a:lnTo>
                  <a:pt x="2925" y="4641"/>
                </a:lnTo>
                <a:lnTo>
                  <a:pt x="2939" y="4625"/>
                </a:lnTo>
                <a:lnTo>
                  <a:pt x="2954" y="4606"/>
                </a:lnTo>
                <a:lnTo>
                  <a:pt x="2968" y="4585"/>
                </a:lnTo>
                <a:close/>
                <a:moveTo>
                  <a:pt x="1518" y="266"/>
                </a:moveTo>
                <a:lnTo>
                  <a:pt x="1518" y="398"/>
                </a:lnTo>
                <a:lnTo>
                  <a:pt x="2656" y="398"/>
                </a:lnTo>
                <a:lnTo>
                  <a:pt x="2656" y="266"/>
                </a:lnTo>
                <a:lnTo>
                  <a:pt x="1518" y="266"/>
                </a:lnTo>
                <a:close/>
                <a:moveTo>
                  <a:pt x="525" y="656"/>
                </a:moveTo>
                <a:lnTo>
                  <a:pt x="525" y="5209"/>
                </a:lnTo>
                <a:lnTo>
                  <a:pt x="3595" y="5209"/>
                </a:lnTo>
                <a:lnTo>
                  <a:pt x="3595" y="656"/>
                </a:lnTo>
                <a:lnTo>
                  <a:pt x="525" y="656"/>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6" name="Shape"/>
          <p:cNvSpPr/>
          <p:nvPr/>
        </p:nvSpPr>
        <p:spPr bwMode="auto">
          <a:xfrm>
            <a:off x="5937217" y="3288086"/>
            <a:ext cx="302305" cy="312037"/>
          </a:xfrm>
          <a:custGeom>
            <a:avLst/>
            <a:gdLst>
              <a:gd name="T0" fmla="*/ 647115728 w 5608"/>
              <a:gd name="T1" fmla="*/ 107108861 h 5444"/>
              <a:gd name="T2" fmla="*/ 482682772 w 5608"/>
              <a:gd name="T3" fmla="*/ 308963069 h 5444"/>
              <a:gd name="T4" fmla="*/ 482682772 w 5608"/>
              <a:gd name="T5" fmla="*/ 529535615 h 5444"/>
              <a:gd name="T6" fmla="*/ 644346208 w 5608"/>
              <a:gd name="T7" fmla="*/ 535543626 h 5444"/>
              <a:gd name="T8" fmla="*/ 640769238 w 5608"/>
              <a:gd name="T9" fmla="*/ 552412978 h 5444"/>
              <a:gd name="T10" fmla="*/ 635345695 w 5608"/>
              <a:gd name="T11" fmla="*/ 567664894 h 5444"/>
              <a:gd name="T12" fmla="*/ 628191414 w 5608"/>
              <a:gd name="T13" fmla="*/ 581299033 h 5444"/>
              <a:gd name="T14" fmla="*/ 619537048 w 5608"/>
              <a:gd name="T15" fmla="*/ 593199791 h 5444"/>
              <a:gd name="T16" fmla="*/ 609382596 w 5608"/>
              <a:gd name="T17" fmla="*/ 603598716 h 5444"/>
              <a:gd name="T18" fmla="*/ 598305198 w 5608"/>
              <a:gd name="T19" fmla="*/ 612148996 h 5444"/>
              <a:gd name="T20" fmla="*/ 585958366 w 5608"/>
              <a:gd name="T21" fmla="*/ 618966235 h 5444"/>
              <a:gd name="T22" fmla="*/ 572918899 w 5608"/>
              <a:gd name="T23" fmla="*/ 624165358 h 5444"/>
              <a:gd name="T24" fmla="*/ 559187477 w 5608"/>
              <a:gd name="T25" fmla="*/ 627400572 h 5444"/>
              <a:gd name="T26" fmla="*/ 544994072 w 5608"/>
              <a:gd name="T27" fmla="*/ 628902744 h 5444"/>
              <a:gd name="T28" fmla="*/ 106852564 w 5608"/>
              <a:gd name="T29" fmla="*/ 629018348 h 5444"/>
              <a:gd name="T30" fmla="*/ 90582274 w 5608"/>
              <a:gd name="T31" fmla="*/ 627862988 h 5444"/>
              <a:gd name="T32" fmla="*/ 75119775 w 5608"/>
              <a:gd name="T33" fmla="*/ 624165358 h 5444"/>
              <a:gd name="T34" fmla="*/ 60580563 w 5608"/>
              <a:gd name="T35" fmla="*/ 618388215 h 5444"/>
              <a:gd name="T36" fmla="*/ 47079792 w 5608"/>
              <a:gd name="T37" fmla="*/ 610646823 h 5444"/>
              <a:gd name="T38" fmla="*/ 35079108 w 5608"/>
              <a:gd name="T39" fmla="*/ 601172391 h 5444"/>
              <a:gd name="T40" fmla="*/ 24347517 w 5608"/>
              <a:gd name="T41" fmla="*/ 589964577 h 5444"/>
              <a:gd name="T42" fmla="*/ 15462499 w 5608"/>
              <a:gd name="T43" fmla="*/ 577254931 h 5444"/>
              <a:gd name="T44" fmla="*/ 8308219 w 5608"/>
              <a:gd name="T45" fmla="*/ 563505188 h 5444"/>
              <a:gd name="T46" fmla="*/ 3230823 w 5608"/>
              <a:gd name="T47" fmla="*/ 548600084 h 5444"/>
              <a:gd name="T48" fmla="*/ 461643 w 5608"/>
              <a:gd name="T49" fmla="*/ 532770829 h 5444"/>
              <a:gd name="T50" fmla="*/ 0 w 5608"/>
              <a:gd name="T51" fmla="*/ 107108861 h 5444"/>
              <a:gd name="T52" fmla="*/ 461643 w 5608"/>
              <a:gd name="T53" fmla="*/ 96247520 h 5444"/>
              <a:gd name="T54" fmla="*/ 3230823 w 5608"/>
              <a:gd name="T55" fmla="*/ 80418264 h 5444"/>
              <a:gd name="T56" fmla="*/ 8308219 w 5608"/>
              <a:gd name="T57" fmla="*/ 65513161 h 5444"/>
              <a:gd name="T58" fmla="*/ 15462499 w 5608"/>
              <a:gd name="T59" fmla="*/ 51763418 h 5444"/>
              <a:gd name="T60" fmla="*/ 24347517 w 5608"/>
              <a:gd name="T61" fmla="*/ 39169375 h 5444"/>
              <a:gd name="T62" fmla="*/ 35079108 w 5608"/>
              <a:gd name="T63" fmla="*/ 27961562 h 5444"/>
              <a:gd name="T64" fmla="*/ 47079792 w 5608"/>
              <a:gd name="T65" fmla="*/ 18486789 h 5444"/>
              <a:gd name="T66" fmla="*/ 60580563 w 5608"/>
              <a:gd name="T67" fmla="*/ 10745397 h 5444"/>
              <a:gd name="T68" fmla="*/ 75119775 w 5608"/>
              <a:gd name="T69" fmla="*/ 4968254 h 5444"/>
              <a:gd name="T70" fmla="*/ 90582274 w 5608"/>
              <a:gd name="T71" fmla="*/ 1386569 h 5444"/>
              <a:gd name="T72" fmla="*/ 106852564 w 5608"/>
              <a:gd name="T73" fmla="*/ 0 h 5444"/>
              <a:gd name="T74" fmla="*/ 134085096 w 5608"/>
              <a:gd name="T75" fmla="*/ 56847276 h 5444"/>
              <a:gd name="T76" fmla="*/ 508069071 w 5608"/>
              <a:gd name="T77" fmla="*/ 56847276 h 5444"/>
              <a:gd name="T78" fmla="*/ 190280558 w 5608"/>
              <a:gd name="T79" fmla="*/ 90355113 h 5444"/>
              <a:gd name="T80" fmla="*/ 273708552 w 5608"/>
              <a:gd name="T81" fmla="*/ 90355113 h 5444"/>
              <a:gd name="T82" fmla="*/ 64388524 w 5608"/>
              <a:gd name="T83" fmla="*/ 565700645 h 5444"/>
              <a:gd name="T84" fmla="*/ 64388524 w 5608"/>
              <a:gd name="T85" fmla="*/ 498454444 h 54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08" h="5444">
                <a:moveTo>
                  <a:pt x="926" y="0"/>
                </a:moveTo>
                <a:lnTo>
                  <a:pt x="4681" y="0"/>
                </a:lnTo>
                <a:lnTo>
                  <a:pt x="5608" y="927"/>
                </a:lnTo>
                <a:lnTo>
                  <a:pt x="5608" y="3234"/>
                </a:lnTo>
                <a:lnTo>
                  <a:pt x="4183" y="3234"/>
                </a:lnTo>
                <a:lnTo>
                  <a:pt x="4183" y="2674"/>
                </a:lnTo>
                <a:lnTo>
                  <a:pt x="2679" y="3899"/>
                </a:lnTo>
                <a:lnTo>
                  <a:pt x="4183" y="5123"/>
                </a:lnTo>
                <a:lnTo>
                  <a:pt x="4183" y="4583"/>
                </a:lnTo>
                <a:lnTo>
                  <a:pt x="5589" y="4583"/>
                </a:lnTo>
                <a:lnTo>
                  <a:pt x="5584" y="4635"/>
                </a:lnTo>
                <a:lnTo>
                  <a:pt x="5575" y="4685"/>
                </a:lnTo>
                <a:lnTo>
                  <a:pt x="5565" y="4734"/>
                </a:lnTo>
                <a:lnTo>
                  <a:pt x="5553" y="4781"/>
                </a:lnTo>
                <a:lnTo>
                  <a:pt x="5539" y="4827"/>
                </a:lnTo>
                <a:lnTo>
                  <a:pt x="5523" y="4871"/>
                </a:lnTo>
                <a:lnTo>
                  <a:pt x="5506" y="4913"/>
                </a:lnTo>
                <a:lnTo>
                  <a:pt x="5487" y="4955"/>
                </a:lnTo>
                <a:lnTo>
                  <a:pt x="5467" y="4994"/>
                </a:lnTo>
                <a:lnTo>
                  <a:pt x="5444" y="5031"/>
                </a:lnTo>
                <a:lnTo>
                  <a:pt x="5421" y="5067"/>
                </a:lnTo>
                <a:lnTo>
                  <a:pt x="5395" y="5103"/>
                </a:lnTo>
                <a:lnTo>
                  <a:pt x="5369" y="5134"/>
                </a:lnTo>
                <a:lnTo>
                  <a:pt x="5341" y="5166"/>
                </a:lnTo>
                <a:lnTo>
                  <a:pt x="5312" y="5196"/>
                </a:lnTo>
                <a:lnTo>
                  <a:pt x="5281" y="5224"/>
                </a:lnTo>
                <a:lnTo>
                  <a:pt x="5251" y="5251"/>
                </a:lnTo>
                <a:lnTo>
                  <a:pt x="5218" y="5275"/>
                </a:lnTo>
                <a:lnTo>
                  <a:pt x="5185" y="5298"/>
                </a:lnTo>
                <a:lnTo>
                  <a:pt x="5151" y="5320"/>
                </a:lnTo>
                <a:lnTo>
                  <a:pt x="5114" y="5339"/>
                </a:lnTo>
                <a:lnTo>
                  <a:pt x="5078" y="5357"/>
                </a:lnTo>
                <a:lnTo>
                  <a:pt x="5041" y="5374"/>
                </a:lnTo>
                <a:lnTo>
                  <a:pt x="5004" y="5388"/>
                </a:lnTo>
                <a:lnTo>
                  <a:pt x="4965" y="5402"/>
                </a:lnTo>
                <a:lnTo>
                  <a:pt x="4926" y="5412"/>
                </a:lnTo>
                <a:lnTo>
                  <a:pt x="4887" y="5422"/>
                </a:lnTo>
                <a:lnTo>
                  <a:pt x="4846" y="5430"/>
                </a:lnTo>
                <a:lnTo>
                  <a:pt x="4806" y="5436"/>
                </a:lnTo>
                <a:lnTo>
                  <a:pt x="4764" y="5440"/>
                </a:lnTo>
                <a:lnTo>
                  <a:pt x="4723" y="5443"/>
                </a:lnTo>
                <a:lnTo>
                  <a:pt x="4681" y="5444"/>
                </a:lnTo>
                <a:lnTo>
                  <a:pt x="926" y="5444"/>
                </a:lnTo>
                <a:lnTo>
                  <a:pt x="879" y="5443"/>
                </a:lnTo>
                <a:lnTo>
                  <a:pt x="832" y="5439"/>
                </a:lnTo>
                <a:lnTo>
                  <a:pt x="785" y="5434"/>
                </a:lnTo>
                <a:lnTo>
                  <a:pt x="739" y="5425"/>
                </a:lnTo>
                <a:lnTo>
                  <a:pt x="695" y="5414"/>
                </a:lnTo>
                <a:lnTo>
                  <a:pt x="651" y="5402"/>
                </a:lnTo>
                <a:lnTo>
                  <a:pt x="608" y="5388"/>
                </a:lnTo>
                <a:lnTo>
                  <a:pt x="566" y="5371"/>
                </a:lnTo>
                <a:lnTo>
                  <a:pt x="525" y="5352"/>
                </a:lnTo>
                <a:lnTo>
                  <a:pt x="485" y="5331"/>
                </a:lnTo>
                <a:lnTo>
                  <a:pt x="447" y="5309"/>
                </a:lnTo>
                <a:lnTo>
                  <a:pt x="408" y="5285"/>
                </a:lnTo>
                <a:lnTo>
                  <a:pt x="372" y="5259"/>
                </a:lnTo>
                <a:lnTo>
                  <a:pt x="337" y="5231"/>
                </a:lnTo>
                <a:lnTo>
                  <a:pt x="304" y="5203"/>
                </a:lnTo>
                <a:lnTo>
                  <a:pt x="271" y="5172"/>
                </a:lnTo>
                <a:lnTo>
                  <a:pt x="240" y="5140"/>
                </a:lnTo>
                <a:lnTo>
                  <a:pt x="211" y="5106"/>
                </a:lnTo>
                <a:lnTo>
                  <a:pt x="184" y="5071"/>
                </a:lnTo>
                <a:lnTo>
                  <a:pt x="158" y="5034"/>
                </a:lnTo>
                <a:lnTo>
                  <a:pt x="134" y="4996"/>
                </a:lnTo>
                <a:lnTo>
                  <a:pt x="111" y="4958"/>
                </a:lnTo>
                <a:lnTo>
                  <a:pt x="91" y="4917"/>
                </a:lnTo>
                <a:lnTo>
                  <a:pt x="72" y="4877"/>
                </a:lnTo>
                <a:lnTo>
                  <a:pt x="56" y="4834"/>
                </a:lnTo>
                <a:lnTo>
                  <a:pt x="41" y="4792"/>
                </a:lnTo>
                <a:lnTo>
                  <a:pt x="28" y="4748"/>
                </a:lnTo>
                <a:lnTo>
                  <a:pt x="18" y="4703"/>
                </a:lnTo>
                <a:lnTo>
                  <a:pt x="10" y="4658"/>
                </a:lnTo>
                <a:lnTo>
                  <a:pt x="4" y="4611"/>
                </a:lnTo>
                <a:lnTo>
                  <a:pt x="1" y="4564"/>
                </a:lnTo>
                <a:lnTo>
                  <a:pt x="0" y="4517"/>
                </a:lnTo>
                <a:lnTo>
                  <a:pt x="0" y="927"/>
                </a:lnTo>
                <a:lnTo>
                  <a:pt x="1" y="880"/>
                </a:lnTo>
                <a:lnTo>
                  <a:pt x="4" y="833"/>
                </a:lnTo>
                <a:lnTo>
                  <a:pt x="10" y="787"/>
                </a:lnTo>
                <a:lnTo>
                  <a:pt x="18" y="741"/>
                </a:lnTo>
                <a:lnTo>
                  <a:pt x="28" y="696"/>
                </a:lnTo>
                <a:lnTo>
                  <a:pt x="41" y="653"/>
                </a:lnTo>
                <a:lnTo>
                  <a:pt x="56" y="610"/>
                </a:lnTo>
                <a:lnTo>
                  <a:pt x="72" y="567"/>
                </a:lnTo>
                <a:lnTo>
                  <a:pt x="91" y="527"/>
                </a:lnTo>
                <a:lnTo>
                  <a:pt x="111" y="486"/>
                </a:lnTo>
                <a:lnTo>
                  <a:pt x="134" y="448"/>
                </a:lnTo>
                <a:lnTo>
                  <a:pt x="158" y="410"/>
                </a:lnTo>
                <a:lnTo>
                  <a:pt x="184" y="374"/>
                </a:lnTo>
                <a:lnTo>
                  <a:pt x="211" y="339"/>
                </a:lnTo>
                <a:lnTo>
                  <a:pt x="240" y="306"/>
                </a:lnTo>
                <a:lnTo>
                  <a:pt x="271" y="273"/>
                </a:lnTo>
                <a:lnTo>
                  <a:pt x="304" y="242"/>
                </a:lnTo>
                <a:lnTo>
                  <a:pt x="337" y="213"/>
                </a:lnTo>
                <a:lnTo>
                  <a:pt x="372" y="185"/>
                </a:lnTo>
                <a:lnTo>
                  <a:pt x="408" y="160"/>
                </a:lnTo>
                <a:lnTo>
                  <a:pt x="447" y="135"/>
                </a:lnTo>
                <a:lnTo>
                  <a:pt x="485" y="113"/>
                </a:lnTo>
                <a:lnTo>
                  <a:pt x="525" y="93"/>
                </a:lnTo>
                <a:lnTo>
                  <a:pt x="566" y="74"/>
                </a:lnTo>
                <a:lnTo>
                  <a:pt x="608" y="58"/>
                </a:lnTo>
                <a:lnTo>
                  <a:pt x="651" y="43"/>
                </a:lnTo>
                <a:lnTo>
                  <a:pt x="695" y="30"/>
                </a:lnTo>
                <a:lnTo>
                  <a:pt x="739" y="19"/>
                </a:lnTo>
                <a:lnTo>
                  <a:pt x="785" y="12"/>
                </a:lnTo>
                <a:lnTo>
                  <a:pt x="832" y="5"/>
                </a:lnTo>
                <a:lnTo>
                  <a:pt x="879" y="2"/>
                </a:lnTo>
                <a:lnTo>
                  <a:pt x="926" y="0"/>
                </a:lnTo>
                <a:close/>
                <a:moveTo>
                  <a:pt x="4403" y="492"/>
                </a:moveTo>
                <a:lnTo>
                  <a:pt x="1162" y="492"/>
                </a:lnTo>
                <a:lnTo>
                  <a:pt x="1162" y="2201"/>
                </a:lnTo>
                <a:lnTo>
                  <a:pt x="4403" y="2201"/>
                </a:lnTo>
                <a:lnTo>
                  <a:pt x="4403" y="492"/>
                </a:lnTo>
                <a:close/>
                <a:moveTo>
                  <a:pt x="2372" y="782"/>
                </a:moveTo>
                <a:lnTo>
                  <a:pt x="1649" y="782"/>
                </a:lnTo>
                <a:lnTo>
                  <a:pt x="1649" y="1856"/>
                </a:lnTo>
                <a:lnTo>
                  <a:pt x="2372" y="1856"/>
                </a:lnTo>
                <a:lnTo>
                  <a:pt x="2372" y="782"/>
                </a:lnTo>
                <a:close/>
                <a:moveTo>
                  <a:pt x="558" y="4314"/>
                </a:moveTo>
                <a:lnTo>
                  <a:pt x="558" y="4896"/>
                </a:lnTo>
                <a:lnTo>
                  <a:pt x="1093" y="4896"/>
                </a:lnTo>
                <a:lnTo>
                  <a:pt x="1093" y="4314"/>
                </a:lnTo>
                <a:lnTo>
                  <a:pt x="558" y="4314"/>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Shape"/>
          <p:cNvSpPr/>
          <p:nvPr/>
        </p:nvSpPr>
        <p:spPr bwMode="auto">
          <a:xfrm>
            <a:off x="5907850" y="5635401"/>
            <a:ext cx="367433" cy="290884"/>
          </a:xfrm>
          <a:custGeom>
            <a:avLst/>
            <a:gdLst>
              <a:gd name="T0" fmla="*/ 170180704 w 5409"/>
              <a:gd name="T1" fmla="*/ 292095944 h 4286"/>
              <a:gd name="T2" fmla="*/ 177250935 w 5409"/>
              <a:gd name="T3" fmla="*/ 508999929 h 4286"/>
              <a:gd name="T4" fmla="*/ 162490266 w 5409"/>
              <a:gd name="T5" fmla="*/ 528943703 h 4286"/>
              <a:gd name="T6" fmla="*/ 108161314 w 5409"/>
              <a:gd name="T7" fmla="*/ 527828971 h 4286"/>
              <a:gd name="T8" fmla="*/ 95385593 w 5409"/>
              <a:gd name="T9" fmla="*/ 506646254 h 4286"/>
              <a:gd name="T10" fmla="*/ 104068153 w 5409"/>
              <a:gd name="T11" fmla="*/ 290485424 h 4286"/>
              <a:gd name="T12" fmla="*/ 214710300 w 5409"/>
              <a:gd name="T13" fmla="*/ 106779895 h 4286"/>
              <a:gd name="T14" fmla="*/ 299800652 w 5409"/>
              <a:gd name="T15" fmla="*/ 83738940 h 4286"/>
              <a:gd name="T16" fmla="*/ 380921814 w 5409"/>
              <a:gd name="T17" fmla="*/ 86588050 h 4286"/>
              <a:gd name="T18" fmla="*/ 457825491 w 5409"/>
              <a:gd name="T19" fmla="*/ 111858469 h 4286"/>
              <a:gd name="T20" fmla="*/ 485113938 w 5409"/>
              <a:gd name="T21" fmla="*/ 115327227 h 4286"/>
              <a:gd name="T22" fmla="*/ 519472615 w 5409"/>
              <a:gd name="T23" fmla="*/ 128457696 h 4286"/>
              <a:gd name="T24" fmla="*/ 561893644 w 5409"/>
              <a:gd name="T25" fmla="*/ 176273281 h 4286"/>
              <a:gd name="T26" fmla="*/ 591042715 w 5409"/>
              <a:gd name="T27" fmla="*/ 236971618 h 4286"/>
              <a:gd name="T28" fmla="*/ 603198580 w 5409"/>
              <a:gd name="T29" fmla="*/ 277850391 h 4286"/>
              <a:gd name="T30" fmla="*/ 622920560 w 5409"/>
              <a:gd name="T31" fmla="*/ 285158780 h 4286"/>
              <a:gd name="T32" fmla="*/ 638053142 w 5409"/>
              <a:gd name="T33" fmla="*/ 273266902 h 4286"/>
              <a:gd name="T34" fmla="*/ 632223328 w 5409"/>
              <a:gd name="T35" fmla="*/ 230901819 h 4286"/>
              <a:gd name="T36" fmla="*/ 599229390 w 5409"/>
              <a:gd name="T37" fmla="*/ 157816168 h 4286"/>
              <a:gd name="T38" fmla="*/ 549986073 w 5409"/>
              <a:gd name="T39" fmla="*/ 100214308 h 4286"/>
              <a:gd name="T40" fmla="*/ 515999662 w 5409"/>
              <a:gd name="T41" fmla="*/ 64290954 h 4286"/>
              <a:gd name="T42" fmla="*/ 497517745 w 5409"/>
              <a:gd name="T43" fmla="*/ 39763690 h 4286"/>
              <a:gd name="T44" fmla="*/ 426319911 w 5409"/>
              <a:gd name="T45" fmla="*/ 12387315 h 4286"/>
              <a:gd name="T46" fmla="*/ 322003464 w 5409"/>
              <a:gd name="T47" fmla="*/ 0 h 4286"/>
              <a:gd name="T48" fmla="*/ 209004456 w 5409"/>
              <a:gd name="T49" fmla="*/ 20191493 h 4286"/>
              <a:gd name="T50" fmla="*/ 165715277 w 5409"/>
              <a:gd name="T51" fmla="*/ 39268253 h 4286"/>
              <a:gd name="T52" fmla="*/ 148846043 w 5409"/>
              <a:gd name="T53" fmla="*/ 64910249 h 4286"/>
              <a:gd name="T54" fmla="*/ 110270233 w 5409"/>
              <a:gd name="T55" fmla="*/ 103434996 h 4286"/>
              <a:gd name="T56" fmla="*/ 62391303 w 5409"/>
              <a:gd name="T57" fmla="*/ 164133684 h 4286"/>
              <a:gd name="T58" fmla="*/ 32125788 w 5409"/>
              <a:gd name="T59" fmla="*/ 241555107 h 4286"/>
              <a:gd name="T60" fmla="*/ 30141192 w 5409"/>
              <a:gd name="T61" fmla="*/ 279088982 h 4286"/>
              <a:gd name="T62" fmla="*/ 46762485 w 5409"/>
              <a:gd name="T63" fmla="*/ 289122975 h 4286"/>
              <a:gd name="T64" fmla="*/ 65368372 w 5409"/>
              <a:gd name="T65" fmla="*/ 279336700 h 4286"/>
              <a:gd name="T66" fmla="*/ 77399914 w 5409"/>
              <a:gd name="T67" fmla="*/ 232264621 h 4286"/>
              <a:gd name="T68" fmla="*/ 106920899 w 5409"/>
              <a:gd name="T69" fmla="*/ 170575060 h 4286"/>
              <a:gd name="T70" fmla="*/ 150086459 w 5409"/>
              <a:gd name="T71" fmla="*/ 122883334 h 4286"/>
              <a:gd name="T72" fmla="*/ 182708483 w 5409"/>
              <a:gd name="T73" fmla="*/ 113840566 h 4286"/>
              <a:gd name="T74" fmla="*/ 207516098 w 5409"/>
              <a:gd name="T75" fmla="*/ 110000583 h 4286"/>
              <a:gd name="T76" fmla="*/ 633215801 w 5409"/>
              <a:gd name="T77" fmla="*/ 506646254 h 4286"/>
              <a:gd name="T78" fmla="*/ 657031295 w 5409"/>
              <a:gd name="T79" fmla="*/ 491409829 h 4286"/>
              <a:gd name="T80" fmla="*/ 669930987 w 5409"/>
              <a:gd name="T81" fmla="*/ 466263269 h 4286"/>
              <a:gd name="T82" fmla="*/ 669186808 w 5409"/>
              <a:gd name="T83" fmla="*/ 345981328 h 4286"/>
              <a:gd name="T84" fmla="*/ 655294642 w 5409"/>
              <a:gd name="T85" fmla="*/ 321577923 h 4286"/>
              <a:gd name="T86" fmla="*/ 630610998 w 5409"/>
              <a:gd name="T87" fmla="*/ 307580088 h 4286"/>
              <a:gd name="T88" fmla="*/ 558544662 w 5409"/>
              <a:gd name="T89" fmla="*/ 286150005 h 4286"/>
              <a:gd name="T90" fmla="*/ 575165954 w 5409"/>
              <a:gd name="T91" fmla="*/ 304359400 h 4286"/>
              <a:gd name="T92" fmla="*/ 570204290 w 5409"/>
              <a:gd name="T93" fmla="*/ 522006891 h 4286"/>
              <a:gd name="T94" fmla="*/ 517860286 w 5409"/>
              <a:gd name="T95" fmla="*/ 530925800 h 4286"/>
              <a:gd name="T96" fmla="*/ 496525624 w 5409"/>
              <a:gd name="T97" fmla="*/ 518166908 h 4286"/>
              <a:gd name="T98" fmla="*/ 495533150 w 5409"/>
              <a:gd name="T99" fmla="*/ 299776263 h 4286"/>
              <a:gd name="T100" fmla="*/ 515379454 w 5409"/>
              <a:gd name="T101" fmla="*/ 285034921 h 4286"/>
              <a:gd name="T102" fmla="*/ 45522069 w 5409"/>
              <a:gd name="T103" fmla="*/ 508504492 h 4286"/>
              <a:gd name="T104" fmla="*/ 19598009 w 5409"/>
              <a:gd name="T105" fmla="*/ 496736473 h 4286"/>
              <a:gd name="T106" fmla="*/ 3348982 w 5409"/>
              <a:gd name="T107" fmla="*/ 473819729 h 4286"/>
              <a:gd name="T108" fmla="*/ 247942 w 5409"/>
              <a:gd name="T109" fmla="*/ 354033223 h 4286"/>
              <a:gd name="T110" fmla="*/ 10667155 w 5409"/>
              <a:gd name="T111" fmla="*/ 327400003 h 4286"/>
              <a:gd name="T112" fmla="*/ 32870319 w 5409"/>
              <a:gd name="T113" fmla="*/ 310057621 h 4286"/>
              <a:gd name="T114" fmla="*/ 50607704 w 5409"/>
              <a:gd name="T115" fmla="*/ 325046329 h 4286"/>
              <a:gd name="T116" fmla="*/ 23939465 w 5409"/>
              <a:gd name="T117" fmla="*/ 339292234 h 4286"/>
              <a:gd name="T118" fmla="*/ 34978885 w 5409"/>
              <a:gd name="T119" fmla="*/ 443098807 h 4286"/>
              <a:gd name="T120" fmla="*/ 40312463 w 5409"/>
              <a:gd name="T121" fmla="*/ 351927267 h 4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9" h="4286">
                <a:moveTo>
                  <a:pt x="965" y="2300"/>
                </a:moveTo>
                <a:lnTo>
                  <a:pt x="1234" y="2300"/>
                </a:lnTo>
                <a:lnTo>
                  <a:pt x="1254" y="2301"/>
                </a:lnTo>
                <a:lnTo>
                  <a:pt x="1274" y="2305"/>
                </a:lnTo>
                <a:lnTo>
                  <a:pt x="1292" y="2310"/>
                </a:lnTo>
                <a:lnTo>
                  <a:pt x="1310" y="2316"/>
                </a:lnTo>
                <a:lnTo>
                  <a:pt x="1327" y="2325"/>
                </a:lnTo>
                <a:lnTo>
                  <a:pt x="1343" y="2335"/>
                </a:lnTo>
                <a:lnTo>
                  <a:pt x="1358" y="2345"/>
                </a:lnTo>
                <a:lnTo>
                  <a:pt x="1372" y="2358"/>
                </a:lnTo>
                <a:lnTo>
                  <a:pt x="1385" y="2372"/>
                </a:lnTo>
                <a:lnTo>
                  <a:pt x="1396" y="2387"/>
                </a:lnTo>
                <a:lnTo>
                  <a:pt x="1406" y="2403"/>
                </a:lnTo>
                <a:lnTo>
                  <a:pt x="1414" y="2420"/>
                </a:lnTo>
                <a:lnTo>
                  <a:pt x="1421" y="2439"/>
                </a:lnTo>
                <a:lnTo>
                  <a:pt x="1426" y="2457"/>
                </a:lnTo>
                <a:lnTo>
                  <a:pt x="1429" y="2477"/>
                </a:lnTo>
                <a:lnTo>
                  <a:pt x="1430" y="2496"/>
                </a:lnTo>
                <a:lnTo>
                  <a:pt x="1430" y="4090"/>
                </a:lnTo>
                <a:lnTo>
                  <a:pt x="1429" y="4109"/>
                </a:lnTo>
                <a:lnTo>
                  <a:pt x="1426" y="4128"/>
                </a:lnTo>
                <a:lnTo>
                  <a:pt x="1421" y="4147"/>
                </a:lnTo>
                <a:lnTo>
                  <a:pt x="1414" y="4166"/>
                </a:lnTo>
                <a:lnTo>
                  <a:pt x="1406" y="4183"/>
                </a:lnTo>
                <a:lnTo>
                  <a:pt x="1396" y="4199"/>
                </a:lnTo>
                <a:lnTo>
                  <a:pt x="1385" y="4214"/>
                </a:lnTo>
                <a:lnTo>
                  <a:pt x="1372" y="4228"/>
                </a:lnTo>
                <a:lnTo>
                  <a:pt x="1358" y="4241"/>
                </a:lnTo>
                <a:lnTo>
                  <a:pt x="1343" y="4251"/>
                </a:lnTo>
                <a:lnTo>
                  <a:pt x="1327" y="4261"/>
                </a:lnTo>
                <a:lnTo>
                  <a:pt x="1310" y="4270"/>
                </a:lnTo>
                <a:lnTo>
                  <a:pt x="1292" y="4276"/>
                </a:lnTo>
                <a:lnTo>
                  <a:pt x="1274" y="4281"/>
                </a:lnTo>
                <a:lnTo>
                  <a:pt x="1254" y="4285"/>
                </a:lnTo>
                <a:lnTo>
                  <a:pt x="1234" y="4286"/>
                </a:lnTo>
                <a:lnTo>
                  <a:pt x="965" y="4286"/>
                </a:lnTo>
                <a:lnTo>
                  <a:pt x="944" y="4285"/>
                </a:lnTo>
                <a:lnTo>
                  <a:pt x="925" y="4281"/>
                </a:lnTo>
                <a:lnTo>
                  <a:pt x="906" y="4276"/>
                </a:lnTo>
                <a:lnTo>
                  <a:pt x="888" y="4270"/>
                </a:lnTo>
                <a:lnTo>
                  <a:pt x="872" y="4261"/>
                </a:lnTo>
                <a:lnTo>
                  <a:pt x="854" y="4251"/>
                </a:lnTo>
                <a:lnTo>
                  <a:pt x="839" y="4241"/>
                </a:lnTo>
                <a:lnTo>
                  <a:pt x="825" y="4228"/>
                </a:lnTo>
                <a:lnTo>
                  <a:pt x="814" y="4214"/>
                </a:lnTo>
                <a:lnTo>
                  <a:pt x="802" y="4199"/>
                </a:lnTo>
                <a:lnTo>
                  <a:pt x="792" y="4183"/>
                </a:lnTo>
                <a:lnTo>
                  <a:pt x="784" y="4166"/>
                </a:lnTo>
                <a:lnTo>
                  <a:pt x="777" y="4147"/>
                </a:lnTo>
                <a:lnTo>
                  <a:pt x="773" y="4128"/>
                </a:lnTo>
                <a:lnTo>
                  <a:pt x="770" y="4109"/>
                </a:lnTo>
                <a:lnTo>
                  <a:pt x="769" y="4090"/>
                </a:lnTo>
                <a:lnTo>
                  <a:pt x="769" y="2496"/>
                </a:lnTo>
                <a:lnTo>
                  <a:pt x="770" y="2477"/>
                </a:lnTo>
                <a:lnTo>
                  <a:pt x="773" y="2457"/>
                </a:lnTo>
                <a:lnTo>
                  <a:pt x="777" y="2439"/>
                </a:lnTo>
                <a:lnTo>
                  <a:pt x="784" y="2420"/>
                </a:lnTo>
                <a:lnTo>
                  <a:pt x="792" y="2403"/>
                </a:lnTo>
                <a:lnTo>
                  <a:pt x="802" y="2387"/>
                </a:lnTo>
                <a:lnTo>
                  <a:pt x="814" y="2372"/>
                </a:lnTo>
                <a:lnTo>
                  <a:pt x="825" y="2358"/>
                </a:lnTo>
                <a:lnTo>
                  <a:pt x="839" y="2345"/>
                </a:lnTo>
                <a:lnTo>
                  <a:pt x="854" y="2335"/>
                </a:lnTo>
                <a:lnTo>
                  <a:pt x="872" y="2325"/>
                </a:lnTo>
                <a:lnTo>
                  <a:pt x="888" y="2316"/>
                </a:lnTo>
                <a:lnTo>
                  <a:pt x="906" y="2310"/>
                </a:lnTo>
                <a:lnTo>
                  <a:pt x="925" y="2305"/>
                </a:lnTo>
                <a:lnTo>
                  <a:pt x="944" y="2301"/>
                </a:lnTo>
                <a:lnTo>
                  <a:pt x="965" y="2300"/>
                </a:lnTo>
                <a:close/>
                <a:moveTo>
                  <a:pt x="1673" y="888"/>
                </a:moveTo>
                <a:lnTo>
                  <a:pt x="1673" y="888"/>
                </a:lnTo>
                <a:lnTo>
                  <a:pt x="1731" y="862"/>
                </a:lnTo>
                <a:lnTo>
                  <a:pt x="1790" y="835"/>
                </a:lnTo>
                <a:lnTo>
                  <a:pt x="1850" y="811"/>
                </a:lnTo>
                <a:lnTo>
                  <a:pt x="1911" y="789"/>
                </a:lnTo>
                <a:lnTo>
                  <a:pt x="1972" y="768"/>
                </a:lnTo>
                <a:lnTo>
                  <a:pt x="2035" y="749"/>
                </a:lnTo>
                <a:lnTo>
                  <a:pt x="2097" y="733"/>
                </a:lnTo>
                <a:lnTo>
                  <a:pt x="2160" y="718"/>
                </a:lnTo>
                <a:lnTo>
                  <a:pt x="2223" y="704"/>
                </a:lnTo>
                <a:lnTo>
                  <a:pt x="2288" y="693"/>
                </a:lnTo>
                <a:lnTo>
                  <a:pt x="2352" y="684"/>
                </a:lnTo>
                <a:lnTo>
                  <a:pt x="2417" y="676"/>
                </a:lnTo>
                <a:lnTo>
                  <a:pt x="2482" y="670"/>
                </a:lnTo>
                <a:lnTo>
                  <a:pt x="2547" y="665"/>
                </a:lnTo>
                <a:lnTo>
                  <a:pt x="2612" y="663"/>
                </a:lnTo>
                <a:lnTo>
                  <a:pt x="2678" y="663"/>
                </a:lnTo>
                <a:lnTo>
                  <a:pt x="2744" y="664"/>
                </a:lnTo>
                <a:lnTo>
                  <a:pt x="2810" y="668"/>
                </a:lnTo>
                <a:lnTo>
                  <a:pt x="2875" y="673"/>
                </a:lnTo>
                <a:lnTo>
                  <a:pt x="2940" y="679"/>
                </a:lnTo>
                <a:lnTo>
                  <a:pt x="3006" y="688"/>
                </a:lnTo>
                <a:lnTo>
                  <a:pt x="3071" y="699"/>
                </a:lnTo>
                <a:lnTo>
                  <a:pt x="3136" y="711"/>
                </a:lnTo>
                <a:lnTo>
                  <a:pt x="3200" y="725"/>
                </a:lnTo>
                <a:lnTo>
                  <a:pt x="3263" y="742"/>
                </a:lnTo>
                <a:lnTo>
                  <a:pt x="3326" y="759"/>
                </a:lnTo>
                <a:lnTo>
                  <a:pt x="3389" y="778"/>
                </a:lnTo>
                <a:lnTo>
                  <a:pt x="3451" y="799"/>
                </a:lnTo>
                <a:lnTo>
                  <a:pt x="3512" y="823"/>
                </a:lnTo>
                <a:lnTo>
                  <a:pt x="3573" y="848"/>
                </a:lnTo>
                <a:lnTo>
                  <a:pt x="3632" y="874"/>
                </a:lnTo>
                <a:lnTo>
                  <a:pt x="3691" y="903"/>
                </a:lnTo>
                <a:lnTo>
                  <a:pt x="3710" y="912"/>
                </a:lnTo>
                <a:lnTo>
                  <a:pt x="3729" y="921"/>
                </a:lnTo>
                <a:lnTo>
                  <a:pt x="3750" y="927"/>
                </a:lnTo>
                <a:lnTo>
                  <a:pt x="3770" y="931"/>
                </a:lnTo>
                <a:lnTo>
                  <a:pt x="3791" y="936"/>
                </a:lnTo>
                <a:lnTo>
                  <a:pt x="3811" y="938"/>
                </a:lnTo>
                <a:lnTo>
                  <a:pt x="3831" y="939"/>
                </a:lnTo>
                <a:lnTo>
                  <a:pt x="3852" y="939"/>
                </a:lnTo>
                <a:lnTo>
                  <a:pt x="3871" y="938"/>
                </a:lnTo>
                <a:lnTo>
                  <a:pt x="3891" y="936"/>
                </a:lnTo>
                <a:lnTo>
                  <a:pt x="3911" y="931"/>
                </a:lnTo>
                <a:lnTo>
                  <a:pt x="3931" y="927"/>
                </a:lnTo>
                <a:lnTo>
                  <a:pt x="3949" y="921"/>
                </a:lnTo>
                <a:lnTo>
                  <a:pt x="3968" y="913"/>
                </a:lnTo>
                <a:lnTo>
                  <a:pt x="3987" y="904"/>
                </a:lnTo>
                <a:lnTo>
                  <a:pt x="4005" y="896"/>
                </a:lnTo>
                <a:lnTo>
                  <a:pt x="4042" y="922"/>
                </a:lnTo>
                <a:lnTo>
                  <a:pt x="4080" y="949"/>
                </a:lnTo>
                <a:lnTo>
                  <a:pt x="4116" y="977"/>
                </a:lnTo>
                <a:lnTo>
                  <a:pt x="4153" y="1007"/>
                </a:lnTo>
                <a:lnTo>
                  <a:pt x="4188" y="1037"/>
                </a:lnTo>
                <a:lnTo>
                  <a:pt x="4224" y="1067"/>
                </a:lnTo>
                <a:lnTo>
                  <a:pt x="4258" y="1100"/>
                </a:lnTo>
                <a:lnTo>
                  <a:pt x="4291" y="1132"/>
                </a:lnTo>
                <a:lnTo>
                  <a:pt x="4323" y="1166"/>
                </a:lnTo>
                <a:lnTo>
                  <a:pt x="4355" y="1200"/>
                </a:lnTo>
                <a:lnTo>
                  <a:pt x="4387" y="1235"/>
                </a:lnTo>
                <a:lnTo>
                  <a:pt x="4418" y="1271"/>
                </a:lnTo>
                <a:lnTo>
                  <a:pt x="4447" y="1308"/>
                </a:lnTo>
                <a:lnTo>
                  <a:pt x="4476" y="1345"/>
                </a:lnTo>
                <a:lnTo>
                  <a:pt x="4503" y="1384"/>
                </a:lnTo>
                <a:lnTo>
                  <a:pt x="4530" y="1423"/>
                </a:lnTo>
                <a:lnTo>
                  <a:pt x="4557" y="1464"/>
                </a:lnTo>
                <a:lnTo>
                  <a:pt x="4582" y="1505"/>
                </a:lnTo>
                <a:lnTo>
                  <a:pt x="4606" y="1547"/>
                </a:lnTo>
                <a:lnTo>
                  <a:pt x="4630" y="1590"/>
                </a:lnTo>
                <a:lnTo>
                  <a:pt x="4652" y="1633"/>
                </a:lnTo>
                <a:lnTo>
                  <a:pt x="4674" y="1677"/>
                </a:lnTo>
                <a:lnTo>
                  <a:pt x="4694" y="1724"/>
                </a:lnTo>
                <a:lnTo>
                  <a:pt x="4714" y="1770"/>
                </a:lnTo>
                <a:lnTo>
                  <a:pt x="4732" y="1817"/>
                </a:lnTo>
                <a:lnTo>
                  <a:pt x="4749" y="1864"/>
                </a:lnTo>
                <a:lnTo>
                  <a:pt x="4765" y="1913"/>
                </a:lnTo>
                <a:lnTo>
                  <a:pt x="4780" y="1963"/>
                </a:lnTo>
                <a:lnTo>
                  <a:pt x="4794" y="2013"/>
                </a:lnTo>
                <a:lnTo>
                  <a:pt x="4807" y="2064"/>
                </a:lnTo>
                <a:lnTo>
                  <a:pt x="4819" y="2117"/>
                </a:lnTo>
                <a:lnTo>
                  <a:pt x="4828" y="2170"/>
                </a:lnTo>
                <a:lnTo>
                  <a:pt x="4832" y="2186"/>
                </a:lnTo>
                <a:lnTo>
                  <a:pt x="4838" y="2202"/>
                </a:lnTo>
                <a:lnTo>
                  <a:pt x="4845" y="2217"/>
                </a:lnTo>
                <a:lnTo>
                  <a:pt x="4853" y="2231"/>
                </a:lnTo>
                <a:lnTo>
                  <a:pt x="4863" y="2243"/>
                </a:lnTo>
                <a:lnTo>
                  <a:pt x="4873" y="2255"/>
                </a:lnTo>
                <a:lnTo>
                  <a:pt x="4885" y="2266"/>
                </a:lnTo>
                <a:lnTo>
                  <a:pt x="4898" y="2276"/>
                </a:lnTo>
                <a:lnTo>
                  <a:pt x="4911" y="2284"/>
                </a:lnTo>
                <a:lnTo>
                  <a:pt x="4926" y="2292"/>
                </a:lnTo>
                <a:lnTo>
                  <a:pt x="4941" y="2297"/>
                </a:lnTo>
                <a:lnTo>
                  <a:pt x="4956" y="2301"/>
                </a:lnTo>
                <a:lnTo>
                  <a:pt x="4972" y="2305"/>
                </a:lnTo>
                <a:lnTo>
                  <a:pt x="4989" y="2306"/>
                </a:lnTo>
                <a:lnTo>
                  <a:pt x="5005" y="2305"/>
                </a:lnTo>
                <a:lnTo>
                  <a:pt x="5022" y="2302"/>
                </a:lnTo>
                <a:lnTo>
                  <a:pt x="5038" y="2299"/>
                </a:lnTo>
                <a:lnTo>
                  <a:pt x="5054" y="2294"/>
                </a:lnTo>
                <a:lnTo>
                  <a:pt x="5069" y="2286"/>
                </a:lnTo>
                <a:lnTo>
                  <a:pt x="5083" y="2278"/>
                </a:lnTo>
                <a:lnTo>
                  <a:pt x="5096" y="2268"/>
                </a:lnTo>
                <a:lnTo>
                  <a:pt x="5108" y="2258"/>
                </a:lnTo>
                <a:lnTo>
                  <a:pt x="5119" y="2247"/>
                </a:lnTo>
                <a:lnTo>
                  <a:pt x="5128" y="2234"/>
                </a:lnTo>
                <a:lnTo>
                  <a:pt x="5137" y="2220"/>
                </a:lnTo>
                <a:lnTo>
                  <a:pt x="5144" y="2206"/>
                </a:lnTo>
                <a:lnTo>
                  <a:pt x="5150" y="2191"/>
                </a:lnTo>
                <a:lnTo>
                  <a:pt x="5154" y="2175"/>
                </a:lnTo>
                <a:lnTo>
                  <a:pt x="5157" y="2159"/>
                </a:lnTo>
                <a:lnTo>
                  <a:pt x="5158" y="2143"/>
                </a:lnTo>
                <a:lnTo>
                  <a:pt x="5157" y="2126"/>
                </a:lnTo>
                <a:lnTo>
                  <a:pt x="5155" y="2109"/>
                </a:lnTo>
                <a:lnTo>
                  <a:pt x="5143" y="2046"/>
                </a:lnTo>
                <a:lnTo>
                  <a:pt x="5129" y="1985"/>
                </a:lnTo>
                <a:lnTo>
                  <a:pt x="5114" y="1924"/>
                </a:lnTo>
                <a:lnTo>
                  <a:pt x="5097" y="1864"/>
                </a:lnTo>
                <a:lnTo>
                  <a:pt x="5079" y="1805"/>
                </a:lnTo>
                <a:lnTo>
                  <a:pt x="5060" y="1748"/>
                </a:lnTo>
                <a:lnTo>
                  <a:pt x="5039" y="1691"/>
                </a:lnTo>
                <a:lnTo>
                  <a:pt x="5018" y="1636"/>
                </a:lnTo>
                <a:lnTo>
                  <a:pt x="4994" y="1581"/>
                </a:lnTo>
                <a:lnTo>
                  <a:pt x="4971" y="1527"/>
                </a:lnTo>
                <a:lnTo>
                  <a:pt x="4945" y="1475"/>
                </a:lnTo>
                <a:lnTo>
                  <a:pt x="4918" y="1423"/>
                </a:lnTo>
                <a:lnTo>
                  <a:pt x="4890" y="1373"/>
                </a:lnTo>
                <a:lnTo>
                  <a:pt x="4861" y="1324"/>
                </a:lnTo>
                <a:lnTo>
                  <a:pt x="4831" y="1274"/>
                </a:lnTo>
                <a:lnTo>
                  <a:pt x="4800" y="1227"/>
                </a:lnTo>
                <a:lnTo>
                  <a:pt x="4767" y="1181"/>
                </a:lnTo>
                <a:lnTo>
                  <a:pt x="4734" y="1135"/>
                </a:lnTo>
                <a:lnTo>
                  <a:pt x="4700" y="1091"/>
                </a:lnTo>
                <a:lnTo>
                  <a:pt x="4665" y="1048"/>
                </a:lnTo>
                <a:lnTo>
                  <a:pt x="4629" y="1005"/>
                </a:lnTo>
                <a:lnTo>
                  <a:pt x="4591" y="965"/>
                </a:lnTo>
                <a:lnTo>
                  <a:pt x="4553" y="924"/>
                </a:lnTo>
                <a:lnTo>
                  <a:pt x="4514" y="884"/>
                </a:lnTo>
                <a:lnTo>
                  <a:pt x="4474" y="847"/>
                </a:lnTo>
                <a:lnTo>
                  <a:pt x="4434" y="809"/>
                </a:lnTo>
                <a:lnTo>
                  <a:pt x="4392" y="773"/>
                </a:lnTo>
                <a:lnTo>
                  <a:pt x="4350" y="738"/>
                </a:lnTo>
                <a:lnTo>
                  <a:pt x="4306" y="704"/>
                </a:lnTo>
                <a:lnTo>
                  <a:pt x="4262" y="671"/>
                </a:lnTo>
                <a:lnTo>
                  <a:pt x="4218" y="639"/>
                </a:lnTo>
                <a:lnTo>
                  <a:pt x="4172" y="608"/>
                </a:lnTo>
                <a:lnTo>
                  <a:pt x="4172" y="585"/>
                </a:lnTo>
                <a:lnTo>
                  <a:pt x="4170" y="562"/>
                </a:lnTo>
                <a:lnTo>
                  <a:pt x="4166" y="540"/>
                </a:lnTo>
                <a:lnTo>
                  <a:pt x="4160" y="519"/>
                </a:lnTo>
                <a:lnTo>
                  <a:pt x="4154" y="496"/>
                </a:lnTo>
                <a:lnTo>
                  <a:pt x="4145" y="476"/>
                </a:lnTo>
                <a:lnTo>
                  <a:pt x="4136" y="455"/>
                </a:lnTo>
                <a:lnTo>
                  <a:pt x="4125" y="435"/>
                </a:lnTo>
                <a:lnTo>
                  <a:pt x="4113" y="416"/>
                </a:lnTo>
                <a:lnTo>
                  <a:pt x="4099" y="397"/>
                </a:lnTo>
                <a:lnTo>
                  <a:pt x="4084" y="380"/>
                </a:lnTo>
                <a:lnTo>
                  <a:pt x="4068" y="364"/>
                </a:lnTo>
                <a:lnTo>
                  <a:pt x="4050" y="348"/>
                </a:lnTo>
                <a:lnTo>
                  <a:pt x="4032" y="334"/>
                </a:lnTo>
                <a:lnTo>
                  <a:pt x="4011" y="321"/>
                </a:lnTo>
                <a:lnTo>
                  <a:pt x="3990" y="309"/>
                </a:lnTo>
                <a:lnTo>
                  <a:pt x="3952" y="291"/>
                </a:lnTo>
                <a:lnTo>
                  <a:pt x="3914" y="273"/>
                </a:lnTo>
                <a:lnTo>
                  <a:pt x="3876" y="255"/>
                </a:lnTo>
                <a:lnTo>
                  <a:pt x="3838" y="238"/>
                </a:lnTo>
                <a:lnTo>
                  <a:pt x="3759" y="205"/>
                </a:lnTo>
                <a:lnTo>
                  <a:pt x="3680" y="175"/>
                </a:lnTo>
                <a:lnTo>
                  <a:pt x="3600" y="149"/>
                </a:lnTo>
                <a:lnTo>
                  <a:pt x="3519" y="123"/>
                </a:lnTo>
                <a:lnTo>
                  <a:pt x="3437" y="100"/>
                </a:lnTo>
                <a:lnTo>
                  <a:pt x="3355" y="79"/>
                </a:lnTo>
                <a:lnTo>
                  <a:pt x="3272" y="61"/>
                </a:lnTo>
                <a:lnTo>
                  <a:pt x="3188" y="46"/>
                </a:lnTo>
                <a:lnTo>
                  <a:pt x="3104" y="32"/>
                </a:lnTo>
                <a:lnTo>
                  <a:pt x="3020" y="21"/>
                </a:lnTo>
                <a:lnTo>
                  <a:pt x="2935" y="11"/>
                </a:lnTo>
                <a:lnTo>
                  <a:pt x="2850" y="5"/>
                </a:lnTo>
                <a:lnTo>
                  <a:pt x="2766" y="1"/>
                </a:lnTo>
                <a:lnTo>
                  <a:pt x="2681" y="0"/>
                </a:lnTo>
                <a:lnTo>
                  <a:pt x="2596" y="0"/>
                </a:lnTo>
                <a:lnTo>
                  <a:pt x="2511" y="3"/>
                </a:lnTo>
                <a:lnTo>
                  <a:pt x="2427" y="8"/>
                </a:lnTo>
                <a:lnTo>
                  <a:pt x="2342" y="16"/>
                </a:lnTo>
                <a:lnTo>
                  <a:pt x="2258" y="25"/>
                </a:lnTo>
                <a:lnTo>
                  <a:pt x="2174" y="38"/>
                </a:lnTo>
                <a:lnTo>
                  <a:pt x="2091" y="53"/>
                </a:lnTo>
                <a:lnTo>
                  <a:pt x="2009" y="70"/>
                </a:lnTo>
                <a:lnTo>
                  <a:pt x="1926" y="90"/>
                </a:lnTo>
                <a:lnTo>
                  <a:pt x="1845" y="111"/>
                </a:lnTo>
                <a:lnTo>
                  <a:pt x="1764" y="136"/>
                </a:lnTo>
                <a:lnTo>
                  <a:pt x="1685" y="163"/>
                </a:lnTo>
                <a:lnTo>
                  <a:pt x="1645" y="177"/>
                </a:lnTo>
                <a:lnTo>
                  <a:pt x="1607" y="192"/>
                </a:lnTo>
                <a:lnTo>
                  <a:pt x="1567" y="207"/>
                </a:lnTo>
                <a:lnTo>
                  <a:pt x="1529" y="223"/>
                </a:lnTo>
                <a:lnTo>
                  <a:pt x="1490" y="240"/>
                </a:lnTo>
                <a:lnTo>
                  <a:pt x="1453" y="257"/>
                </a:lnTo>
                <a:lnTo>
                  <a:pt x="1415" y="274"/>
                </a:lnTo>
                <a:lnTo>
                  <a:pt x="1377" y="292"/>
                </a:lnTo>
                <a:lnTo>
                  <a:pt x="1356" y="304"/>
                </a:lnTo>
                <a:lnTo>
                  <a:pt x="1336" y="317"/>
                </a:lnTo>
                <a:lnTo>
                  <a:pt x="1316" y="331"/>
                </a:lnTo>
                <a:lnTo>
                  <a:pt x="1298" y="347"/>
                </a:lnTo>
                <a:lnTo>
                  <a:pt x="1282" y="363"/>
                </a:lnTo>
                <a:lnTo>
                  <a:pt x="1267" y="380"/>
                </a:lnTo>
                <a:lnTo>
                  <a:pt x="1253" y="398"/>
                </a:lnTo>
                <a:lnTo>
                  <a:pt x="1240" y="418"/>
                </a:lnTo>
                <a:lnTo>
                  <a:pt x="1230" y="438"/>
                </a:lnTo>
                <a:lnTo>
                  <a:pt x="1220" y="458"/>
                </a:lnTo>
                <a:lnTo>
                  <a:pt x="1211" y="480"/>
                </a:lnTo>
                <a:lnTo>
                  <a:pt x="1205" y="501"/>
                </a:lnTo>
                <a:lnTo>
                  <a:pt x="1200" y="524"/>
                </a:lnTo>
                <a:lnTo>
                  <a:pt x="1195" y="546"/>
                </a:lnTo>
                <a:lnTo>
                  <a:pt x="1193" y="569"/>
                </a:lnTo>
                <a:lnTo>
                  <a:pt x="1192" y="591"/>
                </a:lnTo>
                <a:lnTo>
                  <a:pt x="1147" y="624"/>
                </a:lnTo>
                <a:lnTo>
                  <a:pt x="1102" y="656"/>
                </a:lnTo>
                <a:lnTo>
                  <a:pt x="1057" y="689"/>
                </a:lnTo>
                <a:lnTo>
                  <a:pt x="1014" y="724"/>
                </a:lnTo>
                <a:lnTo>
                  <a:pt x="971" y="760"/>
                </a:lnTo>
                <a:lnTo>
                  <a:pt x="929" y="796"/>
                </a:lnTo>
                <a:lnTo>
                  <a:pt x="889" y="835"/>
                </a:lnTo>
                <a:lnTo>
                  <a:pt x="849" y="873"/>
                </a:lnTo>
                <a:lnTo>
                  <a:pt x="809" y="913"/>
                </a:lnTo>
                <a:lnTo>
                  <a:pt x="771" y="955"/>
                </a:lnTo>
                <a:lnTo>
                  <a:pt x="734" y="997"/>
                </a:lnTo>
                <a:lnTo>
                  <a:pt x="698" y="1041"/>
                </a:lnTo>
                <a:lnTo>
                  <a:pt x="662" y="1085"/>
                </a:lnTo>
                <a:lnTo>
                  <a:pt x="628" y="1131"/>
                </a:lnTo>
                <a:lnTo>
                  <a:pt x="596" y="1178"/>
                </a:lnTo>
                <a:lnTo>
                  <a:pt x="564" y="1225"/>
                </a:lnTo>
                <a:lnTo>
                  <a:pt x="533" y="1274"/>
                </a:lnTo>
                <a:lnTo>
                  <a:pt x="503" y="1325"/>
                </a:lnTo>
                <a:lnTo>
                  <a:pt x="475" y="1376"/>
                </a:lnTo>
                <a:lnTo>
                  <a:pt x="447" y="1428"/>
                </a:lnTo>
                <a:lnTo>
                  <a:pt x="421" y="1481"/>
                </a:lnTo>
                <a:lnTo>
                  <a:pt x="397" y="1536"/>
                </a:lnTo>
                <a:lnTo>
                  <a:pt x="373" y="1592"/>
                </a:lnTo>
                <a:lnTo>
                  <a:pt x="351" y="1648"/>
                </a:lnTo>
                <a:lnTo>
                  <a:pt x="329" y="1706"/>
                </a:lnTo>
                <a:lnTo>
                  <a:pt x="310" y="1765"/>
                </a:lnTo>
                <a:lnTo>
                  <a:pt x="292" y="1825"/>
                </a:lnTo>
                <a:lnTo>
                  <a:pt x="274" y="1886"/>
                </a:lnTo>
                <a:lnTo>
                  <a:pt x="259" y="1950"/>
                </a:lnTo>
                <a:lnTo>
                  <a:pt x="245" y="2013"/>
                </a:lnTo>
                <a:lnTo>
                  <a:pt x="233" y="2077"/>
                </a:lnTo>
                <a:lnTo>
                  <a:pt x="222" y="2143"/>
                </a:lnTo>
                <a:lnTo>
                  <a:pt x="220" y="2160"/>
                </a:lnTo>
                <a:lnTo>
                  <a:pt x="220" y="2177"/>
                </a:lnTo>
                <a:lnTo>
                  <a:pt x="222" y="2193"/>
                </a:lnTo>
                <a:lnTo>
                  <a:pt x="225" y="2209"/>
                </a:lnTo>
                <a:lnTo>
                  <a:pt x="229" y="2224"/>
                </a:lnTo>
                <a:lnTo>
                  <a:pt x="236" y="2239"/>
                </a:lnTo>
                <a:lnTo>
                  <a:pt x="243" y="2253"/>
                </a:lnTo>
                <a:lnTo>
                  <a:pt x="252" y="2266"/>
                </a:lnTo>
                <a:lnTo>
                  <a:pt x="262" y="2279"/>
                </a:lnTo>
                <a:lnTo>
                  <a:pt x="273" y="2290"/>
                </a:lnTo>
                <a:lnTo>
                  <a:pt x="285" y="2300"/>
                </a:lnTo>
                <a:lnTo>
                  <a:pt x="299" y="2310"/>
                </a:lnTo>
                <a:lnTo>
                  <a:pt x="313" y="2317"/>
                </a:lnTo>
                <a:lnTo>
                  <a:pt x="328" y="2324"/>
                </a:lnTo>
                <a:lnTo>
                  <a:pt x="344" y="2329"/>
                </a:lnTo>
                <a:lnTo>
                  <a:pt x="360" y="2332"/>
                </a:lnTo>
                <a:lnTo>
                  <a:pt x="377" y="2334"/>
                </a:lnTo>
                <a:lnTo>
                  <a:pt x="394" y="2334"/>
                </a:lnTo>
                <a:lnTo>
                  <a:pt x="411" y="2332"/>
                </a:lnTo>
                <a:lnTo>
                  <a:pt x="427" y="2329"/>
                </a:lnTo>
                <a:lnTo>
                  <a:pt x="442" y="2325"/>
                </a:lnTo>
                <a:lnTo>
                  <a:pt x="457" y="2319"/>
                </a:lnTo>
                <a:lnTo>
                  <a:pt x="471" y="2311"/>
                </a:lnTo>
                <a:lnTo>
                  <a:pt x="483" y="2302"/>
                </a:lnTo>
                <a:lnTo>
                  <a:pt x="496" y="2292"/>
                </a:lnTo>
                <a:lnTo>
                  <a:pt x="508" y="2281"/>
                </a:lnTo>
                <a:lnTo>
                  <a:pt x="518" y="2269"/>
                </a:lnTo>
                <a:lnTo>
                  <a:pt x="527" y="2255"/>
                </a:lnTo>
                <a:lnTo>
                  <a:pt x="535" y="2241"/>
                </a:lnTo>
                <a:lnTo>
                  <a:pt x="541" y="2226"/>
                </a:lnTo>
                <a:lnTo>
                  <a:pt x="547" y="2210"/>
                </a:lnTo>
                <a:lnTo>
                  <a:pt x="550" y="2194"/>
                </a:lnTo>
                <a:lnTo>
                  <a:pt x="560" y="2138"/>
                </a:lnTo>
                <a:lnTo>
                  <a:pt x="569" y="2084"/>
                </a:lnTo>
                <a:lnTo>
                  <a:pt x="581" y="2030"/>
                </a:lnTo>
                <a:lnTo>
                  <a:pt x="594" y="1978"/>
                </a:lnTo>
                <a:lnTo>
                  <a:pt x="609" y="1926"/>
                </a:lnTo>
                <a:lnTo>
                  <a:pt x="624" y="1875"/>
                </a:lnTo>
                <a:lnTo>
                  <a:pt x="640" y="1825"/>
                </a:lnTo>
                <a:lnTo>
                  <a:pt x="657" y="1776"/>
                </a:lnTo>
                <a:lnTo>
                  <a:pt x="676" y="1728"/>
                </a:lnTo>
                <a:lnTo>
                  <a:pt x="696" y="1681"/>
                </a:lnTo>
                <a:lnTo>
                  <a:pt x="717" y="1635"/>
                </a:lnTo>
                <a:lnTo>
                  <a:pt x="739" y="1590"/>
                </a:lnTo>
                <a:lnTo>
                  <a:pt x="761" y="1546"/>
                </a:lnTo>
                <a:lnTo>
                  <a:pt x="785" y="1502"/>
                </a:lnTo>
                <a:lnTo>
                  <a:pt x="809" y="1460"/>
                </a:lnTo>
                <a:lnTo>
                  <a:pt x="835" y="1418"/>
                </a:lnTo>
                <a:lnTo>
                  <a:pt x="862" y="1377"/>
                </a:lnTo>
                <a:lnTo>
                  <a:pt x="890" y="1338"/>
                </a:lnTo>
                <a:lnTo>
                  <a:pt x="918" y="1299"/>
                </a:lnTo>
                <a:lnTo>
                  <a:pt x="948" y="1261"/>
                </a:lnTo>
                <a:lnTo>
                  <a:pt x="978" y="1224"/>
                </a:lnTo>
                <a:lnTo>
                  <a:pt x="1009" y="1189"/>
                </a:lnTo>
                <a:lnTo>
                  <a:pt x="1041" y="1153"/>
                </a:lnTo>
                <a:lnTo>
                  <a:pt x="1073" y="1119"/>
                </a:lnTo>
                <a:lnTo>
                  <a:pt x="1106" y="1086"/>
                </a:lnTo>
                <a:lnTo>
                  <a:pt x="1141" y="1053"/>
                </a:lnTo>
                <a:lnTo>
                  <a:pt x="1175" y="1022"/>
                </a:lnTo>
                <a:lnTo>
                  <a:pt x="1210" y="992"/>
                </a:lnTo>
                <a:lnTo>
                  <a:pt x="1247" y="962"/>
                </a:lnTo>
                <a:lnTo>
                  <a:pt x="1284" y="934"/>
                </a:lnTo>
                <a:lnTo>
                  <a:pt x="1322" y="907"/>
                </a:lnTo>
                <a:lnTo>
                  <a:pt x="1359" y="880"/>
                </a:lnTo>
                <a:lnTo>
                  <a:pt x="1377" y="889"/>
                </a:lnTo>
                <a:lnTo>
                  <a:pt x="1396" y="897"/>
                </a:lnTo>
                <a:lnTo>
                  <a:pt x="1414" y="904"/>
                </a:lnTo>
                <a:lnTo>
                  <a:pt x="1433" y="911"/>
                </a:lnTo>
                <a:lnTo>
                  <a:pt x="1453" y="916"/>
                </a:lnTo>
                <a:lnTo>
                  <a:pt x="1473" y="919"/>
                </a:lnTo>
                <a:lnTo>
                  <a:pt x="1492" y="922"/>
                </a:lnTo>
                <a:lnTo>
                  <a:pt x="1513" y="924"/>
                </a:lnTo>
                <a:lnTo>
                  <a:pt x="1533" y="924"/>
                </a:lnTo>
                <a:lnTo>
                  <a:pt x="1553" y="923"/>
                </a:lnTo>
                <a:lnTo>
                  <a:pt x="1574" y="921"/>
                </a:lnTo>
                <a:lnTo>
                  <a:pt x="1594" y="916"/>
                </a:lnTo>
                <a:lnTo>
                  <a:pt x="1614" y="912"/>
                </a:lnTo>
                <a:lnTo>
                  <a:pt x="1635" y="906"/>
                </a:lnTo>
                <a:lnTo>
                  <a:pt x="1654" y="898"/>
                </a:lnTo>
                <a:lnTo>
                  <a:pt x="1673" y="888"/>
                </a:lnTo>
                <a:close/>
                <a:moveTo>
                  <a:pt x="4977" y="2469"/>
                </a:moveTo>
                <a:lnTo>
                  <a:pt x="4786" y="2469"/>
                </a:lnTo>
                <a:lnTo>
                  <a:pt x="4786" y="4109"/>
                </a:lnTo>
                <a:lnTo>
                  <a:pt x="4977" y="4109"/>
                </a:lnTo>
                <a:lnTo>
                  <a:pt x="4999" y="4109"/>
                </a:lnTo>
                <a:lnTo>
                  <a:pt x="5021" y="4107"/>
                </a:lnTo>
                <a:lnTo>
                  <a:pt x="5043" y="4105"/>
                </a:lnTo>
                <a:lnTo>
                  <a:pt x="5064" y="4100"/>
                </a:lnTo>
                <a:lnTo>
                  <a:pt x="5084" y="4095"/>
                </a:lnTo>
                <a:lnTo>
                  <a:pt x="5105" y="4090"/>
                </a:lnTo>
                <a:lnTo>
                  <a:pt x="5125" y="4083"/>
                </a:lnTo>
                <a:lnTo>
                  <a:pt x="5144" y="4075"/>
                </a:lnTo>
                <a:lnTo>
                  <a:pt x="5164" y="4066"/>
                </a:lnTo>
                <a:lnTo>
                  <a:pt x="5183" y="4056"/>
                </a:lnTo>
                <a:lnTo>
                  <a:pt x="5200" y="4047"/>
                </a:lnTo>
                <a:lnTo>
                  <a:pt x="5218" y="4035"/>
                </a:lnTo>
                <a:lnTo>
                  <a:pt x="5236" y="4023"/>
                </a:lnTo>
                <a:lnTo>
                  <a:pt x="5252" y="4010"/>
                </a:lnTo>
                <a:lnTo>
                  <a:pt x="5268" y="3996"/>
                </a:lnTo>
                <a:lnTo>
                  <a:pt x="5283" y="3982"/>
                </a:lnTo>
                <a:lnTo>
                  <a:pt x="5297" y="3967"/>
                </a:lnTo>
                <a:lnTo>
                  <a:pt x="5311" y="3951"/>
                </a:lnTo>
                <a:lnTo>
                  <a:pt x="5323" y="3935"/>
                </a:lnTo>
                <a:lnTo>
                  <a:pt x="5335" y="3918"/>
                </a:lnTo>
                <a:lnTo>
                  <a:pt x="5346" y="3901"/>
                </a:lnTo>
                <a:lnTo>
                  <a:pt x="5357" y="3883"/>
                </a:lnTo>
                <a:lnTo>
                  <a:pt x="5366" y="3863"/>
                </a:lnTo>
                <a:lnTo>
                  <a:pt x="5375" y="3845"/>
                </a:lnTo>
                <a:lnTo>
                  <a:pt x="5382" y="3825"/>
                </a:lnTo>
                <a:lnTo>
                  <a:pt x="5390" y="3805"/>
                </a:lnTo>
                <a:lnTo>
                  <a:pt x="5395" y="3784"/>
                </a:lnTo>
                <a:lnTo>
                  <a:pt x="5401" y="3764"/>
                </a:lnTo>
                <a:lnTo>
                  <a:pt x="5404" y="3742"/>
                </a:lnTo>
                <a:lnTo>
                  <a:pt x="5407" y="3721"/>
                </a:lnTo>
                <a:lnTo>
                  <a:pt x="5408" y="3699"/>
                </a:lnTo>
                <a:lnTo>
                  <a:pt x="5409" y="3677"/>
                </a:lnTo>
                <a:lnTo>
                  <a:pt x="5409" y="2902"/>
                </a:lnTo>
                <a:lnTo>
                  <a:pt x="5408" y="2879"/>
                </a:lnTo>
                <a:lnTo>
                  <a:pt x="5407" y="2858"/>
                </a:lnTo>
                <a:lnTo>
                  <a:pt x="5404" y="2836"/>
                </a:lnTo>
                <a:lnTo>
                  <a:pt x="5401" y="2815"/>
                </a:lnTo>
                <a:lnTo>
                  <a:pt x="5395" y="2793"/>
                </a:lnTo>
                <a:lnTo>
                  <a:pt x="5390" y="2773"/>
                </a:lnTo>
                <a:lnTo>
                  <a:pt x="5382" y="2754"/>
                </a:lnTo>
                <a:lnTo>
                  <a:pt x="5375" y="2733"/>
                </a:lnTo>
                <a:lnTo>
                  <a:pt x="5366" y="2714"/>
                </a:lnTo>
                <a:lnTo>
                  <a:pt x="5357" y="2696"/>
                </a:lnTo>
                <a:lnTo>
                  <a:pt x="5346" y="2678"/>
                </a:lnTo>
                <a:lnTo>
                  <a:pt x="5335" y="2661"/>
                </a:lnTo>
                <a:lnTo>
                  <a:pt x="5323" y="2643"/>
                </a:lnTo>
                <a:lnTo>
                  <a:pt x="5311" y="2627"/>
                </a:lnTo>
                <a:lnTo>
                  <a:pt x="5297" y="2611"/>
                </a:lnTo>
                <a:lnTo>
                  <a:pt x="5283" y="2596"/>
                </a:lnTo>
                <a:lnTo>
                  <a:pt x="5268" y="2582"/>
                </a:lnTo>
                <a:lnTo>
                  <a:pt x="5252" y="2568"/>
                </a:lnTo>
                <a:lnTo>
                  <a:pt x="5236" y="2555"/>
                </a:lnTo>
                <a:lnTo>
                  <a:pt x="5218" y="2544"/>
                </a:lnTo>
                <a:lnTo>
                  <a:pt x="5200" y="2532"/>
                </a:lnTo>
                <a:lnTo>
                  <a:pt x="5183" y="2521"/>
                </a:lnTo>
                <a:lnTo>
                  <a:pt x="5164" y="2511"/>
                </a:lnTo>
                <a:lnTo>
                  <a:pt x="5144" y="2503"/>
                </a:lnTo>
                <a:lnTo>
                  <a:pt x="5125" y="2495"/>
                </a:lnTo>
                <a:lnTo>
                  <a:pt x="5105" y="2489"/>
                </a:lnTo>
                <a:lnTo>
                  <a:pt x="5084" y="2483"/>
                </a:lnTo>
                <a:lnTo>
                  <a:pt x="5064" y="2478"/>
                </a:lnTo>
                <a:lnTo>
                  <a:pt x="5043" y="2474"/>
                </a:lnTo>
                <a:lnTo>
                  <a:pt x="5021" y="2472"/>
                </a:lnTo>
                <a:lnTo>
                  <a:pt x="4999" y="2470"/>
                </a:lnTo>
                <a:lnTo>
                  <a:pt x="4977" y="2469"/>
                </a:lnTo>
                <a:close/>
                <a:moveTo>
                  <a:pt x="4446" y="2300"/>
                </a:moveTo>
                <a:lnTo>
                  <a:pt x="4446" y="2300"/>
                </a:lnTo>
                <a:lnTo>
                  <a:pt x="4465" y="2301"/>
                </a:lnTo>
                <a:lnTo>
                  <a:pt x="4484" y="2305"/>
                </a:lnTo>
                <a:lnTo>
                  <a:pt x="4503" y="2310"/>
                </a:lnTo>
                <a:lnTo>
                  <a:pt x="4522" y="2316"/>
                </a:lnTo>
                <a:lnTo>
                  <a:pt x="4539" y="2325"/>
                </a:lnTo>
                <a:lnTo>
                  <a:pt x="4555" y="2335"/>
                </a:lnTo>
                <a:lnTo>
                  <a:pt x="4570" y="2345"/>
                </a:lnTo>
                <a:lnTo>
                  <a:pt x="4584" y="2358"/>
                </a:lnTo>
                <a:lnTo>
                  <a:pt x="4597" y="2372"/>
                </a:lnTo>
                <a:lnTo>
                  <a:pt x="4607" y="2387"/>
                </a:lnTo>
                <a:lnTo>
                  <a:pt x="4617" y="2403"/>
                </a:lnTo>
                <a:lnTo>
                  <a:pt x="4626" y="2420"/>
                </a:lnTo>
                <a:lnTo>
                  <a:pt x="4632" y="2439"/>
                </a:lnTo>
                <a:lnTo>
                  <a:pt x="4637" y="2457"/>
                </a:lnTo>
                <a:lnTo>
                  <a:pt x="4641" y="2477"/>
                </a:lnTo>
                <a:lnTo>
                  <a:pt x="4641" y="2496"/>
                </a:lnTo>
                <a:lnTo>
                  <a:pt x="4641" y="4090"/>
                </a:lnTo>
                <a:lnTo>
                  <a:pt x="4641" y="4109"/>
                </a:lnTo>
                <a:lnTo>
                  <a:pt x="4637" y="4128"/>
                </a:lnTo>
                <a:lnTo>
                  <a:pt x="4632" y="4147"/>
                </a:lnTo>
                <a:lnTo>
                  <a:pt x="4626" y="4166"/>
                </a:lnTo>
                <a:lnTo>
                  <a:pt x="4617" y="4183"/>
                </a:lnTo>
                <a:lnTo>
                  <a:pt x="4607" y="4199"/>
                </a:lnTo>
                <a:lnTo>
                  <a:pt x="4597" y="4214"/>
                </a:lnTo>
                <a:lnTo>
                  <a:pt x="4584" y="4228"/>
                </a:lnTo>
                <a:lnTo>
                  <a:pt x="4570" y="4241"/>
                </a:lnTo>
                <a:lnTo>
                  <a:pt x="4555" y="4251"/>
                </a:lnTo>
                <a:lnTo>
                  <a:pt x="4539" y="4261"/>
                </a:lnTo>
                <a:lnTo>
                  <a:pt x="4522" y="4270"/>
                </a:lnTo>
                <a:lnTo>
                  <a:pt x="4503" y="4276"/>
                </a:lnTo>
                <a:lnTo>
                  <a:pt x="4484" y="4281"/>
                </a:lnTo>
                <a:lnTo>
                  <a:pt x="4465" y="4285"/>
                </a:lnTo>
                <a:lnTo>
                  <a:pt x="4446" y="4286"/>
                </a:lnTo>
                <a:lnTo>
                  <a:pt x="4175" y="4286"/>
                </a:lnTo>
                <a:lnTo>
                  <a:pt x="4155" y="4285"/>
                </a:lnTo>
                <a:lnTo>
                  <a:pt x="4136" y="4281"/>
                </a:lnTo>
                <a:lnTo>
                  <a:pt x="4117" y="4276"/>
                </a:lnTo>
                <a:lnTo>
                  <a:pt x="4099" y="4270"/>
                </a:lnTo>
                <a:lnTo>
                  <a:pt x="4082" y="4261"/>
                </a:lnTo>
                <a:lnTo>
                  <a:pt x="4066" y="4251"/>
                </a:lnTo>
                <a:lnTo>
                  <a:pt x="4051" y="4241"/>
                </a:lnTo>
                <a:lnTo>
                  <a:pt x="4037" y="4228"/>
                </a:lnTo>
                <a:lnTo>
                  <a:pt x="4024" y="4214"/>
                </a:lnTo>
                <a:lnTo>
                  <a:pt x="4014" y="4199"/>
                </a:lnTo>
                <a:lnTo>
                  <a:pt x="4003" y="4183"/>
                </a:lnTo>
                <a:lnTo>
                  <a:pt x="3995" y="4166"/>
                </a:lnTo>
                <a:lnTo>
                  <a:pt x="3989" y="4147"/>
                </a:lnTo>
                <a:lnTo>
                  <a:pt x="3983" y="4128"/>
                </a:lnTo>
                <a:lnTo>
                  <a:pt x="3980" y="4109"/>
                </a:lnTo>
                <a:lnTo>
                  <a:pt x="3979" y="4090"/>
                </a:lnTo>
                <a:lnTo>
                  <a:pt x="3979" y="2496"/>
                </a:lnTo>
                <a:lnTo>
                  <a:pt x="3980" y="2477"/>
                </a:lnTo>
                <a:lnTo>
                  <a:pt x="3983" y="2457"/>
                </a:lnTo>
                <a:lnTo>
                  <a:pt x="3989" y="2439"/>
                </a:lnTo>
                <a:lnTo>
                  <a:pt x="3995" y="2420"/>
                </a:lnTo>
                <a:lnTo>
                  <a:pt x="4003" y="2403"/>
                </a:lnTo>
                <a:lnTo>
                  <a:pt x="4014" y="2387"/>
                </a:lnTo>
                <a:lnTo>
                  <a:pt x="4024" y="2372"/>
                </a:lnTo>
                <a:lnTo>
                  <a:pt x="4037" y="2358"/>
                </a:lnTo>
                <a:lnTo>
                  <a:pt x="4051" y="2345"/>
                </a:lnTo>
                <a:lnTo>
                  <a:pt x="4066" y="2335"/>
                </a:lnTo>
                <a:lnTo>
                  <a:pt x="4082" y="2325"/>
                </a:lnTo>
                <a:lnTo>
                  <a:pt x="4099" y="2316"/>
                </a:lnTo>
                <a:lnTo>
                  <a:pt x="4117" y="2310"/>
                </a:lnTo>
                <a:lnTo>
                  <a:pt x="4136" y="2305"/>
                </a:lnTo>
                <a:lnTo>
                  <a:pt x="4155" y="2301"/>
                </a:lnTo>
                <a:lnTo>
                  <a:pt x="4175" y="2300"/>
                </a:lnTo>
                <a:lnTo>
                  <a:pt x="4446" y="2300"/>
                </a:lnTo>
                <a:close/>
                <a:moveTo>
                  <a:pt x="432" y="2469"/>
                </a:moveTo>
                <a:lnTo>
                  <a:pt x="623" y="2469"/>
                </a:lnTo>
                <a:lnTo>
                  <a:pt x="623" y="4109"/>
                </a:lnTo>
                <a:lnTo>
                  <a:pt x="432" y="4109"/>
                </a:lnTo>
                <a:lnTo>
                  <a:pt x="411" y="4109"/>
                </a:lnTo>
                <a:lnTo>
                  <a:pt x="388" y="4107"/>
                </a:lnTo>
                <a:lnTo>
                  <a:pt x="367" y="4105"/>
                </a:lnTo>
                <a:lnTo>
                  <a:pt x="345" y="4100"/>
                </a:lnTo>
                <a:lnTo>
                  <a:pt x="325" y="4095"/>
                </a:lnTo>
                <a:lnTo>
                  <a:pt x="304" y="4090"/>
                </a:lnTo>
                <a:lnTo>
                  <a:pt x="284" y="4083"/>
                </a:lnTo>
                <a:lnTo>
                  <a:pt x="265" y="4075"/>
                </a:lnTo>
                <a:lnTo>
                  <a:pt x="245" y="4066"/>
                </a:lnTo>
                <a:lnTo>
                  <a:pt x="226" y="4056"/>
                </a:lnTo>
                <a:lnTo>
                  <a:pt x="209" y="4047"/>
                </a:lnTo>
                <a:lnTo>
                  <a:pt x="191" y="4035"/>
                </a:lnTo>
                <a:lnTo>
                  <a:pt x="174" y="4023"/>
                </a:lnTo>
                <a:lnTo>
                  <a:pt x="158" y="4010"/>
                </a:lnTo>
                <a:lnTo>
                  <a:pt x="142" y="3996"/>
                </a:lnTo>
                <a:lnTo>
                  <a:pt x="126" y="3982"/>
                </a:lnTo>
                <a:lnTo>
                  <a:pt x="113" y="3967"/>
                </a:lnTo>
                <a:lnTo>
                  <a:pt x="99" y="3951"/>
                </a:lnTo>
                <a:lnTo>
                  <a:pt x="86" y="3935"/>
                </a:lnTo>
                <a:lnTo>
                  <a:pt x="74" y="3918"/>
                </a:lnTo>
                <a:lnTo>
                  <a:pt x="63" y="3901"/>
                </a:lnTo>
                <a:lnTo>
                  <a:pt x="53" y="3883"/>
                </a:lnTo>
                <a:lnTo>
                  <a:pt x="43" y="3863"/>
                </a:lnTo>
                <a:lnTo>
                  <a:pt x="34" y="3845"/>
                </a:lnTo>
                <a:lnTo>
                  <a:pt x="27" y="3825"/>
                </a:lnTo>
                <a:lnTo>
                  <a:pt x="19" y="3805"/>
                </a:lnTo>
                <a:lnTo>
                  <a:pt x="14" y="3784"/>
                </a:lnTo>
                <a:lnTo>
                  <a:pt x="9" y="3764"/>
                </a:lnTo>
                <a:lnTo>
                  <a:pt x="5" y="3742"/>
                </a:lnTo>
                <a:lnTo>
                  <a:pt x="2" y="3721"/>
                </a:lnTo>
                <a:lnTo>
                  <a:pt x="1" y="3699"/>
                </a:lnTo>
                <a:lnTo>
                  <a:pt x="0" y="3677"/>
                </a:lnTo>
                <a:lnTo>
                  <a:pt x="0" y="2902"/>
                </a:lnTo>
                <a:lnTo>
                  <a:pt x="1" y="2879"/>
                </a:lnTo>
                <a:lnTo>
                  <a:pt x="2" y="2858"/>
                </a:lnTo>
                <a:lnTo>
                  <a:pt x="5" y="2836"/>
                </a:lnTo>
                <a:lnTo>
                  <a:pt x="9" y="2815"/>
                </a:lnTo>
                <a:lnTo>
                  <a:pt x="14" y="2793"/>
                </a:lnTo>
                <a:lnTo>
                  <a:pt x="19" y="2773"/>
                </a:lnTo>
                <a:lnTo>
                  <a:pt x="27" y="2754"/>
                </a:lnTo>
                <a:lnTo>
                  <a:pt x="34" y="2733"/>
                </a:lnTo>
                <a:lnTo>
                  <a:pt x="43" y="2714"/>
                </a:lnTo>
                <a:lnTo>
                  <a:pt x="53" y="2696"/>
                </a:lnTo>
                <a:lnTo>
                  <a:pt x="63" y="2678"/>
                </a:lnTo>
                <a:lnTo>
                  <a:pt x="74" y="2661"/>
                </a:lnTo>
                <a:lnTo>
                  <a:pt x="86" y="2643"/>
                </a:lnTo>
                <a:lnTo>
                  <a:pt x="99" y="2627"/>
                </a:lnTo>
                <a:lnTo>
                  <a:pt x="113" y="2611"/>
                </a:lnTo>
                <a:lnTo>
                  <a:pt x="126" y="2596"/>
                </a:lnTo>
                <a:lnTo>
                  <a:pt x="142" y="2582"/>
                </a:lnTo>
                <a:lnTo>
                  <a:pt x="158" y="2568"/>
                </a:lnTo>
                <a:lnTo>
                  <a:pt x="174" y="2555"/>
                </a:lnTo>
                <a:lnTo>
                  <a:pt x="191" y="2544"/>
                </a:lnTo>
                <a:lnTo>
                  <a:pt x="209" y="2532"/>
                </a:lnTo>
                <a:lnTo>
                  <a:pt x="226" y="2521"/>
                </a:lnTo>
                <a:lnTo>
                  <a:pt x="245" y="2511"/>
                </a:lnTo>
                <a:lnTo>
                  <a:pt x="265" y="2503"/>
                </a:lnTo>
                <a:lnTo>
                  <a:pt x="284" y="2495"/>
                </a:lnTo>
                <a:lnTo>
                  <a:pt x="304" y="2489"/>
                </a:lnTo>
                <a:lnTo>
                  <a:pt x="325" y="2483"/>
                </a:lnTo>
                <a:lnTo>
                  <a:pt x="345" y="2478"/>
                </a:lnTo>
                <a:lnTo>
                  <a:pt x="367" y="2474"/>
                </a:lnTo>
                <a:lnTo>
                  <a:pt x="388" y="2472"/>
                </a:lnTo>
                <a:lnTo>
                  <a:pt x="411" y="2470"/>
                </a:lnTo>
                <a:lnTo>
                  <a:pt x="432" y="2469"/>
                </a:lnTo>
                <a:close/>
                <a:moveTo>
                  <a:pt x="441" y="2787"/>
                </a:moveTo>
                <a:lnTo>
                  <a:pt x="408" y="2624"/>
                </a:lnTo>
                <a:lnTo>
                  <a:pt x="382" y="2630"/>
                </a:lnTo>
                <a:lnTo>
                  <a:pt x="355" y="2638"/>
                </a:lnTo>
                <a:lnTo>
                  <a:pt x="328" y="2647"/>
                </a:lnTo>
                <a:lnTo>
                  <a:pt x="303" y="2658"/>
                </a:lnTo>
                <a:lnTo>
                  <a:pt x="278" y="2671"/>
                </a:lnTo>
                <a:lnTo>
                  <a:pt x="254" y="2685"/>
                </a:lnTo>
                <a:lnTo>
                  <a:pt x="232" y="2702"/>
                </a:lnTo>
                <a:lnTo>
                  <a:pt x="210" y="2721"/>
                </a:lnTo>
                <a:lnTo>
                  <a:pt x="193" y="2739"/>
                </a:lnTo>
                <a:lnTo>
                  <a:pt x="177" y="2758"/>
                </a:lnTo>
                <a:lnTo>
                  <a:pt x="162" y="2780"/>
                </a:lnTo>
                <a:lnTo>
                  <a:pt x="149" y="2802"/>
                </a:lnTo>
                <a:lnTo>
                  <a:pt x="138" y="2827"/>
                </a:lnTo>
                <a:lnTo>
                  <a:pt x="129" y="2852"/>
                </a:lnTo>
                <a:lnTo>
                  <a:pt x="121" y="2880"/>
                </a:lnTo>
                <a:lnTo>
                  <a:pt x="116" y="2910"/>
                </a:lnTo>
                <a:lnTo>
                  <a:pt x="115" y="2918"/>
                </a:lnTo>
                <a:lnTo>
                  <a:pt x="115" y="2921"/>
                </a:lnTo>
                <a:lnTo>
                  <a:pt x="115" y="3577"/>
                </a:lnTo>
                <a:lnTo>
                  <a:pt x="282" y="3577"/>
                </a:lnTo>
                <a:lnTo>
                  <a:pt x="282" y="2926"/>
                </a:lnTo>
                <a:lnTo>
                  <a:pt x="284" y="2912"/>
                </a:lnTo>
                <a:lnTo>
                  <a:pt x="287" y="2900"/>
                </a:lnTo>
                <a:lnTo>
                  <a:pt x="293" y="2888"/>
                </a:lnTo>
                <a:lnTo>
                  <a:pt x="297" y="2877"/>
                </a:lnTo>
                <a:lnTo>
                  <a:pt x="303" y="2867"/>
                </a:lnTo>
                <a:lnTo>
                  <a:pt x="310" y="2858"/>
                </a:lnTo>
                <a:lnTo>
                  <a:pt x="317" y="2849"/>
                </a:lnTo>
                <a:lnTo>
                  <a:pt x="325" y="2841"/>
                </a:lnTo>
                <a:lnTo>
                  <a:pt x="337" y="2831"/>
                </a:lnTo>
                <a:lnTo>
                  <a:pt x="349" y="2821"/>
                </a:lnTo>
                <a:lnTo>
                  <a:pt x="363" y="2814"/>
                </a:lnTo>
                <a:lnTo>
                  <a:pt x="377" y="2806"/>
                </a:lnTo>
                <a:lnTo>
                  <a:pt x="392" y="2800"/>
                </a:lnTo>
                <a:lnTo>
                  <a:pt x="408" y="2795"/>
                </a:lnTo>
                <a:lnTo>
                  <a:pt x="425" y="2790"/>
                </a:lnTo>
                <a:lnTo>
                  <a:pt x="441" y="2787"/>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pic>
        <p:nvPicPr>
          <p:cNvPr id="29" name="图片 28"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sp>
        <p:nvSpPr>
          <p:cNvPr id="23" name="文本框 22"/>
          <p:cNvSpPr txBox="1"/>
          <p:nvPr/>
        </p:nvSpPr>
        <p:spPr>
          <a:xfrm>
            <a:off x="1648460" y="1005840"/>
            <a:ext cx="8171815" cy="520065"/>
          </a:xfrm>
          <a:prstGeom prst="rect">
            <a:avLst/>
          </a:prstGeom>
          <a:noFill/>
        </p:spPr>
        <p:txBody>
          <a:bodyPr wrap="square">
            <a:noAutofit/>
          </a:bodyPr>
          <a:lstStyle/>
          <a:p>
            <a:pPr marR="0" indent="0" defTabSz="914400" fontAlgn="auto">
              <a:lnSpc>
                <a:spcPct val="100000"/>
              </a:lnSpc>
              <a:spcBef>
                <a:spcPts val="0"/>
              </a:spcBef>
              <a:spcAft>
                <a:spcPts val="0"/>
              </a:spcAft>
              <a:buClrTx/>
              <a:buSzTx/>
              <a:buFontTx/>
              <a:buNone/>
              <a:defRPr/>
            </a:pPr>
            <a:endParaRPr kumimoji="0" lang="zh-CN" altLang="en-US" sz="3200" b="0" i="0" kern="1200" cap="none" spc="0" normalizeH="0" baseline="0" noProof="0" dirty="0">
              <a:solidFill>
                <a:prstClr val="black"/>
              </a:solidFill>
              <a:latin typeface="Century Gothic" panose="020B0502020202020204"/>
              <a:ea typeface="思源黑体 CN Bold"/>
              <a:cs typeface="+mn-ea"/>
              <a:sym typeface="+mn-lt"/>
            </a:endParaRPr>
          </a:p>
          <a:p>
            <a:pPr marR="0" indent="0" defTabSz="914400" fontAlgn="auto">
              <a:lnSpc>
                <a:spcPct val="100000"/>
              </a:lnSpc>
              <a:spcBef>
                <a:spcPts val="0"/>
              </a:spcBef>
              <a:spcAft>
                <a:spcPts val="0"/>
              </a:spcAft>
              <a:buClrTx/>
              <a:buSzTx/>
              <a:buFontTx/>
              <a:buNone/>
              <a:defRPr/>
            </a:pPr>
            <a:r>
              <a:rPr kumimoji="0" lang="zh-CN" altLang="en-US" sz="3200" b="0" i="0" kern="1200" cap="none" spc="0" normalizeH="0" baseline="0" noProof="0" dirty="0">
                <a:solidFill>
                  <a:prstClr val="black"/>
                </a:solidFill>
                <a:latin typeface="Century Gothic" panose="020B0502020202020204"/>
                <a:ea typeface="思源黑体 CN Bold"/>
                <a:cs typeface="+mn-ea"/>
                <a:sym typeface="+mn-lt"/>
              </a:rPr>
              <a:t>项目费用估算</a:t>
            </a:r>
            <a:r>
              <a:rPr kumimoji="0" lang="en-US" altLang="zh-CN" sz="3200" b="0" i="0" kern="1200" cap="none" spc="0" normalizeH="0" baseline="0" noProof="0" dirty="0">
                <a:solidFill>
                  <a:prstClr val="black"/>
                </a:solidFill>
                <a:latin typeface="Century Gothic" panose="020B0502020202020204"/>
                <a:ea typeface="思源黑体 CN Bold"/>
                <a:cs typeface="+mn-ea"/>
                <a:sym typeface="+mn-lt"/>
              </a:rPr>
              <a:t> </a:t>
            </a:r>
            <a:r>
              <a:rPr kumimoji="0" lang="zh-CN" altLang="en-US" sz="3200" b="0" i="0" kern="1200" cap="none" spc="0" normalizeH="0" baseline="0" noProof="0" dirty="0">
                <a:solidFill>
                  <a:prstClr val="black"/>
                </a:solidFill>
                <a:latin typeface="Century Gothic" panose="020B0502020202020204"/>
                <a:ea typeface="思源黑体 CN Bold"/>
                <a:cs typeface="+mn-ea"/>
                <a:sym typeface="+mn-lt"/>
              </a:rPr>
              <a:t>后期根据课</a:t>
            </a:r>
            <a:r>
              <a:rPr kumimoji="0" lang="zh-CN" altLang="en-US" sz="3200" b="0" i="0" kern="1200" cap="none" spc="0" normalizeH="0" baseline="0" noProof="0" dirty="0">
                <a:solidFill>
                  <a:prstClr val="black"/>
                </a:solidFill>
                <a:latin typeface="Century Gothic" panose="020B0502020202020204"/>
                <a:ea typeface="思源黑体 CN Bold"/>
                <a:cs typeface="+mn-ea"/>
                <a:sym typeface="+mn-lt"/>
              </a:rPr>
              <a:t>堂要求进行了</a:t>
            </a:r>
            <a:r>
              <a:rPr kumimoji="0" lang="zh-CN" altLang="en-US" sz="3200" b="0" i="0" kern="1200" cap="none" spc="0" normalizeH="0" baseline="0" noProof="0" dirty="0">
                <a:solidFill>
                  <a:prstClr val="black"/>
                </a:solidFill>
                <a:latin typeface="Century Gothic" panose="020B0502020202020204"/>
                <a:ea typeface="思源黑体 CN Bold"/>
                <a:cs typeface="+mn-ea"/>
                <a:sym typeface="+mn-lt"/>
              </a:rPr>
              <a:t>更改</a:t>
            </a:r>
            <a:endParaRPr kumimoji="0" lang="zh-CN" altLang="en-US" sz="3200" b="0" i="0" kern="1200" cap="none" spc="0" normalizeH="0" baseline="0" noProof="0" dirty="0">
              <a:solidFill>
                <a:prstClr val="black"/>
              </a:solidFill>
              <a:latin typeface="Century Gothic" panose="020B0502020202020204"/>
              <a:ea typeface="思源黑体 CN Bold"/>
              <a:cs typeface="+mn-ea"/>
              <a:sym typeface="+mn-lt"/>
            </a:endParaRPr>
          </a:p>
        </p:txBody>
      </p:sp>
      <p:pic>
        <p:nvPicPr>
          <p:cNvPr id="6" name="图片 5"/>
          <p:cNvPicPr>
            <a:picLocks noChangeAspect="1"/>
          </p:cNvPicPr>
          <p:nvPr>
            <p:custDataLst>
              <p:tags r:id="rId5"/>
            </p:custDataLst>
          </p:nvPr>
        </p:nvPicPr>
        <p:blipFill>
          <a:blip r:embed="rId6"/>
          <a:stretch>
            <a:fillRect/>
          </a:stretch>
        </p:blipFill>
        <p:spPr>
          <a:xfrm>
            <a:off x="1877060" y="2546350"/>
            <a:ext cx="8075930" cy="3188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450" decel="100000" fill="hold"/>
                                        <p:tgtEl>
                                          <p:spTgt spid="1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3.3</a:t>
            </a:r>
            <a:r>
              <a:rPr lang="zh-CN" altLang="en-US" sz="3200" dirty="0">
                <a:solidFill>
                  <a:srgbClr val="00A3A4"/>
                </a:solidFill>
                <a:latin typeface="Century Gothic" panose="020B0502020202020204"/>
                <a:ea typeface="思源黑体 CN Bold"/>
                <a:cs typeface="+mn-ea"/>
                <a:sym typeface="+mn-lt"/>
              </a:rPr>
              <a:t> 项目成本</a:t>
            </a:r>
            <a:r>
              <a:rPr lang="zh-CN" altLang="en-US" sz="3200" dirty="0">
                <a:solidFill>
                  <a:srgbClr val="00A3A4"/>
                </a:solidFill>
                <a:latin typeface="Century Gothic" panose="020B0502020202020204"/>
                <a:ea typeface="思源黑体 CN Bold"/>
                <a:cs typeface="+mn-ea"/>
                <a:sym typeface="+mn-lt"/>
              </a:rPr>
              <a:t>管理</a:t>
            </a:r>
            <a:endParaRPr lang="zh-CN" altLang="en-US" sz="3200" dirty="0">
              <a:solidFill>
                <a:srgbClr val="00A3A4"/>
              </a:solidFill>
              <a:latin typeface="Century Gothic" panose="020B0502020202020204"/>
              <a:ea typeface="思源黑体 CN Bold"/>
              <a:cs typeface="+mn-ea"/>
              <a:sym typeface="+mn-lt"/>
            </a:endParaRPr>
          </a:p>
        </p:txBody>
      </p:sp>
      <p:sp>
        <p:nvSpPr>
          <p:cNvPr id="15" name="矩形 14"/>
          <p:cNvSpPr/>
          <p:nvPr/>
        </p:nvSpPr>
        <p:spPr>
          <a:xfrm>
            <a:off x="7268766" y="2136695"/>
            <a:ext cx="4224469" cy="34451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nvGrpSpPr>
          <p:cNvPr id="19" name="组合 18"/>
          <p:cNvGrpSpPr/>
          <p:nvPr/>
        </p:nvGrpSpPr>
        <p:grpSpPr>
          <a:xfrm>
            <a:off x="857650" y="2732609"/>
            <a:ext cx="4224469" cy="762467"/>
            <a:chOff x="980156" y="1247429"/>
            <a:chExt cx="3168352" cy="571850"/>
          </a:xfrm>
        </p:grpSpPr>
        <p:sp>
          <p:nvSpPr>
            <p:cNvPr id="20" name="1"/>
            <p:cNvSpPr>
              <a:spLocks noChangeArrowheads="1"/>
            </p:cNvSpPr>
            <p:nvPr>
              <p:custDataLst>
                <p:tags r:id="rId2"/>
              </p:custDataLst>
            </p:nvPr>
          </p:nvSpPr>
          <p:spPr bwMode="auto">
            <a:xfrm>
              <a:off x="1043608" y="1247429"/>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1" name="矩形 20"/>
            <p:cNvSpPr/>
            <p:nvPr/>
          </p:nvSpPr>
          <p:spPr>
            <a:xfrm>
              <a:off x="980156" y="1562621"/>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25" name="Shape"/>
          <p:cNvSpPr/>
          <p:nvPr/>
        </p:nvSpPr>
        <p:spPr bwMode="auto">
          <a:xfrm>
            <a:off x="5953460" y="2094863"/>
            <a:ext cx="279757" cy="364475"/>
          </a:xfrm>
          <a:custGeom>
            <a:avLst/>
            <a:gdLst>
              <a:gd name="T0" fmla="*/ 1179344 w 4117"/>
              <a:gd name="T1" fmla="*/ 1550 h 6144"/>
              <a:gd name="T2" fmla="*/ 1212250 w 4117"/>
              <a:gd name="T3" fmla="*/ 11472 h 6144"/>
              <a:gd name="T4" fmla="*/ 1239878 w 4117"/>
              <a:gd name="T5" fmla="*/ 30076 h 6144"/>
              <a:gd name="T6" fmla="*/ 1260988 w 4117"/>
              <a:gd name="T7" fmla="*/ 56121 h 6144"/>
              <a:gd name="T8" fmla="*/ 1274337 w 4117"/>
              <a:gd name="T9" fmla="*/ 87126 h 6144"/>
              <a:gd name="T10" fmla="*/ 1278062 w 4117"/>
              <a:gd name="T11" fmla="*/ 1788728 h 6144"/>
              <a:gd name="T12" fmla="*/ 1274337 w 4117"/>
              <a:gd name="T13" fmla="*/ 1817874 h 6144"/>
              <a:gd name="T14" fmla="*/ 1260988 w 4117"/>
              <a:gd name="T15" fmla="*/ 1848879 h 6144"/>
              <a:gd name="T16" fmla="*/ 1239878 w 4117"/>
              <a:gd name="T17" fmla="*/ 1874924 h 6144"/>
              <a:gd name="T18" fmla="*/ 1212250 w 4117"/>
              <a:gd name="T19" fmla="*/ 1893528 h 6144"/>
              <a:gd name="T20" fmla="*/ 1179344 w 4117"/>
              <a:gd name="T21" fmla="*/ 1903450 h 6144"/>
              <a:gd name="T22" fmla="*/ 109894 w 4117"/>
              <a:gd name="T23" fmla="*/ 1905000 h 6144"/>
              <a:gd name="T24" fmla="*/ 76057 w 4117"/>
              <a:gd name="T25" fmla="*/ 1898179 h 6144"/>
              <a:gd name="T26" fmla="*/ 46565 w 4117"/>
              <a:gd name="T27" fmla="*/ 1881746 h 6144"/>
              <a:gd name="T28" fmla="*/ 22972 w 4117"/>
              <a:gd name="T29" fmla="*/ 1858181 h 6144"/>
              <a:gd name="T30" fmla="*/ 6830 w 4117"/>
              <a:gd name="T31" fmla="*/ 1829036 h 6144"/>
              <a:gd name="T32" fmla="*/ 0 w 4117"/>
              <a:gd name="T33" fmla="*/ 1794929 h 6144"/>
              <a:gd name="T34" fmla="*/ 1242 w 4117"/>
              <a:gd name="T35" fmla="*/ 98599 h 6144"/>
              <a:gd name="T36" fmla="*/ 11486 w 4117"/>
              <a:gd name="T37" fmla="*/ 65732 h 6144"/>
              <a:gd name="T38" fmla="*/ 30112 w 4117"/>
              <a:gd name="T39" fmla="*/ 38137 h 6144"/>
              <a:gd name="T40" fmla="*/ 55878 w 4117"/>
              <a:gd name="T41" fmla="*/ 17053 h 6144"/>
              <a:gd name="T42" fmla="*/ 87232 w 4117"/>
              <a:gd name="T43" fmla="*/ 4031 h 6144"/>
              <a:gd name="T44" fmla="*/ 115792 w 4117"/>
              <a:gd name="T45" fmla="*/ 0 h 6144"/>
              <a:gd name="T46" fmla="*/ 1013882 w 4117"/>
              <a:gd name="T47" fmla="*/ 1284883 h 6144"/>
              <a:gd name="T48" fmla="*/ 1016055 w 4117"/>
              <a:gd name="T49" fmla="*/ 1263179 h 6144"/>
              <a:gd name="T50" fmla="*/ 1005500 w 4117"/>
              <a:gd name="T51" fmla="*/ 1240854 h 6144"/>
              <a:gd name="T52" fmla="*/ 851214 w 4117"/>
              <a:gd name="T53" fmla="*/ 1085515 h 6144"/>
              <a:gd name="T54" fmla="*/ 827000 w 4117"/>
              <a:gd name="T55" fmla="*/ 1072803 h 6144"/>
              <a:gd name="T56" fmla="*/ 805580 w 4117"/>
              <a:gd name="T57" fmla="*/ 1072803 h 6144"/>
              <a:gd name="T58" fmla="*/ 701894 w 4117"/>
              <a:gd name="T59" fmla="*/ 1132954 h 6144"/>
              <a:gd name="T60" fmla="*/ 634840 w 4117"/>
              <a:gd name="T61" fmla="*/ 1053579 h 6144"/>
              <a:gd name="T62" fmla="*/ 585170 w 4117"/>
              <a:gd name="T63" fmla="*/ 976375 h 6144"/>
              <a:gd name="T64" fmla="*/ 550712 w 4117"/>
              <a:gd name="T65" fmla="*/ 900410 h 6144"/>
              <a:gd name="T66" fmla="*/ 530223 w 4117"/>
              <a:gd name="T67" fmla="*/ 824756 h 6144"/>
              <a:gd name="T68" fmla="*/ 521531 w 4117"/>
              <a:gd name="T69" fmla="*/ 748481 h 6144"/>
              <a:gd name="T70" fmla="*/ 619318 w 4117"/>
              <a:gd name="T71" fmla="*/ 667556 h 6144"/>
              <a:gd name="T72" fmla="*/ 632978 w 4117"/>
              <a:gd name="T73" fmla="*/ 651433 h 6144"/>
              <a:gd name="T74" fmla="*/ 637324 w 4117"/>
              <a:gd name="T75" fmla="*/ 626938 h 6144"/>
              <a:gd name="T76" fmla="*/ 582687 w 4117"/>
              <a:gd name="T77" fmla="*/ 415168 h 6144"/>
              <a:gd name="T78" fmla="*/ 570270 w 4117"/>
              <a:gd name="T79" fmla="*/ 391294 h 6144"/>
              <a:gd name="T80" fmla="*/ 552264 w 4117"/>
              <a:gd name="T81" fmla="*/ 378582 h 6144"/>
              <a:gd name="T82" fmla="*/ 380283 w 4117"/>
              <a:gd name="T83" fmla="*/ 388193 h 6144"/>
              <a:gd name="T84" fmla="*/ 347377 w 4117"/>
              <a:gd name="T85" fmla="*/ 395015 h 6144"/>
              <a:gd name="T86" fmla="*/ 329061 w 4117"/>
              <a:gd name="T87" fmla="*/ 414548 h 6144"/>
              <a:gd name="T88" fmla="*/ 325336 w 4117"/>
              <a:gd name="T89" fmla="*/ 441213 h 6144"/>
              <a:gd name="T90" fmla="*/ 327509 w 4117"/>
              <a:gd name="T91" fmla="*/ 570818 h 6144"/>
              <a:gd name="T92" fmla="*/ 340237 w 4117"/>
              <a:gd name="T93" fmla="*/ 689880 h 6144"/>
              <a:gd name="T94" fmla="*/ 362278 w 4117"/>
              <a:gd name="T95" fmla="*/ 799951 h 6144"/>
              <a:gd name="T96" fmla="*/ 393942 w 4117"/>
              <a:gd name="T97" fmla="*/ 901650 h 6144"/>
              <a:gd name="T98" fmla="*/ 435541 w 4117"/>
              <a:gd name="T99" fmla="*/ 996218 h 6144"/>
              <a:gd name="T100" fmla="*/ 486452 w 4117"/>
              <a:gd name="T101" fmla="*/ 1084275 h 6144"/>
              <a:gd name="T102" fmla="*/ 546987 w 4117"/>
              <a:gd name="T103" fmla="*/ 1167061 h 6144"/>
              <a:gd name="T104" fmla="*/ 616835 w 4117"/>
              <a:gd name="T105" fmla="*/ 1245815 h 6144"/>
              <a:gd name="T106" fmla="*/ 696306 w 4117"/>
              <a:gd name="T107" fmla="*/ 1321160 h 6144"/>
              <a:gd name="T108" fmla="*/ 848420 w 4117"/>
              <a:gd name="T109" fmla="*/ 1443013 h 6144"/>
              <a:gd name="T110" fmla="*/ 873254 w 4117"/>
              <a:gd name="T111" fmla="*/ 1452935 h 6144"/>
              <a:gd name="T112" fmla="*/ 899331 w 4117"/>
              <a:gd name="T113" fmla="*/ 1446733 h 6144"/>
              <a:gd name="T114" fmla="*/ 921372 w 4117"/>
              <a:gd name="T115" fmla="*/ 1421619 h 6144"/>
              <a:gd name="T116" fmla="*/ 471241 w 4117"/>
              <a:gd name="T117" fmla="*/ 82476 h 6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117" h="6144">
                <a:moveTo>
                  <a:pt x="373" y="0"/>
                </a:moveTo>
                <a:lnTo>
                  <a:pt x="3742" y="0"/>
                </a:lnTo>
                <a:lnTo>
                  <a:pt x="3761" y="0"/>
                </a:lnTo>
                <a:lnTo>
                  <a:pt x="3780" y="3"/>
                </a:lnTo>
                <a:lnTo>
                  <a:pt x="3799" y="5"/>
                </a:lnTo>
                <a:lnTo>
                  <a:pt x="3818" y="8"/>
                </a:lnTo>
                <a:lnTo>
                  <a:pt x="3836" y="13"/>
                </a:lnTo>
                <a:lnTo>
                  <a:pt x="3853" y="17"/>
                </a:lnTo>
                <a:lnTo>
                  <a:pt x="3870" y="23"/>
                </a:lnTo>
                <a:lnTo>
                  <a:pt x="3888" y="29"/>
                </a:lnTo>
                <a:lnTo>
                  <a:pt x="3905" y="37"/>
                </a:lnTo>
                <a:lnTo>
                  <a:pt x="3920" y="46"/>
                </a:lnTo>
                <a:lnTo>
                  <a:pt x="3936" y="55"/>
                </a:lnTo>
                <a:lnTo>
                  <a:pt x="3952" y="64"/>
                </a:lnTo>
                <a:lnTo>
                  <a:pt x="3966" y="75"/>
                </a:lnTo>
                <a:lnTo>
                  <a:pt x="3981" y="86"/>
                </a:lnTo>
                <a:lnTo>
                  <a:pt x="3994" y="97"/>
                </a:lnTo>
                <a:lnTo>
                  <a:pt x="4006" y="111"/>
                </a:lnTo>
                <a:lnTo>
                  <a:pt x="4020" y="123"/>
                </a:lnTo>
                <a:lnTo>
                  <a:pt x="4031" y="136"/>
                </a:lnTo>
                <a:lnTo>
                  <a:pt x="4042" y="151"/>
                </a:lnTo>
                <a:lnTo>
                  <a:pt x="4053" y="165"/>
                </a:lnTo>
                <a:lnTo>
                  <a:pt x="4062" y="181"/>
                </a:lnTo>
                <a:lnTo>
                  <a:pt x="4071" y="197"/>
                </a:lnTo>
                <a:lnTo>
                  <a:pt x="4080" y="212"/>
                </a:lnTo>
                <a:lnTo>
                  <a:pt x="4088" y="229"/>
                </a:lnTo>
                <a:lnTo>
                  <a:pt x="4094" y="247"/>
                </a:lnTo>
                <a:lnTo>
                  <a:pt x="4100" y="264"/>
                </a:lnTo>
                <a:lnTo>
                  <a:pt x="4105" y="281"/>
                </a:lnTo>
                <a:lnTo>
                  <a:pt x="4109" y="299"/>
                </a:lnTo>
                <a:lnTo>
                  <a:pt x="4112" y="318"/>
                </a:lnTo>
                <a:lnTo>
                  <a:pt x="4114" y="336"/>
                </a:lnTo>
                <a:lnTo>
                  <a:pt x="4117" y="355"/>
                </a:lnTo>
                <a:lnTo>
                  <a:pt x="4117" y="375"/>
                </a:lnTo>
                <a:lnTo>
                  <a:pt x="4117" y="5769"/>
                </a:lnTo>
                <a:lnTo>
                  <a:pt x="4117" y="5789"/>
                </a:lnTo>
                <a:lnTo>
                  <a:pt x="4114" y="5808"/>
                </a:lnTo>
                <a:lnTo>
                  <a:pt x="4112" y="5826"/>
                </a:lnTo>
                <a:lnTo>
                  <a:pt x="4109" y="5845"/>
                </a:lnTo>
                <a:lnTo>
                  <a:pt x="4105" y="5863"/>
                </a:lnTo>
                <a:lnTo>
                  <a:pt x="4100" y="5881"/>
                </a:lnTo>
                <a:lnTo>
                  <a:pt x="4094" y="5899"/>
                </a:lnTo>
                <a:lnTo>
                  <a:pt x="4088" y="5915"/>
                </a:lnTo>
                <a:lnTo>
                  <a:pt x="4080" y="5932"/>
                </a:lnTo>
                <a:lnTo>
                  <a:pt x="4071" y="5948"/>
                </a:lnTo>
                <a:lnTo>
                  <a:pt x="4062" y="5963"/>
                </a:lnTo>
                <a:lnTo>
                  <a:pt x="4053" y="5979"/>
                </a:lnTo>
                <a:lnTo>
                  <a:pt x="4042" y="5993"/>
                </a:lnTo>
                <a:lnTo>
                  <a:pt x="4031" y="6008"/>
                </a:lnTo>
                <a:lnTo>
                  <a:pt x="4020" y="6021"/>
                </a:lnTo>
                <a:lnTo>
                  <a:pt x="4006" y="6035"/>
                </a:lnTo>
                <a:lnTo>
                  <a:pt x="3994" y="6047"/>
                </a:lnTo>
                <a:lnTo>
                  <a:pt x="3981" y="6058"/>
                </a:lnTo>
                <a:lnTo>
                  <a:pt x="3966" y="6069"/>
                </a:lnTo>
                <a:lnTo>
                  <a:pt x="3952" y="6080"/>
                </a:lnTo>
                <a:lnTo>
                  <a:pt x="3936" y="6089"/>
                </a:lnTo>
                <a:lnTo>
                  <a:pt x="3920" y="6098"/>
                </a:lnTo>
                <a:lnTo>
                  <a:pt x="3905" y="6107"/>
                </a:lnTo>
                <a:lnTo>
                  <a:pt x="3888" y="6115"/>
                </a:lnTo>
                <a:lnTo>
                  <a:pt x="3870" y="6122"/>
                </a:lnTo>
                <a:lnTo>
                  <a:pt x="3853" y="6127"/>
                </a:lnTo>
                <a:lnTo>
                  <a:pt x="3836" y="6133"/>
                </a:lnTo>
                <a:lnTo>
                  <a:pt x="3818" y="6136"/>
                </a:lnTo>
                <a:lnTo>
                  <a:pt x="3799" y="6139"/>
                </a:lnTo>
                <a:lnTo>
                  <a:pt x="3780" y="6142"/>
                </a:lnTo>
                <a:lnTo>
                  <a:pt x="3761" y="6144"/>
                </a:lnTo>
                <a:lnTo>
                  <a:pt x="3742" y="6144"/>
                </a:lnTo>
                <a:lnTo>
                  <a:pt x="373" y="6144"/>
                </a:lnTo>
                <a:lnTo>
                  <a:pt x="354" y="6144"/>
                </a:lnTo>
                <a:lnTo>
                  <a:pt x="335" y="6142"/>
                </a:lnTo>
                <a:lnTo>
                  <a:pt x="316" y="6139"/>
                </a:lnTo>
                <a:lnTo>
                  <a:pt x="299" y="6136"/>
                </a:lnTo>
                <a:lnTo>
                  <a:pt x="281" y="6133"/>
                </a:lnTo>
                <a:lnTo>
                  <a:pt x="263" y="6127"/>
                </a:lnTo>
                <a:lnTo>
                  <a:pt x="245" y="6122"/>
                </a:lnTo>
                <a:lnTo>
                  <a:pt x="228" y="6115"/>
                </a:lnTo>
                <a:lnTo>
                  <a:pt x="212" y="6107"/>
                </a:lnTo>
                <a:lnTo>
                  <a:pt x="196" y="6098"/>
                </a:lnTo>
                <a:lnTo>
                  <a:pt x="180" y="6089"/>
                </a:lnTo>
                <a:lnTo>
                  <a:pt x="165" y="6080"/>
                </a:lnTo>
                <a:lnTo>
                  <a:pt x="150" y="6069"/>
                </a:lnTo>
                <a:lnTo>
                  <a:pt x="136" y="6058"/>
                </a:lnTo>
                <a:lnTo>
                  <a:pt x="122" y="6047"/>
                </a:lnTo>
                <a:lnTo>
                  <a:pt x="109" y="6035"/>
                </a:lnTo>
                <a:lnTo>
                  <a:pt x="97" y="6021"/>
                </a:lnTo>
                <a:lnTo>
                  <a:pt x="86" y="6008"/>
                </a:lnTo>
                <a:lnTo>
                  <a:pt x="74" y="5993"/>
                </a:lnTo>
                <a:lnTo>
                  <a:pt x="63" y="5979"/>
                </a:lnTo>
                <a:lnTo>
                  <a:pt x="53" y="5963"/>
                </a:lnTo>
                <a:lnTo>
                  <a:pt x="44" y="5948"/>
                </a:lnTo>
                <a:lnTo>
                  <a:pt x="37" y="5932"/>
                </a:lnTo>
                <a:lnTo>
                  <a:pt x="29" y="5915"/>
                </a:lnTo>
                <a:lnTo>
                  <a:pt x="22" y="5899"/>
                </a:lnTo>
                <a:lnTo>
                  <a:pt x="17" y="5881"/>
                </a:lnTo>
                <a:lnTo>
                  <a:pt x="11" y="5863"/>
                </a:lnTo>
                <a:lnTo>
                  <a:pt x="6" y="5845"/>
                </a:lnTo>
                <a:lnTo>
                  <a:pt x="4" y="5826"/>
                </a:lnTo>
                <a:lnTo>
                  <a:pt x="1" y="5808"/>
                </a:lnTo>
                <a:lnTo>
                  <a:pt x="0" y="5789"/>
                </a:lnTo>
                <a:lnTo>
                  <a:pt x="0" y="5769"/>
                </a:lnTo>
                <a:lnTo>
                  <a:pt x="0" y="375"/>
                </a:lnTo>
                <a:lnTo>
                  <a:pt x="0" y="355"/>
                </a:lnTo>
                <a:lnTo>
                  <a:pt x="1" y="336"/>
                </a:lnTo>
                <a:lnTo>
                  <a:pt x="4" y="318"/>
                </a:lnTo>
                <a:lnTo>
                  <a:pt x="6" y="299"/>
                </a:lnTo>
                <a:lnTo>
                  <a:pt x="11" y="281"/>
                </a:lnTo>
                <a:lnTo>
                  <a:pt x="17" y="264"/>
                </a:lnTo>
                <a:lnTo>
                  <a:pt x="22" y="247"/>
                </a:lnTo>
                <a:lnTo>
                  <a:pt x="29" y="229"/>
                </a:lnTo>
                <a:lnTo>
                  <a:pt x="37" y="212"/>
                </a:lnTo>
                <a:lnTo>
                  <a:pt x="44" y="197"/>
                </a:lnTo>
                <a:lnTo>
                  <a:pt x="53" y="181"/>
                </a:lnTo>
                <a:lnTo>
                  <a:pt x="63" y="165"/>
                </a:lnTo>
                <a:lnTo>
                  <a:pt x="74" y="151"/>
                </a:lnTo>
                <a:lnTo>
                  <a:pt x="86" y="136"/>
                </a:lnTo>
                <a:lnTo>
                  <a:pt x="97" y="123"/>
                </a:lnTo>
                <a:lnTo>
                  <a:pt x="109" y="111"/>
                </a:lnTo>
                <a:lnTo>
                  <a:pt x="122" y="97"/>
                </a:lnTo>
                <a:lnTo>
                  <a:pt x="136" y="86"/>
                </a:lnTo>
                <a:lnTo>
                  <a:pt x="150" y="75"/>
                </a:lnTo>
                <a:lnTo>
                  <a:pt x="165" y="64"/>
                </a:lnTo>
                <a:lnTo>
                  <a:pt x="180" y="55"/>
                </a:lnTo>
                <a:lnTo>
                  <a:pt x="196" y="46"/>
                </a:lnTo>
                <a:lnTo>
                  <a:pt x="212" y="37"/>
                </a:lnTo>
                <a:lnTo>
                  <a:pt x="228" y="29"/>
                </a:lnTo>
                <a:lnTo>
                  <a:pt x="245" y="23"/>
                </a:lnTo>
                <a:lnTo>
                  <a:pt x="263" y="17"/>
                </a:lnTo>
                <a:lnTo>
                  <a:pt x="281" y="13"/>
                </a:lnTo>
                <a:lnTo>
                  <a:pt x="299" y="8"/>
                </a:lnTo>
                <a:lnTo>
                  <a:pt x="316" y="5"/>
                </a:lnTo>
                <a:lnTo>
                  <a:pt x="335" y="3"/>
                </a:lnTo>
                <a:lnTo>
                  <a:pt x="354" y="0"/>
                </a:lnTo>
                <a:lnTo>
                  <a:pt x="373" y="0"/>
                </a:lnTo>
                <a:close/>
                <a:moveTo>
                  <a:pt x="2968" y="4585"/>
                </a:moveTo>
                <a:lnTo>
                  <a:pt x="2968" y="4585"/>
                </a:lnTo>
                <a:lnTo>
                  <a:pt x="3254" y="4168"/>
                </a:lnTo>
                <a:lnTo>
                  <a:pt x="3260" y="4157"/>
                </a:lnTo>
                <a:lnTo>
                  <a:pt x="3266" y="4144"/>
                </a:lnTo>
                <a:lnTo>
                  <a:pt x="3270" y="4133"/>
                </a:lnTo>
                <a:lnTo>
                  <a:pt x="3274" y="4121"/>
                </a:lnTo>
                <a:lnTo>
                  <a:pt x="3275" y="4110"/>
                </a:lnTo>
                <a:lnTo>
                  <a:pt x="3275" y="4098"/>
                </a:lnTo>
                <a:lnTo>
                  <a:pt x="3275" y="4085"/>
                </a:lnTo>
                <a:lnTo>
                  <a:pt x="3273" y="4074"/>
                </a:lnTo>
                <a:lnTo>
                  <a:pt x="3269" y="4062"/>
                </a:lnTo>
                <a:lnTo>
                  <a:pt x="3266" y="4050"/>
                </a:lnTo>
                <a:lnTo>
                  <a:pt x="3260" y="4037"/>
                </a:lnTo>
                <a:lnTo>
                  <a:pt x="3255" y="4026"/>
                </a:lnTo>
                <a:lnTo>
                  <a:pt x="3247" y="4014"/>
                </a:lnTo>
                <a:lnTo>
                  <a:pt x="3239" y="4002"/>
                </a:lnTo>
                <a:lnTo>
                  <a:pt x="3230" y="3989"/>
                </a:lnTo>
                <a:lnTo>
                  <a:pt x="3219" y="3977"/>
                </a:lnTo>
                <a:lnTo>
                  <a:pt x="2757" y="3512"/>
                </a:lnTo>
                <a:lnTo>
                  <a:pt x="2742" y="3501"/>
                </a:lnTo>
                <a:lnTo>
                  <a:pt x="2729" y="3491"/>
                </a:lnTo>
                <a:lnTo>
                  <a:pt x="2715" y="3483"/>
                </a:lnTo>
                <a:lnTo>
                  <a:pt x="2702" y="3476"/>
                </a:lnTo>
                <a:lnTo>
                  <a:pt x="2690" y="3469"/>
                </a:lnTo>
                <a:lnTo>
                  <a:pt x="2676" y="3465"/>
                </a:lnTo>
                <a:lnTo>
                  <a:pt x="2664" y="3460"/>
                </a:lnTo>
                <a:lnTo>
                  <a:pt x="2652" y="3458"/>
                </a:lnTo>
                <a:lnTo>
                  <a:pt x="2641" y="3456"/>
                </a:lnTo>
                <a:lnTo>
                  <a:pt x="2628" y="3456"/>
                </a:lnTo>
                <a:lnTo>
                  <a:pt x="2617" y="3456"/>
                </a:lnTo>
                <a:lnTo>
                  <a:pt x="2606" y="3458"/>
                </a:lnTo>
                <a:lnTo>
                  <a:pt x="2595" y="3460"/>
                </a:lnTo>
                <a:lnTo>
                  <a:pt x="2584" y="3463"/>
                </a:lnTo>
                <a:lnTo>
                  <a:pt x="2574" y="3468"/>
                </a:lnTo>
                <a:lnTo>
                  <a:pt x="2563" y="3473"/>
                </a:lnTo>
                <a:lnTo>
                  <a:pt x="2261" y="3654"/>
                </a:lnTo>
                <a:lnTo>
                  <a:pt x="2220" y="3611"/>
                </a:lnTo>
                <a:lnTo>
                  <a:pt x="2182" y="3567"/>
                </a:lnTo>
                <a:lnTo>
                  <a:pt x="2146" y="3525"/>
                </a:lnTo>
                <a:lnTo>
                  <a:pt x="2111" y="3482"/>
                </a:lnTo>
                <a:lnTo>
                  <a:pt x="2078" y="3440"/>
                </a:lnTo>
                <a:lnTo>
                  <a:pt x="2045" y="3398"/>
                </a:lnTo>
                <a:lnTo>
                  <a:pt x="2015" y="3356"/>
                </a:lnTo>
                <a:lnTo>
                  <a:pt x="1986" y="3314"/>
                </a:lnTo>
                <a:lnTo>
                  <a:pt x="1958" y="3273"/>
                </a:lnTo>
                <a:lnTo>
                  <a:pt x="1933" y="3232"/>
                </a:lnTo>
                <a:lnTo>
                  <a:pt x="1908" y="3190"/>
                </a:lnTo>
                <a:lnTo>
                  <a:pt x="1885" y="3149"/>
                </a:lnTo>
                <a:lnTo>
                  <a:pt x="1864" y="3108"/>
                </a:lnTo>
                <a:lnTo>
                  <a:pt x="1842" y="3067"/>
                </a:lnTo>
                <a:lnTo>
                  <a:pt x="1824" y="3025"/>
                </a:lnTo>
                <a:lnTo>
                  <a:pt x="1806" y="2985"/>
                </a:lnTo>
                <a:lnTo>
                  <a:pt x="1789" y="2944"/>
                </a:lnTo>
                <a:lnTo>
                  <a:pt x="1774" y="2904"/>
                </a:lnTo>
                <a:lnTo>
                  <a:pt x="1760" y="2863"/>
                </a:lnTo>
                <a:lnTo>
                  <a:pt x="1748" y="2823"/>
                </a:lnTo>
                <a:lnTo>
                  <a:pt x="1735" y="2781"/>
                </a:lnTo>
                <a:lnTo>
                  <a:pt x="1725" y="2741"/>
                </a:lnTo>
                <a:lnTo>
                  <a:pt x="1715" y="2700"/>
                </a:lnTo>
                <a:lnTo>
                  <a:pt x="1708" y="2660"/>
                </a:lnTo>
                <a:lnTo>
                  <a:pt x="1700" y="2619"/>
                </a:lnTo>
                <a:lnTo>
                  <a:pt x="1694" y="2578"/>
                </a:lnTo>
                <a:lnTo>
                  <a:pt x="1689" y="2537"/>
                </a:lnTo>
                <a:lnTo>
                  <a:pt x="1684" y="2496"/>
                </a:lnTo>
                <a:lnTo>
                  <a:pt x="1682" y="2455"/>
                </a:lnTo>
                <a:lnTo>
                  <a:pt x="1680" y="2414"/>
                </a:lnTo>
                <a:lnTo>
                  <a:pt x="1677" y="2372"/>
                </a:lnTo>
                <a:lnTo>
                  <a:pt x="1677" y="2331"/>
                </a:lnTo>
                <a:lnTo>
                  <a:pt x="1985" y="2159"/>
                </a:lnTo>
                <a:lnTo>
                  <a:pt x="1995" y="2153"/>
                </a:lnTo>
                <a:lnTo>
                  <a:pt x="2004" y="2146"/>
                </a:lnTo>
                <a:lnTo>
                  <a:pt x="2012" y="2138"/>
                </a:lnTo>
                <a:lnTo>
                  <a:pt x="2020" y="2130"/>
                </a:lnTo>
                <a:lnTo>
                  <a:pt x="2028" y="2121"/>
                </a:lnTo>
                <a:lnTo>
                  <a:pt x="2033" y="2111"/>
                </a:lnTo>
                <a:lnTo>
                  <a:pt x="2039" y="2101"/>
                </a:lnTo>
                <a:lnTo>
                  <a:pt x="2043" y="2090"/>
                </a:lnTo>
                <a:lnTo>
                  <a:pt x="2046" y="2078"/>
                </a:lnTo>
                <a:lnTo>
                  <a:pt x="2050" y="2066"/>
                </a:lnTo>
                <a:lnTo>
                  <a:pt x="2052" y="2052"/>
                </a:lnTo>
                <a:lnTo>
                  <a:pt x="2053" y="2038"/>
                </a:lnTo>
                <a:lnTo>
                  <a:pt x="2053" y="2022"/>
                </a:lnTo>
                <a:lnTo>
                  <a:pt x="2052" y="2007"/>
                </a:lnTo>
                <a:lnTo>
                  <a:pt x="2050" y="1990"/>
                </a:lnTo>
                <a:lnTo>
                  <a:pt x="2048" y="1972"/>
                </a:lnTo>
                <a:lnTo>
                  <a:pt x="1877" y="1339"/>
                </a:lnTo>
                <a:lnTo>
                  <a:pt x="1871" y="1325"/>
                </a:lnTo>
                <a:lnTo>
                  <a:pt x="1866" y="1310"/>
                </a:lnTo>
                <a:lnTo>
                  <a:pt x="1859" y="1297"/>
                </a:lnTo>
                <a:lnTo>
                  <a:pt x="1853" y="1284"/>
                </a:lnTo>
                <a:lnTo>
                  <a:pt x="1845" y="1273"/>
                </a:lnTo>
                <a:lnTo>
                  <a:pt x="1837" y="1262"/>
                </a:lnTo>
                <a:lnTo>
                  <a:pt x="1829" y="1253"/>
                </a:lnTo>
                <a:lnTo>
                  <a:pt x="1820" y="1244"/>
                </a:lnTo>
                <a:lnTo>
                  <a:pt x="1810" y="1237"/>
                </a:lnTo>
                <a:lnTo>
                  <a:pt x="1800" y="1231"/>
                </a:lnTo>
                <a:lnTo>
                  <a:pt x="1790" y="1225"/>
                </a:lnTo>
                <a:lnTo>
                  <a:pt x="1779" y="1221"/>
                </a:lnTo>
                <a:lnTo>
                  <a:pt x="1768" y="1218"/>
                </a:lnTo>
                <a:lnTo>
                  <a:pt x="1756" y="1215"/>
                </a:lnTo>
                <a:lnTo>
                  <a:pt x="1742" y="1213"/>
                </a:lnTo>
                <a:lnTo>
                  <a:pt x="1729" y="1213"/>
                </a:lnTo>
                <a:lnTo>
                  <a:pt x="1225" y="1252"/>
                </a:lnTo>
                <a:lnTo>
                  <a:pt x="1199" y="1254"/>
                </a:lnTo>
                <a:lnTo>
                  <a:pt x="1175" y="1258"/>
                </a:lnTo>
                <a:lnTo>
                  <a:pt x="1154" y="1262"/>
                </a:lnTo>
                <a:lnTo>
                  <a:pt x="1135" y="1268"/>
                </a:lnTo>
                <a:lnTo>
                  <a:pt x="1119" y="1274"/>
                </a:lnTo>
                <a:lnTo>
                  <a:pt x="1105" y="1281"/>
                </a:lnTo>
                <a:lnTo>
                  <a:pt x="1092" y="1290"/>
                </a:lnTo>
                <a:lnTo>
                  <a:pt x="1081" y="1300"/>
                </a:lnTo>
                <a:lnTo>
                  <a:pt x="1072" y="1311"/>
                </a:lnTo>
                <a:lnTo>
                  <a:pt x="1065" y="1323"/>
                </a:lnTo>
                <a:lnTo>
                  <a:pt x="1060" y="1337"/>
                </a:lnTo>
                <a:lnTo>
                  <a:pt x="1055" y="1351"/>
                </a:lnTo>
                <a:lnTo>
                  <a:pt x="1052" y="1367"/>
                </a:lnTo>
                <a:lnTo>
                  <a:pt x="1050" y="1384"/>
                </a:lnTo>
                <a:lnTo>
                  <a:pt x="1049" y="1403"/>
                </a:lnTo>
                <a:lnTo>
                  <a:pt x="1048" y="1423"/>
                </a:lnTo>
                <a:lnTo>
                  <a:pt x="1047" y="1494"/>
                </a:lnTo>
                <a:lnTo>
                  <a:pt x="1047" y="1565"/>
                </a:lnTo>
                <a:lnTo>
                  <a:pt x="1048" y="1636"/>
                </a:lnTo>
                <a:lnTo>
                  <a:pt x="1049" y="1705"/>
                </a:lnTo>
                <a:lnTo>
                  <a:pt x="1052" y="1773"/>
                </a:lnTo>
                <a:lnTo>
                  <a:pt x="1055" y="1841"/>
                </a:lnTo>
                <a:lnTo>
                  <a:pt x="1060" y="1906"/>
                </a:lnTo>
                <a:lnTo>
                  <a:pt x="1065" y="1972"/>
                </a:lnTo>
                <a:lnTo>
                  <a:pt x="1071" y="2037"/>
                </a:lnTo>
                <a:lnTo>
                  <a:pt x="1079" y="2100"/>
                </a:lnTo>
                <a:lnTo>
                  <a:pt x="1087" y="2163"/>
                </a:lnTo>
                <a:lnTo>
                  <a:pt x="1096" y="2225"/>
                </a:lnTo>
                <a:lnTo>
                  <a:pt x="1105" y="2286"/>
                </a:lnTo>
                <a:lnTo>
                  <a:pt x="1116" y="2347"/>
                </a:lnTo>
                <a:lnTo>
                  <a:pt x="1127" y="2406"/>
                </a:lnTo>
                <a:lnTo>
                  <a:pt x="1139" y="2465"/>
                </a:lnTo>
                <a:lnTo>
                  <a:pt x="1152" y="2523"/>
                </a:lnTo>
                <a:lnTo>
                  <a:pt x="1167" y="2580"/>
                </a:lnTo>
                <a:lnTo>
                  <a:pt x="1181" y="2636"/>
                </a:lnTo>
                <a:lnTo>
                  <a:pt x="1197" y="2692"/>
                </a:lnTo>
                <a:lnTo>
                  <a:pt x="1214" y="2747"/>
                </a:lnTo>
                <a:lnTo>
                  <a:pt x="1232" y="2801"/>
                </a:lnTo>
                <a:lnTo>
                  <a:pt x="1251" y="2855"/>
                </a:lnTo>
                <a:lnTo>
                  <a:pt x="1269" y="2908"/>
                </a:lnTo>
                <a:lnTo>
                  <a:pt x="1290" y="2960"/>
                </a:lnTo>
                <a:lnTo>
                  <a:pt x="1311" y="3012"/>
                </a:lnTo>
                <a:lnTo>
                  <a:pt x="1332" y="3063"/>
                </a:lnTo>
                <a:lnTo>
                  <a:pt x="1355" y="3113"/>
                </a:lnTo>
                <a:lnTo>
                  <a:pt x="1379" y="3164"/>
                </a:lnTo>
                <a:lnTo>
                  <a:pt x="1403" y="3213"/>
                </a:lnTo>
                <a:lnTo>
                  <a:pt x="1429" y="3262"/>
                </a:lnTo>
                <a:lnTo>
                  <a:pt x="1455" y="3310"/>
                </a:lnTo>
                <a:lnTo>
                  <a:pt x="1481" y="3356"/>
                </a:lnTo>
                <a:lnTo>
                  <a:pt x="1509" y="3404"/>
                </a:lnTo>
                <a:lnTo>
                  <a:pt x="1538" y="3451"/>
                </a:lnTo>
                <a:lnTo>
                  <a:pt x="1567" y="3497"/>
                </a:lnTo>
                <a:lnTo>
                  <a:pt x="1598" y="3543"/>
                </a:lnTo>
                <a:lnTo>
                  <a:pt x="1630" y="3587"/>
                </a:lnTo>
                <a:lnTo>
                  <a:pt x="1662" y="3633"/>
                </a:lnTo>
                <a:lnTo>
                  <a:pt x="1694" y="3676"/>
                </a:lnTo>
                <a:lnTo>
                  <a:pt x="1728" y="3721"/>
                </a:lnTo>
                <a:lnTo>
                  <a:pt x="1762" y="3764"/>
                </a:lnTo>
                <a:lnTo>
                  <a:pt x="1798" y="3808"/>
                </a:lnTo>
                <a:lnTo>
                  <a:pt x="1835" y="3850"/>
                </a:lnTo>
                <a:lnTo>
                  <a:pt x="1871" y="3893"/>
                </a:lnTo>
                <a:lnTo>
                  <a:pt x="1909" y="3935"/>
                </a:lnTo>
                <a:lnTo>
                  <a:pt x="1948" y="3976"/>
                </a:lnTo>
                <a:lnTo>
                  <a:pt x="1987" y="4018"/>
                </a:lnTo>
                <a:lnTo>
                  <a:pt x="2028" y="4060"/>
                </a:lnTo>
                <a:lnTo>
                  <a:pt x="2069" y="4100"/>
                </a:lnTo>
                <a:lnTo>
                  <a:pt x="2111" y="4141"/>
                </a:lnTo>
                <a:lnTo>
                  <a:pt x="2155" y="4181"/>
                </a:lnTo>
                <a:lnTo>
                  <a:pt x="2198" y="4221"/>
                </a:lnTo>
                <a:lnTo>
                  <a:pt x="2243" y="4261"/>
                </a:lnTo>
                <a:lnTo>
                  <a:pt x="2288" y="4302"/>
                </a:lnTo>
                <a:lnTo>
                  <a:pt x="2334" y="4341"/>
                </a:lnTo>
                <a:lnTo>
                  <a:pt x="2429" y="4420"/>
                </a:lnTo>
                <a:lnTo>
                  <a:pt x="2527" y="4498"/>
                </a:lnTo>
                <a:lnTo>
                  <a:pt x="2628" y="4576"/>
                </a:lnTo>
                <a:lnTo>
                  <a:pt x="2733" y="4654"/>
                </a:lnTo>
                <a:lnTo>
                  <a:pt x="2750" y="4663"/>
                </a:lnTo>
                <a:lnTo>
                  <a:pt x="2767" y="4670"/>
                </a:lnTo>
                <a:lnTo>
                  <a:pt x="2783" y="4677"/>
                </a:lnTo>
                <a:lnTo>
                  <a:pt x="2799" y="4683"/>
                </a:lnTo>
                <a:lnTo>
                  <a:pt x="2813" y="4686"/>
                </a:lnTo>
                <a:lnTo>
                  <a:pt x="2828" y="4687"/>
                </a:lnTo>
                <a:lnTo>
                  <a:pt x="2842" y="4687"/>
                </a:lnTo>
                <a:lnTo>
                  <a:pt x="2856" y="4685"/>
                </a:lnTo>
                <a:lnTo>
                  <a:pt x="2869" y="4682"/>
                </a:lnTo>
                <a:lnTo>
                  <a:pt x="2884" y="4675"/>
                </a:lnTo>
                <a:lnTo>
                  <a:pt x="2897" y="4666"/>
                </a:lnTo>
                <a:lnTo>
                  <a:pt x="2910" y="4655"/>
                </a:lnTo>
                <a:lnTo>
                  <a:pt x="2925" y="4641"/>
                </a:lnTo>
                <a:lnTo>
                  <a:pt x="2939" y="4625"/>
                </a:lnTo>
                <a:lnTo>
                  <a:pt x="2954" y="4606"/>
                </a:lnTo>
                <a:lnTo>
                  <a:pt x="2968" y="4585"/>
                </a:lnTo>
                <a:close/>
                <a:moveTo>
                  <a:pt x="1518" y="266"/>
                </a:moveTo>
                <a:lnTo>
                  <a:pt x="1518" y="398"/>
                </a:lnTo>
                <a:lnTo>
                  <a:pt x="2656" y="398"/>
                </a:lnTo>
                <a:lnTo>
                  <a:pt x="2656" y="266"/>
                </a:lnTo>
                <a:lnTo>
                  <a:pt x="1518" y="266"/>
                </a:lnTo>
                <a:close/>
                <a:moveTo>
                  <a:pt x="525" y="656"/>
                </a:moveTo>
                <a:lnTo>
                  <a:pt x="525" y="5209"/>
                </a:lnTo>
                <a:lnTo>
                  <a:pt x="3595" y="5209"/>
                </a:lnTo>
                <a:lnTo>
                  <a:pt x="3595" y="656"/>
                </a:lnTo>
                <a:lnTo>
                  <a:pt x="525" y="656"/>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6" name="Shape"/>
          <p:cNvSpPr/>
          <p:nvPr/>
        </p:nvSpPr>
        <p:spPr bwMode="auto">
          <a:xfrm>
            <a:off x="5937217" y="3288086"/>
            <a:ext cx="302305" cy="312037"/>
          </a:xfrm>
          <a:custGeom>
            <a:avLst/>
            <a:gdLst>
              <a:gd name="T0" fmla="*/ 647115728 w 5608"/>
              <a:gd name="T1" fmla="*/ 107108861 h 5444"/>
              <a:gd name="T2" fmla="*/ 482682772 w 5608"/>
              <a:gd name="T3" fmla="*/ 308963069 h 5444"/>
              <a:gd name="T4" fmla="*/ 482682772 w 5608"/>
              <a:gd name="T5" fmla="*/ 529535615 h 5444"/>
              <a:gd name="T6" fmla="*/ 644346208 w 5608"/>
              <a:gd name="T7" fmla="*/ 535543626 h 5444"/>
              <a:gd name="T8" fmla="*/ 640769238 w 5608"/>
              <a:gd name="T9" fmla="*/ 552412978 h 5444"/>
              <a:gd name="T10" fmla="*/ 635345695 w 5608"/>
              <a:gd name="T11" fmla="*/ 567664894 h 5444"/>
              <a:gd name="T12" fmla="*/ 628191414 w 5608"/>
              <a:gd name="T13" fmla="*/ 581299033 h 5444"/>
              <a:gd name="T14" fmla="*/ 619537048 w 5608"/>
              <a:gd name="T15" fmla="*/ 593199791 h 5444"/>
              <a:gd name="T16" fmla="*/ 609382596 w 5608"/>
              <a:gd name="T17" fmla="*/ 603598716 h 5444"/>
              <a:gd name="T18" fmla="*/ 598305198 w 5608"/>
              <a:gd name="T19" fmla="*/ 612148996 h 5444"/>
              <a:gd name="T20" fmla="*/ 585958366 w 5608"/>
              <a:gd name="T21" fmla="*/ 618966235 h 5444"/>
              <a:gd name="T22" fmla="*/ 572918899 w 5608"/>
              <a:gd name="T23" fmla="*/ 624165358 h 5444"/>
              <a:gd name="T24" fmla="*/ 559187477 w 5608"/>
              <a:gd name="T25" fmla="*/ 627400572 h 5444"/>
              <a:gd name="T26" fmla="*/ 544994072 w 5608"/>
              <a:gd name="T27" fmla="*/ 628902744 h 5444"/>
              <a:gd name="T28" fmla="*/ 106852564 w 5608"/>
              <a:gd name="T29" fmla="*/ 629018348 h 5444"/>
              <a:gd name="T30" fmla="*/ 90582274 w 5608"/>
              <a:gd name="T31" fmla="*/ 627862988 h 5444"/>
              <a:gd name="T32" fmla="*/ 75119775 w 5608"/>
              <a:gd name="T33" fmla="*/ 624165358 h 5444"/>
              <a:gd name="T34" fmla="*/ 60580563 w 5608"/>
              <a:gd name="T35" fmla="*/ 618388215 h 5444"/>
              <a:gd name="T36" fmla="*/ 47079792 w 5608"/>
              <a:gd name="T37" fmla="*/ 610646823 h 5444"/>
              <a:gd name="T38" fmla="*/ 35079108 w 5608"/>
              <a:gd name="T39" fmla="*/ 601172391 h 5444"/>
              <a:gd name="T40" fmla="*/ 24347517 w 5608"/>
              <a:gd name="T41" fmla="*/ 589964577 h 5444"/>
              <a:gd name="T42" fmla="*/ 15462499 w 5608"/>
              <a:gd name="T43" fmla="*/ 577254931 h 5444"/>
              <a:gd name="T44" fmla="*/ 8308219 w 5608"/>
              <a:gd name="T45" fmla="*/ 563505188 h 5444"/>
              <a:gd name="T46" fmla="*/ 3230823 w 5608"/>
              <a:gd name="T47" fmla="*/ 548600084 h 5444"/>
              <a:gd name="T48" fmla="*/ 461643 w 5608"/>
              <a:gd name="T49" fmla="*/ 532770829 h 5444"/>
              <a:gd name="T50" fmla="*/ 0 w 5608"/>
              <a:gd name="T51" fmla="*/ 107108861 h 5444"/>
              <a:gd name="T52" fmla="*/ 461643 w 5608"/>
              <a:gd name="T53" fmla="*/ 96247520 h 5444"/>
              <a:gd name="T54" fmla="*/ 3230823 w 5608"/>
              <a:gd name="T55" fmla="*/ 80418264 h 5444"/>
              <a:gd name="T56" fmla="*/ 8308219 w 5608"/>
              <a:gd name="T57" fmla="*/ 65513161 h 5444"/>
              <a:gd name="T58" fmla="*/ 15462499 w 5608"/>
              <a:gd name="T59" fmla="*/ 51763418 h 5444"/>
              <a:gd name="T60" fmla="*/ 24347517 w 5608"/>
              <a:gd name="T61" fmla="*/ 39169375 h 5444"/>
              <a:gd name="T62" fmla="*/ 35079108 w 5608"/>
              <a:gd name="T63" fmla="*/ 27961562 h 5444"/>
              <a:gd name="T64" fmla="*/ 47079792 w 5608"/>
              <a:gd name="T65" fmla="*/ 18486789 h 5444"/>
              <a:gd name="T66" fmla="*/ 60580563 w 5608"/>
              <a:gd name="T67" fmla="*/ 10745397 h 5444"/>
              <a:gd name="T68" fmla="*/ 75119775 w 5608"/>
              <a:gd name="T69" fmla="*/ 4968254 h 5444"/>
              <a:gd name="T70" fmla="*/ 90582274 w 5608"/>
              <a:gd name="T71" fmla="*/ 1386569 h 5444"/>
              <a:gd name="T72" fmla="*/ 106852564 w 5608"/>
              <a:gd name="T73" fmla="*/ 0 h 5444"/>
              <a:gd name="T74" fmla="*/ 134085096 w 5608"/>
              <a:gd name="T75" fmla="*/ 56847276 h 5444"/>
              <a:gd name="T76" fmla="*/ 508069071 w 5608"/>
              <a:gd name="T77" fmla="*/ 56847276 h 5444"/>
              <a:gd name="T78" fmla="*/ 190280558 w 5608"/>
              <a:gd name="T79" fmla="*/ 90355113 h 5444"/>
              <a:gd name="T80" fmla="*/ 273708552 w 5608"/>
              <a:gd name="T81" fmla="*/ 90355113 h 5444"/>
              <a:gd name="T82" fmla="*/ 64388524 w 5608"/>
              <a:gd name="T83" fmla="*/ 565700645 h 5444"/>
              <a:gd name="T84" fmla="*/ 64388524 w 5608"/>
              <a:gd name="T85" fmla="*/ 498454444 h 54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08" h="5444">
                <a:moveTo>
                  <a:pt x="926" y="0"/>
                </a:moveTo>
                <a:lnTo>
                  <a:pt x="4681" y="0"/>
                </a:lnTo>
                <a:lnTo>
                  <a:pt x="5608" y="927"/>
                </a:lnTo>
                <a:lnTo>
                  <a:pt x="5608" y="3234"/>
                </a:lnTo>
                <a:lnTo>
                  <a:pt x="4183" y="3234"/>
                </a:lnTo>
                <a:lnTo>
                  <a:pt x="4183" y="2674"/>
                </a:lnTo>
                <a:lnTo>
                  <a:pt x="2679" y="3899"/>
                </a:lnTo>
                <a:lnTo>
                  <a:pt x="4183" y="5123"/>
                </a:lnTo>
                <a:lnTo>
                  <a:pt x="4183" y="4583"/>
                </a:lnTo>
                <a:lnTo>
                  <a:pt x="5589" y="4583"/>
                </a:lnTo>
                <a:lnTo>
                  <a:pt x="5584" y="4635"/>
                </a:lnTo>
                <a:lnTo>
                  <a:pt x="5575" y="4685"/>
                </a:lnTo>
                <a:lnTo>
                  <a:pt x="5565" y="4734"/>
                </a:lnTo>
                <a:lnTo>
                  <a:pt x="5553" y="4781"/>
                </a:lnTo>
                <a:lnTo>
                  <a:pt x="5539" y="4827"/>
                </a:lnTo>
                <a:lnTo>
                  <a:pt x="5523" y="4871"/>
                </a:lnTo>
                <a:lnTo>
                  <a:pt x="5506" y="4913"/>
                </a:lnTo>
                <a:lnTo>
                  <a:pt x="5487" y="4955"/>
                </a:lnTo>
                <a:lnTo>
                  <a:pt x="5467" y="4994"/>
                </a:lnTo>
                <a:lnTo>
                  <a:pt x="5444" y="5031"/>
                </a:lnTo>
                <a:lnTo>
                  <a:pt x="5421" y="5067"/>
                </a:lnTo>
                <a:lnTo>
                  <a:pt x="5395" y="5103"/>
                </a:lnTo>
                <a:lnTo>
                  <a:pt x="5369" y="5134"/>
                </a:lnTo>
                <a:lnTo>
                  <a:pt x="5341" y="5166"/>
                </a:lnTo>
                <a:lnTo>
                  <a:pt x="5312" y="5196"/>
                </a:lnTo>
                <a:lnTo>
                  <a:pt x="5281" y="5224"/>
                </a:lnTo>
                <a:lnTo>
                  <a:pt x="5251" y="5251"/>
                </a:lnTo>
                <a:lnTo>
                  <a:pt x="5218" y="5275"/>
                </a:lnTo>
                <a:lnTo>
                  <a:pt x="5185" y="5298"/>
                </a:lnTo>
                <a:lnTo>
                  <a:pt x="5151" y="5320"/>
                </a:lnTo>
                <a:lnTo>
                  <a:pt x="5114" y="5339"/>
                </a:lnTo>
                <a:lnTo>
                  <a:pt x="5078" y="5357"/>
                </a:lnTo>
                <a:lnTo>
                  <a:pt x="5041" y="5374"/>
                </a:lnTo>
                <a:lnTo>
                  <a:pt x="5004" y="5388"/>
                </a:lnTo>
                <a:lnTo>
                  <a:pt x="4965" y="5402"/>
                </a:lnTo>
                <a:lnTo>
                  <a:pt x="4926" y="5412"/>
                </a:lnTo>
                <a:lnTo>
                  <a:pt x="4887" y="5422"/>
                </a:lnTo>
                <a:lnTo>
                  <a:pt x="4846" y="5430"/>
                </a:lnTo>
                <a:lnTo>
                  <a:pt x="4806" y="5436"/>
                </a:lnTo>
                <a:lnTo>
                  <a:pt x="4764" y="5440"/>
                </a:lnTo>
                <a:lnTo>
                  <a:pt x="4723" y="5443"/>
                </a:lnTo>
                <a:lnTo>
                  <a:pt x="4681" y="5444"/>
                </a:lnTo>
                <a:lnTo>
                  <a:pt x="926" y="5444"/>
                </a:lnTo>
                <a:lnTo>
                  <a:pt x="879" y="5443"/>
                </a:lnTo>
                <a:lnTo>
                  <a:pt x="832" y="5439"/>
                </a:lnTo>
                <a:lnTo>
                  <a:pt x="785" y="5434"/>
                </a:lnTo>
                <a:lnTo>
                  <a:pt x="739" y="5425"/>
                </a:lnTo>
                <a:lnTo>
                  <a:pt x="695" y="5414"/>
                </a:lnTo>
                <a:lnTo>
                  <a:pt x="651" y="5402"/>
                </a:lnTo>
                <a:lnTo>
                  <a:pt x="608" y="5388"/>
                </a:lnTo>
                <a:lnTo>
                  <a:pt x="566" y="5371"/>
                </a:lnTo>
                <a:lnTo>
                  <a:pt x="525" y="5352"/>
                </a:lnTo>
                <a:lnTo>
                  <a:pt x="485" y="5331"/>
                </a:lnTo>
                <a:lnTo>
                  <a:pt x="447" y="5309"/>
                </a:lnTo>
                <a:lnTo>
                  <a:pt x="408" y="5285"/>
                </a:lnTo>
                <a:lnTo>
                  <a:pt x="372" y="5259"/>
                </a:lnTo>
                <a:lnTo>
                  <a:pt x="337" y="5231"/>
                </a:lnTo>
                <a:lnTo>
                  <a:pt x="304" y="5203"/>
                </a:lnTo>
                <a:lnTo>
                  <a:pt x="271" y="5172"/>
                </a:lnTo>
                <a:lnTo>
                  <a:pt x="240" y="5140"/>
                </a:lnTo>
                <a:lnTo>
                  <a:pt x="211" y="5106"/>
                </a:lnTo>
                <a:lnTo>
                  <a:pt x="184" y="5071"/>
                </a:lnTo>
                <a:lnTo>
                  <a:pt x="158" y="5034"/>
                </a:lnTo>
                <a:lnTo>
                  <a:pt x="134" y="4996"/>
                </a:lnTo>
                <a:lnTo>
                  <a:pt x="111" y="4958"/>
                </a:lnTo>
                <a:lnTo>
                  <a:pt x="91" y="4917"/>
                </a:lnTo>
                <a:lnTo>
                  <a:pt x="72" y="4877"/>
                </a:lnTo>
                <a:lnTo>
                  <a:pt x="56" y="4834"/>
                </a:lnTo>
                <a:lnTo>
                  <a:pt x="41" y="4792"/>
                </a:lnTo>
                <a:lnTo>
                  <a:pt x="28" y="4748"/>
                </a:lnTo>
                <a:lnTo>
                  <a:pt x="18" y="4703"/>
                </a:lnTo>
                <a:lnTo>
                  <a:pt x="10" y="4658"/>
                </a:lnTo>
                <a:lnTo>
                  <a:pt x="4" y="4611"/>
                </a:lnTo>
                <a:lnTo>
                  <a:pt x="1" y="4564"/>
                </a:lnTo>
                <a:lnTo>
                  <a:pt x="0" y="4517"/>
                </a:lnTo>
                <a:lnTo>
                  <a:pt x="0" y="927"/>
                </a:lnTo>
                <a:lnTo>
                  <a:pt x="1" y="880"/>
                </a:lnTo>
                <a:lnTo>
                  <a:pt x="4" y="833"/>
                </a:lnTo>
                <a:lnTo>
                  <a:pt x="10" y="787"/>
                </a:lnTo>
                <a:lnTo>
                  <a:pt x="18" y="741"/>
                </a:lnTo>
                <a:lnTo>
                  <a:pt x="28" y="696"/>
                </a:lnTo>
                <a:lnTo>
                  <a:pt x="41" y="653"/>
                </a:lnTo>
                <a:lnTo>
                  <a:pt x="56" y="610"/>
                </a:lnTo>
                <a:lnTo>
                  <a:pt x="72" y="567"/>
                </a:lnTo>
                <a:lnTo>
                  <a:pt x="91" y="527"/>
                </a:lnTo>
                <a:lnTo>
                  <a:pt x="111" y="486"/>
                </a:lnTo>
                <a:lnTo>
                  <a:pt x="134" y="448"/>
                </a:lnTo>
                <a:lnTo>
                  <a:pt x="158" y="410"/>
                </a:lnTo>
                <a:lnTo>
                  <a:pt x="184" y="374"/>
                </a:lnTo>
                <a:lnTo>
                  <a:pt x="211" y="339"/>
                </a:lnTo>
                <a:lnTo>
                  <a:pt x="240" y="306"/>
                </a:lnTo>
                <a:lnTo>
                  <a:pt x="271" y="273"/>
                </a:lnTo>
                <a:lnTo>
                  <a:pt x="304" y="242"/>
                </a:lnTo>
                <a:lnTo>
                  <a:pt x="337" y="213"/>
                </a:lnTo>
                <a:lnTo>
                  <a:pt x="372" y="185"/>
                </a:lnTo>
                <a:lnTo>
                  <a:pt x="408" y="160"/>
                </a:lnTo>
                <a:lnTo>
                  <a:pt x="447" y="135"/>
                </a:lnTo>
                <a:lnTo>
                  <a:pt x="485" y="113"/>
                </a:lnTo>
                <a:lnTo>
                  <a:pt x="525" y="93"/>
                </a:lnTo>
                <a:lnTo>
                  <a:pt x="566" y="74"/>
                </a:lnTo>
                <a:lnTo>
                  <a:pt x="608" y="58"/>
                </a:lnTo>
                <a:lnTo>
                  <a:pt x="651" y="43"/>
                </a:lnTo>
                <a:lnTo>
                  <a:pt x="695" y="30"/>
                </a:lnTo>
                <a:lnTo>
                  <a:pt x="739" y="19"/>
                </a:lnTo>
                <a:lnTo>
                  <a:pt x="785" y="12"/>
                </a:lnTo>
                <a:lnTo>
                  <a:pt x="832" y="5"/>
                </a:lnTo>
                <a:lnTo>
                  <a:pt x="879" y="2"/>
                </a:lnTo>
                <a:lnTo>
                  <a:pt x="926" y="0"/>
                </a:lnTo>
                <a:close/>
                <a:moveTo>
                  <a:pt x="4403" y="492"/>
                </a:moveTo>
                <a:lnTo>
                  <a:pt x="1162" y="492"/>
                </a:lnTo>
                <a:lnTo>
                  <a:pt x="1162" y="2201"/>
                </a:lnTo>
                <a:lnTo>
                  <a:pt x="4403" y="2201"/>
                </a:lnTo>
                <a:lnTo>
                  <a:pt x="4403" y="492"/>
                </a:lnTo>
                <a:close/>
                <a:moveTo>
                  <a:pt x="2372" y="782"/>
                </a:moveTo>
                <a:lnTo>
                  <a:pt x="1649" y="782"/>
                </a:lnTo>
                <a:lnTo>
                  <a:pt x="1649" y="1856"/>
                </a:lnTo>
                <a:lnTo>
                  <a:pt x="2372" y="1856"/>
                </a:lnTo>
                <a:lnTo>
                  <a:pt x="2372" y="782"/>
                </a:lnTo>
                <a:close/>
                <a:moveTo>
                  <a:pt x="558" y="4314"/>
                </a:moveTo>
                <a:lnTo>
                  <a:pt x="558" y="4896"/>
                </a:lnTo>
                <a:lnTo>
                  <a:pt x="1093" y="4896"/>
                </a:lnTo>
                <a:lnTo>
                  <a:pt x="1093" y="4314"/>
                </a:lnTo>
                <a:lnTo>
                  <a:pt x="558" y="4314"/>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Shape"/>
          <p:cNvSpPr/>
          <p:nvPr/>
        </p:nvSpPr>
        <p:spPr bwMode="auto">
          <a:xfrm>
            <a:off x="5907850" y="5635401"/>
            <a:ext cx="367433" cy="290884"/>
          </a:xfrm>
          <a:custGeom>
            <a:avLst/>
            <a:gdLst>
              <a:gd name="T0" fmla="*/ 170180704 w 5409"/>
              <a:gd name="T1" fmla="*/ 292095944 h 4286"/>
              <a:gd name="T2" fmla="*/ 177250935 w 5409"/>
              <a:gd name="T3" fmla="*/ 508999929 h 4286"/>
              <a:gd name="T4" fmla="*/ 162490266 w 5409"/>
              <a:gd name="T5" fmla="*/ 528943703 h 4286"/>
              <a:gd name="T6" fmla="*/ 108161314 w 5409"/>
              <a:gd name="T7" fmla="*/ 527828971 h 4286"/>
              <a:gd name="T8" fmla="*/ 95385593 w 5409"/>
              <a:gd name="T9" fmla="*/ 506646254 h 4286"/>
              <a:gd name="T10" fmla="*/ 104068153 w 5409"/>
              <a:gd name="T11" fmla="*/ 290485424 h 4286"/>
              <a:gd name="T12" fmla="*/ 214710300 w 5409"/>
              <a:gd name="T13" fmla="*/ 106779895 h 4286"/>
              <a:gd name="T14" fmla="*/ 299800652 w 5409"/>
              <a:gd name="T15" fmla="*/ 83738940 h 4286"/>
              <a:gd name="T16" fmla="*/ 380921814 w 5409"/>
              <a:gd name="T17" fmla="*/ 86588050 h 4286"/>
              <a:gd name="T18" fmla="*/ 457825491 w 5409"/>
              <a:gd name="T19" fmla="*/ 111858469 h 4286"/>
              <a:gd name="T20" fmla="*/ 485113938 w 5409"/>
              <a:gd name="T21" fmla="*/ 115327227 h 4286"/>
              <a:gd name="T22" fmla="*/ 519472615 w 5409"/>
              <a:gd name="T23" fmla="*/ 128457696 h 4286"/>
              <a:gd name="T24" fmla="*/ 561893644 w 5409"/>
              <a:gd name="T25" fmla="*/ 176273281 h 4286"/>
              <a:gd name="T26" fmla="*/ 591042715 w 5409"/>
              <a:gd name="T27" fmla="*/ 236971618 h 4286"/>
              <a:gd name="T28" fmla="*/ 603198580 w 5409"/>
              <a:gd name="T29" fmla="*/ 277850391 h 4286"/>
              <a:gd name="T30" fmla="*/ 622920560 w 5409"/>
              <a:gd name="T31" fmla="*/ 285158780 h 4286"/>
              <a:gd name="T32" fmla="*/ 638053142 w 5409"/>
              <a:gd name="T33" fmla="*/ 273266902 h 4286"/>
              <a:gd name="T34" fmla="*/ 632223328 w 5409"/>
              <a:gd name="T35" fmla="*/ 230901819 h 4286"/>
              <a:gd name="T36" fmla="*/ 599229390 w 5409"/>
              <a:gd name="T37" fmla="*/ 157816168 h 4286"/>
              <a:gd name="T38" fmla="*/ 549986073 w 5409"/>
              <a:gd name="T39" fmla="*/ 100214308 h 4286"/>
              <a:gd name="T40" fmla="*/ 515999662 w 5409"/>
              <a:gd name="T41" fmla="*/ 64290954 h 4286"/>
              <a:gd name="T42" fmla="*/ 497517745 w 5409"/>
              <a:gd name="T43" fmla="*/ 39763690 h 4286"/>
              <a:gd name="T44" fmla="*/ 426319911 w 5409"/>
              <a:gd name="T45" fmla="*/ 12387315 h 4286"/>
              <a:gd name="T46" fmla="*/ 322003464 w 5409"/>
              <a:gd name="T47" fmla="*/ 0 h 4286"/>
              <a:gd name="T48" fmla="*/ 209004456 w 5409"/>
              <a:gd name="T49" fmla="*/ 20191493 h 4286"/>
              <a:gd name="T50" fmla="*/ 165715277 w 5409"/>
              <a:gd name="T51" fmla="*/ 39268253 h 4286"/>
              <a:gd name="T52" fmla="*/ 148846043 w 5409"/>
              <a:gd name="T53" fmla="*/ 64910249 h 4286"/>
              <a:gd name="T54" fmla="*/ 110270233 w 5409"/>
              <a:gd name="T55" fmla="*/ 103434996 h 4286"/>
              <a:gd name="T56" fmla="*/ 62391303 w 5409"/>
              <a:gd name="T57" fmla="*/ 164133684 h 4286"/>
              <a:gd name="T58" fmla="*/ 32125788 w 5409"/>
              <a:gd name="T59" fmla="*/ 241555107 h 4286"/>
              <a:gd name="T60" fmla="*/ 30141192 w 5409"/>
              <a:gd name="T61" fmla="*/ 279088982 h 4286"/>
              <a:gd name="T62" fmla="*/ 46762485 w 5409"/>
              <a:gd name="T63" fmla="*/ 289122975 h 4286"/>
              <a:gd name="T64" fmla="*/ 65368372 w 5409"/>
              <a:gd name="T65" fmla="*/ 279336700 h 4286"/>
              <a:gd name="T66" fmla="*/ 77399914 w 5409"/>
              <a:gd name="T67" fmla="*/ 232264621 h 4286"/>
              <a:gd name="T68" fmla="*/ 106920899 w 5409"/>
              <a:gd name="T69" fmla="*/ 170575060 h 4286"/>
              <a:gd name="T70" fmla="*/ 150086459 w 5409"/>
              <a:gd name="T71" fmla="*/ 122883334 h 4286"/>
              <a:gd name="T72" fmla="*/ 182708483 w 5409"/>
              <a:gd name="T73" fmla="*/ 113840566 h 4286"/>
              <a:gd name="T74" fmla="*/ 207516098 w 5409"/>
              <a:gd name="T75" fmla="*/ 110000583 h 4286"/>
              <a:gd name="T76" fmla="*/ 633215801 w 5409"/>
              <a:gd name="T77" fmla="*/ 506646254 h 4286"/>
              <a:gd name="T78" fmla="*/ 657031295 w 5409"/>
              <a:gd name="T79" fmla="*/ 491409829 h 4286"/>
              <a:gd name="T80" fmla="*/ 669930987 w 5409"/>
              <a:gd name="T81" fmla="*/ 466263269 h 4286"/>
              <a:gd name="T82" fmla="*/ 669186808 w 5409"/>
              <a:gd name="T83" fmla="*/ 345981328 h 4286"/>
              <a:gd name="T84" fmla="*/ 655294642 w 5409"/>
              <a:gd name="T85" fmla="*/ 321577923 h 4286"/>
              <a:gd name="T86" fmla="*/ 630610998 w 5409"/>
              <a:gd name="T87" fmla="*/ 307580088 h 4286"/>
              <a:gd name="T88" fmla="*/ 558544662 w 5409"/>
              <a:gd name="T89" fmla="*/ 286150005 h 4286"/>
              <a:gd name="T90" fmla="*/ 575165954 w 5409"/>
              <a:gd name="T91" fmla="*/ 304359400 h 4286"/>
              <a:gd name="T92" fmla="*/ 570204290 w 5409"/>
              <a:gd name="T93" fmla="*/ 522006891 h 4286"/>
              <a:gd name="T94" fmla="*/ 517860286 w 5409"/>
              <a:gd name="T95" fmla="*/ 530925800 h 4286"/>
              <a:gd name="T96" fmla="*/ 496525624 w 5409"/>
              <a:gd name="T97" fmla="*/ 518166908 h 4286"/>
              <a:gd name="T98" fmla="*/ 495533150 w 5409"/>
              <a:gd name="T99" fmla="*/ 299776263 h 4286"/>
              <a:gd name="T100" fmla="*/ 515379454 w 5409"/>
              <a:gd name="T101" fmla="*/ 285034921 h 4286"/>
              <a:gd name="T102" fmla="*/ 45522069 w 5409"/>
              <a:gd name="T103" fmla="*/ 508504492 h 4286"/>
              <a:gd name="T104" fmla="*/ 19598009 w 5409"/>
              <a:gd name="T105" fmla="*/ 496736473 h 4286"/>
              <a:gd name="T106" fmla="*/ 3348982 w 5409"/>
              <a:gd name="T107" fmla="*/ 473819729 h 4286"/>
              <a:gd name="T108" fmla="*/ 247942 w 5409"/>
              <a:gd name="T109" fmla="*/ 354033223 h 4286"/>
              <a:gd name="T110" fmla="*/ 10667155 w 5409"/>
              <a:gd name="T111" fmla="*/ 327400003 h 4286"/>
              <a:gd name="T112" fmla="*/ 32870319 w 5409"/>
              <a:gd name="T113" fmla="*/ 310057621 h 4286"/>
              <a:gd name="T114" fmla="*/ 50607704 w 5409"/>
              <a:gd name="T115" fmla="*/ 325046329 h 4286"/>
              <a:gd name="T116" fmla="*/ 23939465 w 5409"/>
              <a:gd name="T117" fmla="*/ 339292234 h 4286"/>
              <a:gd name="T118" fmla="*/ 34978885 w 5409"/>
              <a:gd name="T119" fmla="*/ 443098807 h 4286"/>
              <a:gd name="T120" fmla="*/ 40312463 w 5409"/>
              <a:gd name="T121" fmla="*/ 351927267 h 4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9" h="4286">
                <a:moveTo>
                  <a:pt x="965" y="2300"/>
                </a:moveTo>
                <a:lnTo>
                  <a:pt x="1234" y="2300"/>
                </a:lnTo>
                <a:lnTo>
                  <a:pt x="1254" y="2301"/>
                </a:lnTo>
                <a:lnTo>
                  <a:pt x="1274" y="2305"/>
                </a:lnTo>
                <a:lnTo>
                  <a:pt x="1292" y="2310"/>
                </a:lnTo>
                <a:lnTo>
                  <a:pt x="1310" y="2316"/>
                </a:lnTo>
                <a:lnTo>
                  <a:pt x="1327" y="2325"/>
                </a:lnTo>
                <a:lnTo>
                  <a:pt x="1343" y="2335"/>
                </a:lnTo>
                <a:lnTo>
                  <a:pt x="1358" y="2345"/>
                </a:lnTo>
                <a:lnTo>
                  <a:pt x="1372" y="2358"/>
                </a:lnTo>
                <a:lnTo>
                  <a:pt x="1385" y="2372"/>
                </a:lnTo>
                <a:lnTo>
                  <a:pt x="1396" y="2387"/>
                </a:lnTo>
                <a:lnTo>
                  <a:pt x="1406" y="2403"/>
                </a:lnTo>
                <a:lnTo>
                  <a:pt x="1414" y="2420"/>
                </a:lnTo>
                <a:lnTo>
                  <a:pt x="1421" y="2439"/>
                </a:lnTo>
                <a:lnTo>
                  <a:pt x="1426" y="2457"/>
                </a:lnTo>
                <a:lnTo>
                  <a:pt x="1429" y="2477"/>
                </a:lnTo>
                <a:lnTo>
                  <a:pt x="1430" y="2496"/>
                </a:lnTo>
                <a:lnTo>
                  <a:pt x="1430" y="4090"/>
                </a:lnTo>
                <a:lnTo>
                  <a:pt x="1429" y="4109"/>
                </a:lnTo>
                <a:lnTo>
                  <a:pt x="1426" y="4128"/>
                </a:lnTo>
                <a:lnTo>
                  <a:pt x="1421" y="4147"/>
                </a:lnTo>
                <a:lnTo>
                  <a:pt x="1414" y="4166"/>
                </a:lnTo>
                <a:lnTo>
                  <a:pt x="1406" y="4183"/>
                </a:lnTo>
                <a:lnTo>
                  <a:pt x="1396" y="4199"/>
                </a:lnTo>
                <a:lnTo>
                  <a:pt x="1385" y="4214"/>
                </a:lnTo>
                <a:lnTo>
                  <a:pt x="1372" y="4228"/>
                </a:lnTo>
                <a:lnTo>
                  <a:pt x="1358" y="4241"/>
                </a:lnTo>
                <a:lnTo>
                  <a:pt x="1343" y="4251"/>
                </a:lnTo>
                <a:lnTo>
                  <a:pt x="1327" y="4261"/>
                </a:lnTo>
                <a:lnTo>
                  <a:pt x="1310" y="4270"/>
                </a:lnTo>
                <a:lnTo>
                  <a:pt x="1292" y="4276"/>
                </a:lnTo>
                <a:lnTo>
                  <a:pt x="1274" y="4281"/>
                </a:lnTo>
                <a:lnTo>
                  <a:pt x="1254" y="4285"/>
                </a:lnTo>
                <a:lnTo>
                  <a:pt x="1234" y="4286"/>
                </a:lnTo>
                <a:lnTo>
                  <a:pt x="965" y="4286"/>
                </a:lnTo>
                <a:lnTo>
                  <a:pt x="944" y="4285"/>
                </a:lnTo>
                <a:lnTo>
                  <a:pt x="925" y="4281"/>
                </a:lnTo>
                <a:lnTo>
                  <a:pt x="906" y="4276"/>
                </a:lnTo>
                <a:lnTo>
                  <a:pt x="888" y="4270"/>
                </a:lnTo>
                <a:lnTo>
                  <a:pt x="872" y="4261"/>
                </a:lnTo>
                <a:lnTo>
                  <a:pt x="854" y="4251"/>
                </a:lnTo>
                <a:lnTo>
                  <a:pt x="839" y="4241"/>
                </a:lnTo>
                <a:lnTo>
                  <a:pt x="825" y="4228"/>
                </a:lnTo>
                <a:lnTo>
                  <a:pt x="814" y="4214"/>
                </a:lnTo>
                <a:lnTo>
                  <a:pt x="802" y="4199"/>
                </a:lnTo>
                <a:lnTo>
                  <a:pt x="792" y="4183"/>
                </a:lnTo>
                <a:lnTo>
                  <a:pt x="784" y="4166"/>
                </a:lnTo>
                <a:lnTo>
                  <a:pt x="777" y="4147"/>
                </a:lnTo>
                <a:lnTo>
                  <a:pt x="773" y="4128"/>
                </a:lnTo>
                <a:lnTo>
                  <a:pt x="770" y="4109"/>
                </a:lnTo>
                <a:lnTo>
                  <a:pt x="769" y="4090"/>
                </a:lnTo>
                <a:lnTo>
                  <a:pt x="769" y="2496"/>
                </a:lnTo>
                <a:lnTo>
                  <a:pt x="770" y="2477"/>
                </a:lnTo>
                <a:lnTo>
                  <a:pt x="773" y="2457"/>
                </a:lnTo>
                <a:lnTo>
                  <a:pt x="777" y="2439"/>
                </a:lnTo>
                <a:lnTo>
                  <a:pt x="784" y="2420"/>
                </a:lnTo>
                <a:lnTo>
                  <a:pt x="792" y="2403"/>
                </a:lnTo>
                <a:lnTo>
                  <a:pt x="802" y="2387"/>
                </a:lnTo>
                <a:lnTo>
                  <a:pt x="814" y="2372"/>
                </a:lnTo>
                <a:lnTo>
                  <a:pt x="825" y="2358"/>
                </a:lnTo>
                <a:lnTo>
                  <a:pt x="839" y="2345"/>
                </a:lnTo>
                <a:lnTo>
                  <a:pt x="854" y="2335"/>
                </a:lnTo>
                <a:lnTo>
                  <a:pt x="872" y="2325"/>
                </a:lnTo>
                <a:lnTo>
                  <a:pt x="888" y="2316"/>
                </a:lnTo>
                <a:lnTo>
                  <a:pt x="906" y="2310"/>
                </a:lnTo>
                <a:lnTo>
                  <a:pt x="925" y="2305"/>
                </a:lnTo>
                <a:lnTo>
                  <a:pt x="944" y="2301"/>
                </a:lnTo>
                <a:lnTo>
                  <a:pt x="965" y="2300"/>
                </a:lnTo>
                <a:close/>
                <a:moveTo>
                  <a:pt x="1673" y="888"/>
                </a:moveTo>
                <a:lnTo>
                  <a:pt x="1673" y="888"/>
                </a:lnTo>
                <a:lnTo>
                  <a:pt x="1731" y="862"/>
                </a:lnTo>
                <a:lnTo>
                  <a:pt x="1790" y="835"/>
                </a:lnTo>
                <a:lnTo>
                  <a:pt x="1850" y="811"/>
                </a:lnTo>
                <a:lnTo>
                  <a:pt x="1911" y="789"/>
                </a:lnTo>
                <a:lnTo>
                  <a:pt x="1972" y="768"/>
                </a:lnTo>
                <a:lnTo>
                  <a:pt x="2035" y="749"/>
                </a:lnTo>
                <a:lnTo>
                  <a:pt x="2097" y="733"/>
                </a:lnTo>
                <a:lnTo>
                  <a:pt x="2160" y="718"/>
                </a:lnTo>
                <a:lnTo>
                  <a:pt x="2223" y="704"/>
                </a:lnTo>
                <a:lnTo>
                  <a:pt x="2288" y="693"/>
                </a:lnTo>
                <a:lnTo>
                  <a:pt x="2352" y="684"/>
                </a:lnTo>
                <a:lnTo>
                  <a:pt x="2417" y="676"/>
                </a:lnTo>
                <a:lnTo>
                  <a:pt x="2482" y="670"/>
                </a:lnTo>
                <a:lnTo>
                  <a:pt x="2547" y="665"/>
                </a:lnTo>
                <a:lnTo>
                  <a:pt x="2612" y="663"/>
                </a:lnTo>
                <a:lnTo>
                  <a:pt x="2678" y="663"/>
                </a:lnTo>
                <a:lnTo>
                  <a:pt x="2744" y="664"/>
                </a:lnTo>
                <a:lnTo>
                  <a:pt x="2810" y="668"/>
                </a:lnTo>
                <a:lnTo>
                  <a:pt x="2875" y="673"/>
                </a:lnTo>
                <a:lnTo>
                  <a:pt x="2940" y="679"/>
                </a:lnTo>
                <a:lnTo>
                  <a:pt x="3006" y="688"/>
                </a:lnTo>
                <a:lnTo>
                  <a:pt x="3071" y="699"/>
                </a:lnTo>
                <a:lnTo>
                  <a:pt x="3136" y="711"/>
                </a:lnTo>
                <a:lnTo>
                  <a:pt x="3200" y="725"/>
                </a:lnTo>
                <a:lnTo>
                  <a:pt x="3263" y="742"/>
                </a:lnTo>
                <a:lnTo>
                  <a:pt x="3326" y="759"/>
                </a:lnTo>
                <a:lnTo>
                  <a:pt x="3389" y="778"/>
                </a:lnTo>
                <a:lnTo>
                  <a:pt x="3451" y="799"/>
                </a:lnTo>
                <a:lnTo>
                  <a:pt x="3512" y="823"/>
                </a:lnTo>
                <a:lnTo>
                  <a:pt x="3573" y="848"/>
                </a:lnTo>
                <a:lnTo>
                  <a:pt x="3632" y="874"/>
                </a:lnTo>
                <a:lnTo>
                  <a:pt x="3691" y="903"/>
                </a:lnTo>
                <a:lnTo>
                  <a:pt x="3710" y="912"/>
                </a:lnTo>
                <a:lnTo>
                  <a:pt x="3729" y="921"/>
                </a:lnTo>
                <a:lnTo>
                  <a:pt x="3750" y="927"/>
                </a:lnTo>
                <a:lnTo>
                  <a:pt x="3770" y="931"/>
                </a:lnTo>
                <a:lnTo>
                  <a:pt x="3791" y="936"/>
                </a:lnTo>
                <a:lnTo>
                  <a:pt x="3811" y="938"/>
                </a:lnTo>
                <a:lnTo>
                  <a:pt x="3831" y="939"/>
                </a:lnTo>
                <a:lnTo>
                  <a:pt x="3852" y="939"/>
                </a:lnTo>
                <a:lnTo>
                  <a:pt x="3871" y="938"/>
                </a:lnTo>
                <a:lnTo>
                  <a:pt x="3891" y="936"/>
                </a:lnTo>
                <a:lnTo>
                  <a:pt x="3911" y="931"/>
                </a:lnTo>
                <a:lnTo>
                  <a:pt x="3931" y="927"/>
                </a:lnTo>
                <a:lnTo>
                  <a:pt x="3949" y="921"/>
                </a:lnTo>
                <a:lnTo>
                  <a:pt x="3968" y="913"/>
                </a:lnTo>
                <a:lnTo>
                  <a:pt x="3987" y="904"/>
                </a:lnTo>
                <a:lnTo>
                  <a:pt x="4005" y="896"/>
                </a:lnTo>
                <a:lnTo>
                  <a:pt x="4042" y="922"/>
                </a:lnTo>
                <a:lnTo>
                  <a:pt x="4080" y="949"/>
                </a:lnTo>
                <a:lnTo>
                  <a:pt x="4116" y="977"/>
                </a:lnTo>
                <a:lnTo>
                  <a:pt x="4153" y="1007"/>
                </a:lnTo>
                <a:lnTo>
                  <a:pt x="4188" y="1037"/>
                </a:lnTo>
                <a:lnTo>
                  <a:pt x="4224" y="1067"/>
                </a:lnTo>
                <a:lnTo>
                  <a:pt x="4258" y="1100"/>
                </a:lnTo>
                <a:lnTo>
                  <a:pt x="4291" y="1132"/>
                </a:lnTo>
                <a:lnTo>
                  <a:pt x="4323" y="1166"/>
                </a:lnTo>
                <a:lnTo>
                  <a:pt x="4355" y="1200"/>
                </a:lnTo>
                <a:lnTo>
                  <a:pt x="4387" y="1235"/>
                </a:lnTo>
                <a:lnTo>
                  <a:pt x="4418" y="1271"/>
                </a:lnTo>
                <a:lnTo>
                  <a:pt x="4447" y="1308"/>
                </a:lnTo>
                <a:lnTo>
                  <a:pt x="4476" y="1345"/>
                </a:lnTo>
                <a:lnTo>
                  <a:pt x="4503" y="1384"/>
                </a:lnTo>
                <a:lnTo>
                  <a:pt x="4530" y="1423"/>
                </a:lnTo>
                <a:lnTo>
                  <a:pt x="4557" y="1464"/>
                </a:lnTo>
                <a:lnTo>
                  <a:pt x="4582" y="1505"/>
                </a:lnTo>
                <a:lnTo>
                  <a:pt x="4606" y="1547"/>
                </a:lnTo>
                <a:lnTo>
                  <a:pt x="4630" y="1590"/>
                </a:lnTo>
                <a:lnTo>
                  <a:pt x="4652" y="1633"/>
                </a:lnTo>
                <a:lnTo>
                  <a:pt x="4674" y="1677"/>
                </a:lnTo>
                <a:lnTo>
                  <a:pt x="4694" y="1724"/>
                </a:lnTo>
                <a:lnTo>
                  <a:pt x="4714" y="1770"/>
                </a:lnTo>
                <a:lnTo>
                  <a:pt x="4732" y="1817"/>
                </a:lnTo>
                <a:lnTo>
                  <a:pt x="4749" y="1864"/>
                </a:lnTo>
                <a:lnTo>
                  <a:pt x="4765" y="1913"/>
                </a:lnTo>
                <a:lnTo>
                  <a:pt x="4780" y="1963"/>
                </a:lnTo>
                <a:lnTo>
                  <a:pt x="4794" y="2013"/>
                </a:lnTo>
                <a:lnTo>
                  <a:pt x="4807" y="2064"/>
                </a:lnTo>
                <a:lnTo>
                  <a:pt x="4819" y="2117"/>
                </a:lnTo>
                <a:lnTo>
                  <a:pt x="4828" y="2170"/>
                </a:lnTo>
                <a:lnTo>
                  <a:pt x="4832" y="2186"/>
                </a:lnTo>
                <a:lnTo>
                  <a:pt x="4838" y="2202"/>
                </a:lnTo>
                <a:lnTo>
                  <a:pt x="4845" y="2217"/>
                </a:lnTo>
                <a:lnTo>
                  <a:pt x="4853" y="2231"/>
                </a:lnTo>
                <a:lnTo>
                  <a:pt x="4863" y="2243"/>
                </a:lnTo>
                <a:lnTo>
                  <a:pt x="4873" y="2255"/>
                </a:lnTo>
                <a:lnTo>
                  <a:pt x="4885" y="2266"/>
                </a:lnTo>
                <a:lnTo>
                  <a:pt x="4898" y="2276"/>
                </a:lnTo>
                <a:lnTo>
                  <a:pt x="4911" y="2284"/>
                </a:lnTo>
                <a:lnTo>
                  <a:pt x="4926" y="2292"/>
                </a:lnTo>
                <a:lnTo>
                  <a:pt x="4941" y="2297"/>
                </a:lnTo>
                <a:lnTo>
                  <a:pt x="4956" y="2301"/>
                </a:lnTo>
                <a:lnTo>
                  <a:pt x="4972" y="2305"/>
                </a:lnTo>
                <a:lnTo>
                  <a:pt x="4989" y="2306"/>
                </a:lnTo>
                <a:lnTo>
                  <a:pt x="5005" y="2305"/>
                </a:lnTo>
                <a:lnTo>
                  <a:pt x="5022" y="2302"/>
                </a:lnTo>
                <a:lnTo>
                  <a:pt x="5038" y="2299"/>
                </a:lnTo>
                <a:lnTo>
                  <a:pt x="5054" y="2294"/>
                </a:lnTo>
                <a:lnTo>
                  <a:pt x="5069" y="2286"/>
                </a:lnTo>
                <a:lnTo>
                  <a:pt x="5083" y="2278"/>
                </a:lnTo>
                <a:lnTo>
                  <a:pt x="5096" y="2268"/>
                </a:lnTo>
                <a:lnTo>
                  <a:pt x="5108" y="2258"/>
                </a:lnTo>
                <a:lnTo>
                  <a:pt x="5119" y="2247"/>
                </a:lnTo>
                <a:lnTo>
                  <a:pt x="5128" y="2234"/>
                </a:lnTo>
                <a:lnTo>
                  <a:pt x="5137" y="2220"/>
                </a:lnTo>
                <a:lnTo>
                  <a:pt x="5144" y="2206"/>
                </a:lnTo>
                <a:lnTo>
                  <a:pt x="5150" y="2191"/>
                </a:lnTo>
                <a:lnTo>
                  <a:pt x="5154" y="2175"/>
                </a:lnTo>
                <a:lnTo>
                  <a:pt x="5157" y="2159"/>
                </a:lnTo>
                <a:lnTo>
                  <a:pt x="5158" y="2143"/>
                </a:lnTo>
                <a:lnTo>
                  <a:pt x="5157" y="2126"/>
                </a:lnTo>
                <a:lnTo>
                  <a:pt x="5155" y="2109"/>
                </a:lnTo>
                <a:lnTo>
                  <a:pt x="5143" y="2046"/>
                </a:lnTo>
                <a:lnTo>
                  <a:pt x="5129" y="1985"/>
                </a:lnTo>
                <a:lnTo>
                  <a:pt x="5114" y="1924"/>
                </a:lnTo>
                <a:lnTo>
                  <a:pt x="5097" y="1864"/>
                </a:lnTo>
                <a:lnTo>
                  <a:pt x="5079" y="1805"/>
                </a:lnTo>
                <a:lnTo>
                  <a:pt x="5060" y="1748"/>
                </a:lnTo>
                <a:lnTo>
                  <a:pt x="5039" y="1691"/>
                </a:lnTo>
                <a:lnTo>
                  <a:pt x="5018" y="1636"/>
                </a:lnTo>
                <a:lnTo>
                  <a:pt x="4994" y="1581"/>
                </a:lnTo>
                <a:lnTo>
                  <a:pt x="4971" y="1527"/>
                </a:lnTo>
                <a:lnTo>
                  <a:pt x="4945" y="1475"/>
                </a:lnTo>
                <a:lnTo>
                  <a:pt x="4918" y="1423"/>
                </a:lnTo>
                <a:lnTo>
                  <a:pt x="4890" y="1373"/>
                </a:lnTo>
                <a:lnTo>
                  <a:pt x="4861" y="1324"/>
                </a:lnTo>
                <a:lnTo>
                  <a:pt x="4831" y="1274"/>
                </a:lnTo>
                <a:lnTo>
                  <a:pt x="4800" y="1227"/>
                </a:lnTo>
                <a:lnTo>
                  <a:pt x="4767" y="1181"/>
                </a:lnTo>
                <a:lnTo>
                  <a:pt x="4734" y="1135"/>
                </a:lnTo>
                <a:lnTo>
                  <a:pt x="4700" y="1091"/>
                </a:lnTo>
                <a:lnTo>
                  <a:pt x="4665" y="1048"/>
                </a:lnTo>
                <a:lnTo>
                  <a:pt x="4629" y="1005"/>
                </a:lnTo>
                <a:lnTo>
                  <a:pt x="4591" y="965"/>
                </a:lnTo>
                <a:lnTo>
                  <a:pt x="4553" y="924"/>
                </a:lnTo>
                <a:lnTo>
                  <a:pt x="4514" y="884"/>
                </a:lnTo>
                <a:lnTo>
                  <a:pt x="4474" y="847"/>
                </a:lnTo>
                <a:lnTo>
                  <a:pt x="4434" y="809"/>
                </a:lnTo>
                <a:lnTo>
                  <a:pt x="4392" y="773"/>
                </a:lnTo>
                <a:lnTo>
                  <a:pt x="4350" y="738"/>
                </a:lnTo>
                <a:lnTo>
                  <a:pt x="4306" y="704"/>
                </a:lnTo>
                <a:lnTo>
                  <a:pt x="4262" y="671"/>
                </a:lnTo>
                <a:lnTo>
                  <a:pt x="4218" y="639"/>
                </a:lnTo>
                <a:lnTo>
                  <a:pt x="4172" y="608"/>
                </a:lnTo>
                <a:lnTo>
                  <a:pt x="4172" y="585"/>
                </a:lnTo>
                <a:lnTo>
                  <a:pt x="4170" y="562"/>
                </a:lnTo>
                <a:lnTo>
                  <a:pt x="4166" y="540"/>
                </a:lnTo>
                <a:lnTo>
                  <a:pt x="4160" y="519"/>
                </a:lnTo>
                <a:lnTo>
                  <a:pt x="4154" y="496"/>
                </a:lnTo>
                <a:lnTo>
                  <a:pt x="4145" y="476"/>
                </a:lnTo>
                <a:lnTo>
                  <a:pt x="4136" y="455"/>
                </a:lnTo>
                <a:lnTo>
                  <a:pt x="4125" y="435"/>
                </a:lnTo>
                <a:lnTo>
                  <a:pt x="4113" y="416"/>
                </a:lnTo>
                <a:lnTo>
                  <a:pt x="4099" y="397"/>
                </a:lnTo>
                <a:lnTo>
                  <a:pt x="4084" y="380"/>
                </a:lnTo>
                <a:lnTo>
                  <a:pt x="4068" y="364"/>
                </a:lnTo>
                <a:lnTo>
                  <a:pt x="4050" y="348"/>
                </a:lnTo>
                <a:lnTo>
                  <a:pt x="4032" y="334"/>
                </a:lnTo>
                <a:lnTo>
                  <a:pt x="4011" y="321"/>
                </a:lnTo>
                <a:lnTo>
                  <a:pt x="3990" y="309"/>
                </a:lnTo>
                <a:lnTo>
                  <a:pt x="3952" y="291"/>
                </a:lnTo>
                <a:lnTo>
                  <a:pt x="3914" y="273"/>
                </a:lnTo>
                <a:lnTo>
                  <a:pt x="3876" y="255"/>
                </a:lnTo>
                <a:lnTo>
                  <a:pt x="3838" y="238"/>
                </a:lnTo>
                <a:lnTo>
                  <a:pt x="3759" y="205"/>
                </a:lnTo>
                <a:lnTo>
                  <a:pt x="3680" y="175"/>
                </a:lnTo>
                <a:lnTo>
                  <a:pt x="3600" y="149"/>
                </a:lnTo>
                <a:lnTo>
                  <a:pt x="3519" y="123"/>
                </a:lnTo>
                <a:lnTo>
                  <a:pt x="3437" y="100"/>
                </a:lnTo>
                <a:lnTo>
                  <a:pt x="3355" y="79"/>
                </a:lnTo>
                <a:lnTo>
                  <a:pt x="3272" y="61"/>
                </a:lnTo>
                <a:lnTo>
                  <a:pt x="3188" y="46"/>
                </a:lnTo>
                <a:lnTo>
                  <a:pt x="3104" y="32"/>
                </a:lnTo>
                <a:lnTo>
                  <a:pt x="3020" y="21"/>
                </a:lnTo>
                <a:lnTo>
                  <a:pt x="2935" y="11"/>
                </a:lnTo>
                <a:lnTo>
                  <a:pt x="2850" y="5"/>
                </a:lnTo>
                <a:lnTo>
                  <a:pt x="2766" y="1"/>
                </a:lnTo>
                <a:lnTo>
                  <a:pt x="2681" y="0"/>
                </a:lnTo>
                <a:lnTo>
                  <a:pt x="2596" y="0"/>
                </a:lnTo>
                <a:lnTo>
                  <a:pt x="2511" y="3"/>
                </a:lnTo>
                <a:lnTo>
                  <a:pt x="2427" y="8"/>
                </a:lnTo>
                <a:lnTo>
                  <a:pt x="2342" y="16"/>
                </a:lnTo>
                <a:lnTo>
                  <a:pt x="2258" y="25"/>
                </a:lnTo>
                <a:lnTo>
                  <a:pt x="2174" y="38"/>
                </a:lnTo>
                <a:lnTo>
                  <a:pt x="2091" y="53"/>
                </a:lnTo>
                <a:lnTo>
                  <a:pt x="2009" y="70"/>
                </a:lnTo>
                <a:lnTo>
                  <a:pt x="1926" y="90"/>
                </a:lnTo>
                <a:lnTo>
                  <a:pt x="1845" y="111"/>
                </a:lnTo>
                <a:lnTo>
                  <a:pt x="1764" y="136"/>
                </a:lnTo>
                <a:lnTo>
                  <a:pt x="1685" y="163"/>
                </a:lnTo>
                <a:lnTo>
                  <a:pt x="1645" y="177"/>
                </a:lnTo>
                <a:lnTo>
                  <a:pt x="1607" y="192"/>
                </a:lnTo>
                <a:lnTo>
                  <a:pt x="1567" y="207"/>
                </a:lnTo>
                <a:lnTo>
                  <a:pt x="1529" y="223"/>
                </a:lnTo>
                <a:lnTo>
                  <a:pt x="1490" y="240"/>
                </a:lnTo>
                <a:lnTo>
                  <a:pt x="1453" y="257"/>
                </a:lnTo>
                <a:lnTo>
                  <a:pt x="1415" y="274"/>
                </a:lnTo>
                <a:lnTo>
                  <a:pt x="1377" y="292"/>
                </a:lnTo>
                <a:lnTo>
                  <a:pt x="1356" y="304"/>
                </a:lnTo>
                <a:lnTo>
                  <a:pt x="1336" y="317"/>
                </a:lnTo>
                <a:lnTo>
                  <a:pt x="1316" y="331"/>
                </a:lnTo>
                <a:lnTo>
                  <a:pt x="1298" y="347"/>
                </a:lnTo>
                <a:lnTo>
                  <a:pt x="1282" y="363"/>
                </a:lnTo>
                <a:lnTo>
                  <a:pt x="1267" y="380"/>
                </a:lnTo>
                <a:lnTo>
                  <a:pt x="1253" y="398"/>
                </a:lnTo>
                <a:lnTo>
                  <a:pt x="1240" y="418"/>
                </a:lnTo>
                <a:lnTo>
                  <a:pt x="1230" y="438"/>
                </a:lnTo>
                <a:lnTo>
                  <a:pt x="1220" y="458"/>
                </a:lnTo>
                <a:lnTo>
                  <a:pt x="1211" y="480"/>
                </a:lnTo>
                <a:lnTo>
                  <a:pt x="1205" y="501"/>
                </a:lnTo>
                <a:lnTo>
                  <a:pt x="1200" y="524"/>
                </a:lnTo>
                <a:lnTo>
                  <a:pt x="1195" y="546"/>
                </a:lnTo>
                <a:lnTo>
                  <a:pt x="1193" y="569"/>
                </a:lnTo>
                <a:lnTo>
                  <a:pt x="1192" y="591"/>
                </a:lnTo>
                <a:lnTo>
                  <a:pt x="1147" y="624"/>
                </a:lnTo>
                <a:lnTo>
                  <a:pt x="1102" y="656"/>
                </a:lnTo>
                <a:lnTo>
                  <a:pt x="1057" y="689"/>
                </a:lnTo>
                <a:lnTo>
                  <a:pt x="1014" y="724"/>
                </a:lnTo>
                <a:lnTo>
                  <a:pt x="971" y="760"/>
                </a:lnTo>
                <a:lnTo>
                  <a:pt x="929" y="796"/>
                </a:lnTo>
                <a:lnTo>
                  <a:pt x="889" y="835"/>
                </a:lnTo>
                <a:lnTo>
                  <a:pt x="849" y="873"/>
                </a:lnTo>
                <a:lnTo>
                  <a:pt x="809" y="913"/>
                </a:lnTo>
                <a:lnTo>
                  <a:pt x="771" y="955"/>
                </a:lnTo>
                <a:lnTo>
                  <a:pt x="734" y="997"/>
                </a:lnTo>
                <a:lnTo>
                  <a:pt x="698" y="1041"/>
                </a:lnTo>
                <a:lnTo>
                  <a:pt x="662" y="1085"/>
                </a:lnTo>
                <a:lnTo>
                  <a:pt x="628" y="1131"/>
                </a:lnTo>
                <a:lnTo>
                  <a:pt x="596" y="1178"/>
                </a:lnTo>
                <a:lnTo>
                  <a:pt x="564" y="1225"/>
                </a:lnTo>
                <a:lnTo>
                  <a:pt x="533" y="1274"/>
                </a:lnTo>
                <a:lnTo>
                  <a:pt x="503" y="1325"/>
                </a:lnTo>
                <a:lnTo>
                  <a:pt x="475" y="1376"/>
                </a:lnTo>
                <a:lnTo>
                  <a:pt x="447" y="1428"/>
                </a:lnTo>
                <a:lnTo>
                  <a:pt x="421" y="1481"/>
                </a:lnTo>
                <a:lnTo>
                  <a:pt x="397" y="1536"/>
                </a:lnTo>
                <a:lnTo>
                  <a:pt x="373" y="1592"/>
                </a:lnTo>
                <a:lnTo>
                  <a:pt x="351" y="1648"/>
                </a:lnTo>
                <a:lnTo>
                  <a:pt x="329" y="1706"/>
                </a:lnTo>
                <a:lnTo>
                  <a:pt x="310" y="1765"/>
                </a:lnTo>
                <a:lnTo>
                  <a:pt x="292" y="1825"/>
                </a:lnTo>
                <a:lnTo>
                  <a:pt x="274" y="1886"/>
                </a:lnTo>
                <a:lnTo>
                  <a:pt x="259" y="1950"/>
                </a:lnTo>
                <a:lnTo>
                  <a:pt x="245" y="2013"/>
                </a:lnTo>
                <a:lnTo>
                  <a:pt x="233" y="2077"/>
                </a:lnTo>
                <a:lnTo>
                  <a:pt x="222" y="2143"/>
                </a:lnTo>
                <a:lnTo>
                  <a:pt x="220" y="2160"/>
                </a:lnTo>
                <a:lnTo>
                  <a:pt x="220" y="2177"/>
                </a:lnTo>
                <a:lnTo>
                  <a:pt x="222" y="2193"/>
                </a:lnTo>
                <a:lnTo>
                  <a:pt x="225" y="2209"/>
                </a:lnTo>
                <a:lnTo>
                  <a:pt x="229" y="2224"/>
                </a:lnTo>
                <a:lnTo>
                  <a:pt x="236" y="2239"/>
                </a:lnTo>
                <a:lnTo>
                  <a:pt x="243" y="2253"/>
                </a:lnTo>
                <a:lnTo>
                  <a:pt x="252" y="2266"/>
                </a:lnTo>
                <a:lnTo>
                  <a:pt x="262" y="2279"/>
                </a:lnTo>
                <a:lnTo>
                  <a:pt x="273" y="2290"/>
                </a:lnTo>
                <a:lnTo>
                  <a:pt x="285" y="2300"/>
                </a:lnTo>
                <a:lnTo>
                  <a:pt x="299" y="2310"/>
                </a:lnTo>
                <a:lnTo>
                  <a:pt x="313" y="2317"/>
                </a:lnTo>
                <a:lnTo>
                  <a:pt x="328" y="2324"/>
                </a:lnTo>
                <a:lnTo>
                  <a:pt x="344" y="2329"/>
                </a:lnTo>
                <a:lnTo>
                  <a:pt x="360" y="2332"/>
                </a:lnTo>
                <a:lnTo>
                  <a:pt x="377" y="2334"/>
                </a:lnTo>
                <a:lnTo>
                  <a:pt x="394" y="2334"/>
                </a:lnTo>
                <a:lnTo>
                  <a:pt x="411" y="2332"/>
                </a:lnTo>
                <a:lnTo>
                  <a:pt x="427" y="2329"/>
                </a:lnTo>
                <a:lnTo>
                  <a:pt x="442" y="2325"/>
                </a:lnTo>
                <a:lnTo>
                  <a:pt x="457" y="2319"/>
                </a:lnTo>
                <a:lnTo>
                  <a:pt x="471" y="2311"/>
                </a:lnTo>
                <a:lnTo>
                  <a:pt x="483" y="2302"/>
                </a:lnTo>
                <a:lnTo>
                  <a:pt x="496" y="2292"/>
                </a:lnTo>
                <a:lnTo>
                  <a:pt x="508" y="2281"/>
                </a:lnTo>
                <a:lnTo>
                  <a:pt x="518" y="2269"/>
                </a:lnTo>
                <a:lnTo>
                  <a:pt x="527" y="2255"/>
                </a:lnTo>
                <a:lnTo>
                  <a:pt x="535" y="2241"/>
                </a:lnTo>
                <a:lnTo>
                  <a:pt x="541" y="2226"/>
                </a:lnTo>
                <a:lnTo>
                  <a:pt x="547" y="2210"/>
                </a:lnTo>
                <a:lnTo>
                  <a:pt x="550" y="2194"/>
                </a:lnTo>
                <a:lnTo>
                  <a:pt x="560" y="2138"/>
                </a:lnTo>
                <a:lnTo>
                  <a:pt x="569" y="2084"/>
                </a:lnTo>
                <a:lnTo>
                  <a:pt x="581" y="2030"/>
                </a:lnTo>
                <a:lnTo>
                  <a:pt x="594" y="1978"/>
                </a:lnTo>
                <a:lnTo>
                  <a:pt x="609" y="1926"/>
                </a:lnTo>
                <a:lnTo>
                  <a:pt x="624" y="1875"/>
                </a:lnTo>
                <a:lnTo>
                  <a:pt x="640" y="1825"/>
                </a:lnTo>
                <a:lnTo>
                  <a:pt x="657" y="1776"/>
                </a:lnTo>
                <a:lnTo>
                  <a:pt x="676" y="1728"/>
                </a:lnTo>
                <a:lnTo>
                  <a:pt x="696" y="1681"/>
                </a:lnTo>
                <a:lnTo>
                  <a:pt x="717" y="1635"/>
                </a:lnTo>
                <a:lnTo>
                  <a:pt x="739" y="1590"/>
                </a:lnTo>
                <a:lnTo>
                  <a:pt x="761" y="1546"/>
                </a:lnTo>
                <a:lnTo>
                  <a:pt x="785" y="1502"/>
                </a:lnTo>
                <a:lnTo>
                  <a:pt x="809" y="1460"/>
                </a:lnTo>
                <a:lnTo>
                  <a:pt x="835" y="1418"/>
                </a:lnTo>
                <a:lnTo>
                  <a:pt x="862" y="1377"/>
                </a:lnTo>
                <a:lnTo>
                  <a:pt x="890" y="1338"/>
                </a:lnTo>
                <a:lnTo>
                  <a:pt x="918" y="1299"/>
                </a:lnTo>
                <a:lnTo>
                  <a:pt x="948" y="1261"/>
                </a:lnTo>
                <a:lnTo>
                  <a:pt x="978" y="1224"/>
                </a:lnTo>
                <a:lnTo>
                  <a:pt x="1009" y="1189"/>
                </a:lnTo>
                <a:lnTo>
                  <a:pt x="1041" y="1153"/>
                </a:lnTo>
                <a:lnTo>
                  <a:pt x="1073" y="1119"/>
                </a:lnTo>
                <a:lnTo>
                  <a:pt x="1106" y="1086"/>
                </a:lnTo>
                <a:lnTo>
                  <a:pt x="1141" y="1053"/>
                </a:lnTo>
                <a:lnTo>
                  <a:pt x="1175" y="1022"/>
                </a:lnTo>
                <a:lnTo>
                  <a:pt x="1210" y="992"/>
                </a:lnTo>
                <a:lnTo>
                  <a:pt x="1247" y="962"/>
                </a:lnTo>
                <a:lnTo>
                  <a:pt x="1284" y="934"/>
                </a:lnTo>
                <a:lnTo>
                  <a:pt x="1322" y="907"/>
                </a:lnTo>
                <a:lnTo>
                  <a:pt x="1359" y="880"/>
                </a:lnTo>
                <a:lnTo>
                  <a:pt x="1377" y="889"/>
                </a:lnTo>
                <a:lnTo>
                  <a:pt x="1396" y="897"/>
                </a:lnTo>
                <a:lnTo>
                  <a:pt x="1414" y="904"/>
                </a:lnTo>
                <a:lnTo>
                  <a:pt x="1433" y="911"/>
                </a:lnTo>
                <a:lnTo>
                  <a:pt x="1453" y="916"/>
                </a:lnTo>
                <a:lnTo>
                  <a:pt x="1473" y="919"/>
                </a:lnTo>
                <a:lnTo>
                  <a:pt x="1492" y="922"/>
                </a:lnTo>
                <a:lnTo>
                  <a:pt x="1513" y="924"/>
                </a:lnTo>
                <a:lnTo>
                  <a:pt x="1533" y="924"/>
                </a:lnTo>
                <a:lnTo>
                  <a:pt x="1553" y="923"/>
                </a:lnTo>
                <a:lnTo>
                  <a:pt x="1574" y="921"/>
                </a:lnTo>
                <a:lnTo>
                  <a:pt x="1594" y="916"/>
                </a:lnTo>
                <a:lnTo>
                  <a:pt x="1614" y="912"/>
                </a:lnTo>
                <a:lnTo>
                  <a:pt x="1635" y="906"/>
                </a:lnTo>
                <a:lnTo>
                  <a:pt x="1654" y="898"/>
                </a:lnTo>
                <a:lnTo>
                  <a:pt x="1673" y="888"/>
                </a:lnTo>
                <a:close/>
                <a:moveTo>
                  <a:pt x="4977" y="2469"/>
                </a:moveTo>
                <a:lnTo>
                  <a:pt x="4786" y="2469"/>
                </a:lnTo>
                <a:lnTo>
                  <a:pt x="4786" y="4109"/>
                </a:lnTo>
                <a:lnTo>
                  <a:pt x="4977" y="4109"/>
                </a:lnTo>
                <a:lnTo>
                  <a:pt x="4999" y="4109"/>
                </a:lnTo>
                <a:lnTo>
                  <a:pt x="5021" y="4107"/>
                </a:lnTo>
                <a:lnTo>
                  <a:pt x="5043" y="4105"/>
                </a:lnTo>
                <a:lnTo>
                  <a:pt x="5064" y="4100"/>
                </a:lnTo>
                <a:lnTo>
                  <a:pt x="5084" y="4095"/>
                </a:lnTo>
                <a:lnTo>
                  <a:pt x="5105" y="4090"/>
                </a:lnTo>
                <a:lnTo>
                  <a:pt x="5125" y="4083"/>
                </a:lnTo>
                <a:lnTo>
                  <a:pt x="5144" y="4075"/>
                </a:lnTo>
                <a:lnTo>
                  <a:pt x="5164" y="4066"/>
                </a:lnTo>
                <a:lnTo>
                  <a:pt x="5183" y="4056"/>
                </a:lnTo>
                <a:lnTo>
                  <a:pt x="5200" y="4047"/>
                </a:lnTo>
                <a:lnTo>
                  <a:pt x="5218" y="4035"/>
                </a:lnTo>
                <a:lnTo>
                  <a:pt x="5236" y="4023"/>
                </a:lnTo>
                <a:lnTo>
                  <a:pt x="5252" y="4010"/>
                </a:lnTo>
                <a:lnTo>
                  <a:pt x="5268" y="3996"/>
                </a:lnTo>
                <a:lnTo>
                  <a:pt x="5283" y="3982"/>
                </a:lnTo>
                <a:lnTo>
                  <a:pt x="5297" y="3967"/>
                </a:lnTo>
                <a:lnTo>
                  <a:pt x="5311" y="3951"/>
                </a:lnTo>
                <a:lnTo>
                  <a:pt x="5323" y="3935"/>
                </a:lnTo>
                <a:lnTo>
                  <a:pt x="5335" y="3918"/>
                </a:lnTo>
                <a:lnTo>
                  <a:pt x="5346" y="3901"/>
                </a:lnTo>
                <a:lnTo>
                  <a:pt x="5357" y="3883"/>
                </a:lnTo>
                <a:lnTo>
                  <a:pt x="5366" y="3863"/>
                </a:lnTo>
                <a:lnTo>
                  <a:pt x="5375" y="3845"/>
                </a:lnTo>
                <a:lnTo>
                  <a:pt x="5382" y="3825"/>
                </a:lnTo>
                <a:lnTo>
                  <a:pt x="5390" y="3805"/>
                </a:lnTo>
                <a:lnTo>
                  <a:pt x="5395" y="3784"/>
                </a:lnTo>
                <a:lnTo>
                  <a:pt x="5401" y="3764"/>
                </a:lnTo>
                <a:lnTo>
                  <a:pt x="5404" y="3742"/>
                </a:lnTo>
                <a:lnTo>
                  <a:pt x="5407" y="3721"/>
                </a:lnTo>
                <a:lnTo>
                  <a:pt x="5408" y="3699"/>
                </a:lnTo>
                <a:lnTo>
                  <a:pt x="5409" y="3677"/>
                </a:lnTo>
                <a:lnTo>
                  <a:pt x="5409" y="2902"/>
                </a:lnTo>
                <a:lnTo>
                  <a:pt x="5408" y="2879"/>
                </a:lnTo>
                <a:lnTo>
                  <a:pt x="5407" y="2858"/>
                </a:lnTo>
                <a:lnTo>
                  <a:pt x="5404" y="2836"/>
                </a:lnTo>
                <a:lnTo>
                  <a:pt x="5401" y="2815"/>
                </a:lnTo>
                <a:lnTo>
                  <a:pt x="5395" y="2793"/>
                </a:lnTo>
                <a:lnTo>
                  <a:pt x="5390" y="2773"/>
                </a:lnTo>
                <a:lnTo>
                  <a:pt x="5382" y="2754"/>
                </a:lnTo>
                <a:lnTo>
                  <a:pt x="5375" y="2733"/>
                </a:lnTo>
                <a:lnTo>
                  <a:pt x="5366" y="2714"/>
                </a:lnTo>
                <a:lnTo>
                  <a:pt x="5357" y="2696"/>
                </a:lnTo>
                <a:lnTo>
                  <a:pt x="5346" y="2678"/>
                </a:lnTo>
                <a:lnTo>
                  <a:pt x="5335" y="2661"/>
                </a:lnTo>
                <a:lnTo>
                  <a:pt x="5323" y="2643"/>
                </a:lnTo>
                <a:lnTo>
                  <a:pt x="5311" y="2627"/>
                </a:lnTo>
                <a:lnTo>
                  <a:pt x="5297" y="2611"/>
                </a:lnTo>
                <a:lnTo>
                  <a:pt x="5283" y="2596"/>
                </a:lnTo>
                <a:lnTo>
                  <a:pt x="5268" y="2582"/>
                </a:lnTo>
                <a:lnTo>
                  <a:pt x="5252" y="2568"/>
                </a:lnTo>
                <a:lnTo>
                  <a:pt x="5236" y="2555"/>
                </a:lnTo>
                <a:lnTo>
                  <a:pt x="5218" y="2544"/>
                </a:lnTo>
                <a:lnTo>
                  <a:pt x="5200" y="2532"/>
                </a:lnTo>
                <a:lnTo>
                  <a:pt x="5183" y="2521"/>
                </a:lnTo>
                <a:lnTo>
                  <a:pt x="5164" y="2511"/>
                </a:lnTo>
                <a:lnTo>
                  <a:pt x="5144" y="2503"/>
                </a:lnTo>
                <a:lnTo>
                  <a:pt x="5125" y="2495"/>
                </a:lnTo>
                <a:lnTo>
                  <a:pt x="5105" y="2489"/>
                </a:lnTo>
                <a:lnTo>
                  <a:pt x="5084" y="2483"/>
                </a:lnTo>
                <a:lnTo>
                  <a:pt x="5064" y="2478"/>
                </a:lnTo>
                <a:lnTo>
                  <a:pt x="5043" y="2474"/>
                </a:lnTo>
                <a:lnTo>
                  <a:pt x="5021" y="2472"/>
                </a:lnTo>
                <a:lnTo>
                  <a:pt x="4999" y="2470"/>
                </a:lnTo>
                <a:lnTo>
                  <a:pt x="4977" y="2469"/>
                </a:lnTo>
                <a:close/>
                <a:moveTo>
                  <a:pt x="4446" y="2300"/>
                </a:moveTo>
                <a:lnTo>
                  <a:pt x="4446" y="2300"/>
                </a:lnTo>
                <a:lnTo>
                  <a:pt x="4465" y="2301"/>
                </a:lnTo>
                <a:lnTo>
                  <a:pt x="4484" y="2305"/>
                </a:lnTo>
                <a:lnTo>
                  <a:pt x="4503" y="2310"/>
                </a:lnTo>
                <a:lnTo>
                  <a:pt x="4522" y="2316"/>
                </a:lnTo>
                <a:lnTo>
                  <a:pt x="4539" y="2325"/>
                </a:lnTo>
                <a:lnTo>
                  <a:pt x="4555" y="2335"/>
                </a:lnTo>
                <a:lnTo>
                  <a:pt x="4570" y="2345"/>
                </a:lnTo>
                <a:lnTo>
                  <a:pt x="4584" y="2358"/>
                </a:lnTo>
                <a:lnTo>
                  <a:pt x="4597" y="2372"/>
                </a:lnTo>
                <a:lnTo>
                  <a:pt x="4607" y="2387"/>
                </a:lnTo>
                <a:lnTo>
                  <a:pt x="4617" y="2403"/>
                </a:lnTo>
                <a:lnTo>
                  <a:pt x="4626" y="2420"/>
                </a:lnTo>
                <a:lnTo>
                  <a:pt x="4632" y="2439"/>
                </a:lnTo>
                <a:lnTo>
                  <a:pt x="4637" y="2457"/>
                </a:lnTo>
                <a:lnTo>
                  <a:pt x="4641" y="2477"/>
                </a:lnTo>
                <a:lnTo>
                  <a:pt x="4641" y="2496"/>
                </a:lnTo>
                <a:lnTo>
                  <a:pt x="4641" y="4090"/>
                </a:lnTo>
                <a:lnTo>
                  <a:pt x="4641" y="4109"/>
                </a:lnTo>
                <a:lnTo>
                  <a:pt x="4637" y="4128"/>
                </a:lnTo>
                <a:lnTo>
                  <a:pt x="4632" y="4147"/>
                </a:lnTo>
                <a:lnTo>
                  <a:pt x="4626" y="4166"/>
                </a:lnTo>
                <a:lnTo>
                  <a:pt x="4617" y="4183"/>
                </a:lnTo>
                <a:lnTo>
                  <a:pt x="4607" y="4199"/>
                </a:lnTo>
                <a:lnTo>
                  <a:pt x="4597" y="4214"/>
                </a:lnTo>
                <a:lnTo>
                  <a:pt x="4584" y="4228"/>
                </a:lnTo>
                <a:lnTo>
                  <a:pt x="4570" y="4241"/>
                </a:lnTo>
                <a:lnTo>
                  <a:pt x="4555" y="4251"/>
                </a:lnTo>
                <a:lnTo>
                  <a:pt x="4539" y="4261"/>
                </a:lnTo>
                <a:lnTo>
                  <a:pt x="4522" y="4270"/>
                </a:lnTo>
                <a:lnTo>
                  <a:pt x="4503" y="4276"/>
                </a:lnTo>
                <a:lnTo>
                  <a:pt x="4484" y="4281"/>
                </a:lnTo>
                <a:lnTo>
                  <a:pt x="4465" y="4285"/>
                </a:lnTo>
                <a:lnTo>
                  <a:pt x="4446" y="4286"/>
                </a:lnTo>
                <a:lnTo>
                  <a:pt x="4175" y="4286"/>
                </a:lnTo>
                <a:lnTo>
                  <a:pt x="4155" y="4285"/>
                </a:lnTo>
                <a:lnTo>
                  <a:pt x="4136" y="4281"/>
                </a:lnTo>
                <a:lnTo>
                  <a:pt x="4117" y="4276"/>
                </a:lnTo>
                <a:lnTo>
                  <a:pt x="4099" y="4270"/>
                </a:lnTo>
                <a:lnTo>
                  <a:pt x="4082" y="4261"/>
                </a:lnTo>
                <a:lnTo>
                  <a:pt x="4066" y="4251"/>
                </a:lnTo>
                <a:lnTo>
                  <a:pt x="4051" y="4241"/>
                </a:lnTo>
                <a:lnTo>
                  <a:pt x="4037" y="4228"/>
                </a:lnTo>
                <a:lnTo>
                  <a:pt x="4024" y="4214"/>
                </a:lnTo>
                <a:lnTo>
                  <a:pt x="4014" y="4199"/>
                </a:lnTo>
                <a:lnTo>
                  <a:pt x="4003" y="4183"/>
                </a:lnTo>
                <a:lnTo>
                  <a:pt x="3995" y="4166"/>
                </a:lnTo>
                <a:lnTo>
                  <a:pt x="3989" y="4147"/>
                </a:lnTo>
                <a:lnTo>
                  <a:pt x="3983" y="4128"/>
                </a:lnTo>
                <a:lnTo>
                  <a:pt x="3980" y="4109"/>
                </a:lnTo>
                <a:lnTo>
                  <a:pt x="3979" y="4090"/>
                </a:lnTo>
                <a:lnTo>
                  <a:pt x="3979" y="2496"/>
                </a:lnTo>
                <a:lnTo>
                  <a:pt x="3980" y="2477"/>
                </a:lnTo>
                <a:lnTo>
                  <a:pt x="3983" y="2457"/>
                </a:lnTo>
                <a:lnTo>
                  <a:pt x="3989" y="2439"/>
                </a:lnTo>
                <a:lnTo>
                  <a:pt x="3995" y="2420"/>
                </a:lnTo>
                <a:lnTo>
                  <a:pt x="4003" y="2403"/>
                </a:lnTo>
                <a:lnTo>
                  <a:pt x="4014" y="2387"/>
                </a:lnTo>
                <a:lnTo>
                  <a:pt x="4024" y="2372"/>
                </a:lnTo>
                <a:lnTo>
                  <a:pt x="4037" y="2358"/>
                </a:lnTo>
                <a:lnTo>
                  <a:pt x="4051" y="2345"/>
                </a:lnTo>
                <a:lnTo>
                  <a:pt x="4066" y="2335"/>
                </a:lnTo>
                <a:lnTo>
                  <a:pt x="4082" y="2325"/>
                </a:lnTo>
                <a:lnTo>
                  <a:pt x="4099" y="2316"/>
                </a:lnTo>
                <a:lnTo>
                  <a:pt x="4117" y="2310"/>
                </a:lnTo>
                <a:lnTo>
                  <a:pt x="4136" y="2305"/>
                </a:lnTo>
                <a:lnTo>
                  <a:pt x="4155" y="2301"/>
                </a:lnTo>
                <a:lnTo>
                  <a:pt x="4175" y="2300"/>
                </a:lnTo>
                <a:lnTo>
                  <a:pt x="4446" y="2300"/>
                </a:lnTo>
                <a:close/>
                <a:moveTo>
                  <a:pt x="432" y="2469"/>
                </a:moveTo>
                <a:lnTo>
                  <a:pt x="623" y="2469"/>
                </a:lnTo>
                <a:lnTo>
                  <a:pt x="623" y="4109"/>
                </a:lnTo>
                <a:lnTo>
                  <a:pt x="432" y="4109"/>
                </a:lnTo>
                <a:lnTo>
                  <a:pt x="411" y="4109"/>
                </a:lnTo>
                <a:lnTo>
                  <a:pt x="388" y="4107"/>
                </a:lnTo>
                <a:lnTo>
                  <a:pt x="367" y="4105"/>
                </a:lnTo>
                <a:lnTo>
                  <a:pt x="345" y="4100"/>
                </a:lnTo>
                <a:lnTo>
                  <a:pt x="325" y="4095"/>
                </a:lnTo>
                <a:lnTo>
                  <a:pt x="304" y="4090"/>
                </a:lnTo>
                <a:lnTo>
                  <a:pt x="284" y="4083"/>
                </a:lnTo>
                <a:lnTo>
                  <a:pt x="265" y="4075"/>
                </a:lnTo>
                <a:lnTo>
                  <a:pt x="245" y="4066"/>
                </a:lnTo>
                <a:lnTo>
                  <a:pt x="226" y="4056"/>
                </a:lnTo>
                <a:lnTo>
                  <a:pt x="209" y="4047"/>
                </a:lnTo>
                <a:lnTo>
                  <a:pt x="191" y="4035"/>
                </a:lnTo>
                <a:lnTo>
                  <a:pt x="174" y="4023"/>
                </a:lnTo>
                <a:lnTo>
                  <a:pt x="158" y="4010"/>
                </a:lnTo>
                <a:lnTo>
                  <a:pt x="142" y="3996"/>
                </a:lnTo>
                <a:lnTo>
                  <a:pt x="126" y="3982"/>
                </a:lnTo>
                <a:lnTo>
                  <a:pt x="113" y="3967"/>
                </a:lnTo>
                <a:lnTo>
                  <a:pt x="99" y="3951"/>
                </a:lnTo>
                <a:lnTo>
                  <a:pt x="86" y="3935"/>
                </a:lnTo>
                <a:lnTo>
                  <a:pt x="74" y="3918"/>
                </a:lnTo>
                <a:lnTo>
                  <a:pt x="63" y="3901"/>
                </a:lnTo>
                <a:lnTo>
                  <a:pt x="53" y="3883"/>
                </a:lnTo>
                <a:lnTo>
                  <a:pt x="43" y="3863"/>
                </a:lnTo>
                <a:lnTo>
                  <a:pt x="34" y="3845"/>
                </a:lnTo>
                <a:lnTo>
                  <a:pt x="27" y="3825"/>
                </a:lnTo>
                <a:lnTo>
                  <a:pt x="19" y="3805"/>
                </a:lnTo>
                <a:lnTo>
                  <a:pt x="14" y="3784"/>
                </a:lnTo>
                <a:lnTo>
                  <a:pt x="9" y="3764"/>
                </a:lnTo>
                <a:lnTo>
                  <a:pt x="5" y="3742"/>
                </a:lnTo>
                <a:lnTo>
                  <a:pt x="2" y="3721"/>
                </a:lnTo>
                <a:lnTo>
                  <a:pt x="1" y="3699"/>
                </a:lnTo>
                <a:lnTo>
                  <a:pt x="0" y="3677"/>
                </a:lnTo>
                <a:lnTo>
                  <a:pt x="0" y="2902"/>
                </a:lnTo>
                <a:lnTo>
                  <a:pt x="1" y="2879"/>
                </a:lnTo>
                <a:lnTo>
                  <a:pt x="2" y="2858"/>
                </a:lnTo>
                <a:lnTo>
                  <a:pt x="5" y="2836"/>
                </a:lnTo>
                <a:lnTo>
                  <a:pt x="9" y="2815"/>
                </a:lnTo>
                <a:lnTo>
                  <a:pt x="14" y="2793"/>
                </a:lnTo>
                <a:lnTo>
                  <a:pt x="19" y="2773"/>
                </a:lnTo>
                <a:lnTo>
                  <a:pt x="27" y="2754"/>
                </a:lnTo>
                <a:lnTo>
                  <a:pt x="34" y="2733"/>
                </a:lnTo>
                <a:lnTo>
                  <a:pt x="43" y="2714"/>
                </a:lnTo>
                <a:lnTo>
                  <a:pt x="53" y="2696"/>
                </a:lnTo>
                <a:lnTo>
                  <a:pt x="63" y="2678"/>
                </a:lnTo>
                <a:lnTo>
                  <a:pt x="74" y="2661"/>
                </a:lnTo>
                <a:lnTo>
                  <a:pt x="86" y="2643"/>
                </a:lnTo>
                <a:lnTo>
                  <a:pt x="99" y="2627"/>
                </a:lnTo>
                <a:lnTo>
                  <a:pt x="113" y="2611"/>
                </a:lnTo>
                <a:lnTo>
                  <a:pt x="126" y="2596"/>
                </a:lnTo>
                <a:lnTo>
                  <a:pt x="142" y="2582"/>
                </a:lnTo>
                <a:lnTo>
                  <a:pt x="158" y="2568"/>
                </a:lnTo>
                <a:lnTo>
                  <a:pt x="174" y="2555"/>
                </a:lnTo>
                <a:lnTo>
                  <a:pt x="191" y="2544"/>
                </a:lnTo>
                <a:lnTo>
                  <a:pt x="209" y="2532"/>
                </a:lnTo>
                <a:lnTo>
                  <a:pt x="226" y="2521"/>
                </a:lnTo>
                <a:lnTo>
                  <a:pt x="245" y="2511"/>
                </a:lnTo>
                <a:lnTo>
                  <a:pt x="265" y="2503"/>
                </a:lnTo>
                <a:lnTo>
                  <a:pt x="284" y="2495"/>
                </a:lnTo>
                <a:lnTo>
                  <a:pt x="304" y="2489"/>
                </a:lnTo>
                <a:lnTo>
                  <a:pt x="325" y="2483"/>
                </a:lnTo>
                <a:lnTo>
                  <a:pt x="345" y="2478"/>
                </a:lnTo>
                <a:lnTo>
                  <a:pt x="367" y="2474"/>
                </a:lnTo>
                <a:lnTo>
                  <a:pt x="388" y="2472"/>
                </a:lnTo>
                <a:lnTo>
                  <a:pt x="411" y="2470"/>
                </a:lnTo>
                <a:lnTo>
                  <a:pt x="432" y="2469"/>
                </a:lnTo>
                <a:close/>
                <a:moveTo>
                  <a:pt x="441" y="2787"/>
                </a:moveTo>
                <a:lnTo>
                  <a:pt x="408" y="2624"/>
                </a:lnTo>
                <a:lnTo>
                  <a:pt x="382" y="2630"/>
                </a:lnTo>
                <a:lnTo>
                  <a:pt x="355" y="2638"/>
                </a:lnTo>
                <a:lnTo>
                  <a:pt x="328" y="2647"/>
                </a:lnTo>
                <a:lnTo>
                  <a:pt x="303" y="2658"/>
                </a:lnTo>
                <a:lnTo>
                  <a:pt x="278" y="2671"/>
                </a:lnTo>
                <a:lnTo>
                  <a:pt x="254" y="2685"/>
                </a:lnTo>
                <a:lnTo>
                  <a:pt x="232" y="2702"/>
                </a:lnTo>
                <a:lnTo>
                  <a:pt x="210" y="2721"/>
                </a:lnTo>
                <a:lnTo>
                  <a:pt x="193" y="2739"/>
                </a:lnTo>
                <a:lnTo>
                  <a:pt x="177" y="2758"/>
                </a:lnTo>
                <a:lnTo>
                  <a:pt x="162" y="2780"/>
                </a:lnTo>
                <a:lnTo>
                  <a:pt x="149" y="2802"/>
                </a:lnTo>
                <a:lnTo>
                  <a:pt x="138" y="2827"/>
                </a:lnTo>
                <a:lnTo>
                  <a:pt x="129" y="2852"/>
                </a:lnTo>
                <a:lnTo>
                  <a:pt x="121" y="2880"/>
                </a:lnTo>
                <a:lnTo>
                  <a:pt x="116" y="2910"/>
                </a:lnTo>
                <a:lnTo>
                  <a:pt x="115" y="2918"/>
                </a:lnTo>
                <a:lnTo>
                  <a:pt x="115" y="2921"/>
                </a:lnTo>
                <a:lnTo>
                  <a:pt x="115" y="3577"/>
                </a:lnTo>
                <a:lnTo>
                  <a:pt x="282" y="3577"/>
                </a:lnTo>
                <a:lnTo>
                  <a:pt x="282" y="2926"/>
                </a:lnTo>
                <a:lnTo>
                  <a:pt x="284" y="2912"/>
                </a:lnTo>
                <a:lnTo>
                  <a:pt x="287" y="2900"/>
                </a:lnTo>
                <a:lnTo>
                  <a:pt x="293" y="2888"/>
                </a:lnTo>
                <a:lnTo>
                  <a:pt x="297" y="2877"/>
                </a:lnTo>
                <a:lnTo>
                  <a:pt x="303" y="2867"/>
                </a:lnTo>
                <a:lnTo>
                  <a:pt x="310" y="2858"/>
                </a:lnTo>
                <a:lnTo>
                  <a:pt x="317" y="2849"/>
                </a:lnTo>
                <a:lnTo>
                  <a:pt x="325" y="2841"/>
                </a:lnTo>
                <a:lnTo>
                  <a:pt x="337" y="2831"/>
                </a:lnTo>
                <a:lnTo>
                  <a:pt x="349" y="2821"/>
                </a:lnTo>
                <a:lnTo>
                  <a:pt x="363" y="2814"/>
                </a:lnTo>
                <a:lnTo>
                  <a:pt x="377" y="2806"/>
                </a:lnTo>
                <a:lnTo>
                  <a:pt x="392" y="2800"/>
                </a:lnTo>
                <a:lnTo>
                  <a:pt x="408" y="2795"/>
                </a:lnTo>
                <a:lnTo>
                  <a:pt x="425" y="2790"/>
                </a:lnTo>
                <a:lnTo>
                  <a:pt x="441" y="2787"/>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pic>
        <p:nvPicPr>
          <p:cNvPr id="29" name="图片 28"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sp>
        <p:nvSpPr>
          <p:cNvPr id="23" name="文本框 22"/>
          <p:cNvSpPr txBox="1"/>
          <p:nvPr/>
        </p:nvSpPr>
        <p:spPr>
          <a:xfrm>
            <a:off x="1879600" y="977623"/>
            <a:ext cx="6096000" cy="1076325"/>
          </a:xfrm>
          <a:prstGeom prst="rect">
            <a:avLst/>
          </a:prstGeom>
          <a:noFill/>
        </p:spPr>
        <p:txBody>
          <a:bodyPr wrap="square">
            <a:spAutoFit/>
          </a:bodyPr>
          <a:lstStyle/>
          <a:p>
            <a:pPr>
              <a:defRPr/>
            </a:pPr>
            <a:r>
              <a:rPr lang="en-US" altLang="zh-CN" sz="3200" dirty="0">
                <a:solidFill>
                  <a:prstClr val="black"/>
                </a:solidFill>
                <a:latin typeface="Century Gothic" panose="020B0502020202020204"/>
                <a:ea typeface="思源黑体 CN Bold"/>
                <a:cs typeface="+mn-ea"/>
                <a:sym typeface="+mn-lt"/>
              </a:rPr>
              <a:t>Project</a:t>
            </a:r>
            <a:r>
              <a:rPr lang="zh-CN" altLang="en-US" sz="3200" dirty="0">
                <a:solidFill>
                  <a:prstClr val="black"/>
                </a:solidFill>
                <a:latin typeface="Century Gothic" panose="020B0502020202020204"/>
                <a:ea typeface="思源黑体 CN Bold"/>
                <a:cs typeface="+mn-ea"/>
                <a:sym typeface="+mn-lt"/>
              </a:rPr>
              <a:t>中成本的设置</a:t>
            </a:r>
            <a:endPar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0" name="文本框 29"/>
          <p:cNvSpPr txBox="1"/>
          <p:nvPr/>
        </p:nvSpPr>
        <p:spPr>
          <a:xfrm>
            <a:off x="3048000" y="2136338"/>
            <a:ext cx="6715760" cy="369332"/>
          </a:xfrm>
          <a:prstGeom prst="rect">
            <a:avLst/>
          </a:prstGeom>
          <a:noFill/>
        </p:spPr>
        <p:txBody>
          <a:bodyPr wrap="square">
            <a:spAutoFit/>
          </a:bodyPr>
          <a:lstStyle/>
          <a:p>
            <a:pPr algn="l" fontAlgn="auto">
              <a:spcBef>
                <a:spcPts val="0"/>
              </a:spcBef>
              <a:defRPr/>
            </a:pPr>
            <a:r>
              <a:rPr kumimoji="0" lang="zh-CN" altLang="en-US" sz="1800" b="0" i="0" u="none" strike="noStrike" kern="0" cap="none" spc="0" normalizeH="0" baseline="0" noProof="1">
                <a:solidFill>
                  <a:schemeClr val="tx1">
                    <a:lumMod val="65000"/>
                    <a:lumOff val="35000"/>
                  </a:schemeClr>
                </a:solidFill>
              </a:rPr>
              <a:t> </a:t>
            </a:r>
            <a:r>
              <a:rPr kumimoji="0" lang="en-US" altLang="zh-CN" sz="1800" b="0" i="0" u="none" strike="noStrike" kern="0" cap="none" spc="0" normalizeH="0" baseline="0" noProof="1">
                <a:solidFill>
                  <a:schemeClr val="tx1">
                    <a:lumMod val="65000"/>
                    <a:lumOff val="35000"/>
                  </a:schemeClr>
                </a:solidFill>
              </a:rPr>
              <a:t>        </a:t>
            </a:r>
            <a:endParaRPr kumimoji="0" lang="en-US" altLang="zh-CN" sz="1800" b="0" i="0" u="none" strike="noStrike" kern="0" cap="none" spc="0" normalizeH="0" baseline="0" noProof="1">
              <a:solidFill>
                <a:schemeClr val="tx1">
                  <a:lumMod val="65000"/>
                  <a:lumOff val="35000"/>
                </a:schemeClr>
              </a:solidFill>
            </a:endParaRPr>
          </a:p>
        </p:txBody>
      </p:sp>
      <p:pic>
        <p:nvPicPr>
          <p:cNvPr id="4" name="图片 3"/>
          <p:cNvPicPr>
            <a:picLocks noChangeAspect="1"/>
          </p:cNvPicPr>
          <p:nvPr>
            <p:custDataLst>
              <p:tags r:id="rId5"/>
            </p:custDataLst>
          </p:nvPr>
        </p:nvPicPr>
        <p:blipFill>
          <a:blip r:embed="rId6"/>
          <a:stretch>
            <a:fillRect/>
          </a:stretch>
        </p:blipFill>
        <p:spPr>
          <a:xfrm>
            <a:off x="1029970" y="2116455"/>
            <a:ext cx="10051415" cy="3564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450" decel="100000" fill="hold"/>
                                        <p:tgtEl>
                                          <p:spTgt spid="1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3.3</a:t>
            </a:r>
            <a:r>
              <a:rPr lang="zh-CN" altLang="en-US" sz="3200" dirty="0">
                <a:solidFill>
                  <a:srgbClr val="00A3A4"/>
                </a:solidFill>
                <a:latin typeface="Century Gothic" panose="020B0502020202020204"/>
                <a:ea typeface="思源黑体 CN Bold"/>
                <a:cs typeface="+mn-ea"/>
                <a:sym typeface="+mn-lt"/>
              </a:rPr>
              <a:t> 项目成本</a:t>
            </a:r>
            <a:r>
              <a:rPr lang="zh-CN" altLang="en-US" sz="3200" dirty="0">
                <a:solidFill>
                  <a:srgbClr val="00A3A4"/>
                </a:solidFill>
                <a:latin typeface="Century Gothic" panose="020B0502020202020204"/>
                <a:ea typeface="思源黑体 CN Bold"/>
                <a:cs typeface="+mn-ea"/>
                <a:sym typeface="+mn-lt"/>
              </a:rPr>
              <a:t>管理</a:t>
            </a:r>
            <a:endParaRPr lang="zh-CN" altLang="en-US" sz="3200" dirty="0">
              <a:solidFill>
                <a:srgbClr val="00A3A4"/>
              </a:solidFill>
              <a:latin typeface="Century Gothic" panose="020B0502020202020204"/>
              <a:ea typeface="思源黑体 CN Bold"/>
              <a:cs typeface="+mn-ea"/>
              <a:sym typeface="+mn-lt"/>
            </a:endParaRPr>
          </a:p>
        </p:txBody>
      </p:sp>
      <p:sp>
        <p:nvSpPr>
          <p:cNvPr id="15" name="矩形 14"/>
          <p:cNvSpPr/>
          <p:nvPr/>
        </p:nvSpPr>
        <p:spPr>
          <a:xfrm>
            <a:off x="6788706" y="2136695"/>
            <a:ext cx="4224469" cy="34451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nvGrpSpPr>
          <p:cNvPr id="19" name="组合 18"/>
          <p:cNvGrpSpPr/>
          <p:nvPr/>
        </p:nvGrpSpPr>
        <p:grpSpPr>
          <a:xfrm>
            <a:off x="6526930" y="5029143"/>
            <a:ext cx="4224469" cy="762467"/>
            <a:chOff x="980156" y="1247429"/>
            <a:chExt cx="3168352" cy="571850"/>
          </a:xfrm>
        </p:grpSpPr>
        <p:sp>
          <p:nvSpPr>
            <p:cNvPr id="20" name="1"/>
            <p:cNvSpPr>
              <a:spLocks noChangeArrowheads="1"/>
            </p:cNvSpPr>
            <p:nvPr>
              <p:custDataLst>
                <p:tags r:id="rId2"/>
              </p:custDataLst>
            </p:nvPr>
          </p:nvSpPr>
          <p:spPr bwMode="auto">
            <a:xfrm>
              <a:off x="1043608" y="1247429"/>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1" name="矩形 20"/>
            <p:cNvSpPr/>
            <p:nvPr/>
          </p:nvSpPr>
          <p:spPr>
            <a:xfrm>
              <a:off x="980156" y="1562621"/>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25" name="Shape"/>
          <p:cNvSpPr/>
          <p:nvPr/>
        </p:nvSpPr>
        <p:spPr bwMode="auto">
          <a:xfrm>
            <a:off x="5473400" y="2094863"/>
            <a:ext cx="279757" cy="364475"/>
          </a:xfrm>
          <a:custGeom>
            <a:avLst/>
            <a:gdLst>
              <a:gd name="T0" fmla="*/ 1179344 w 4117"/>
              <a:gd name="T1" fmla="*/ 1550 h 6144"/>
              <a:gd name="T2" fmla="*/ 1212250 w 4117"/>
              <a:gd name="T3" fmla="*/ 11472 h 6144"/>
              <a:gd name="T4" fmla="*/ 1239878 w 4117"/>
              <a:gd name="T5" fmla="*/ 30076 h 6144"/>
              <a:gd name="T6" fmla="*/ 1260988 w 4117"/>
              <a:gd name="T7" fmla="*/ 56121 h 6144"/>
              <a:gd name="T8" fmla="*/ 1274337 w 4117"/>
              <a:gd name="T9" fmla="*/ 87126 h 6144"/>
              <a:gd name="T10" fmla="*/ 1278062 w 4117"/>
              <a:gd name="T11" fmla="*/ 1788728 h 6144"/>
              <a:gd name="T12" fmla="*/ 1274337 w 4117"/>
              <a:gd name="T13" fmla="*/ 1817874 h 6144"/>
              <a:gd name="T14" fmla="*/ 1260988 w 4117"/>
              <a:gd name="T15" fmla="*/ 1848879 h 6144"/>
              <a:gd name="T16" fmla="*/ 1239878 w 4117"/>
              <a:gd name="T17" fmla="*/ 1874924 h 6144"/>
              <a:gd name="T18" fmla="*/ 1212250 w 4117"/>
              <a:gd name="T19" fmla="*/ 1893528 h 6144"/>
              <a:gd name="T20" fmla="*/ 1179344 w 4117"/>
              <a:gd name="T21" fmla="*/ 1903450 h 6144"/>
              <a:gd name="T22" fmla="*/ 109894 w 4117"/>
              <a:gd name="T23" fmla="*/ 1905000 h 6144"/>
              <a:gd name="T24" fmla="*/ 76057 w 4117"/>
              <a:gd name="T25" fmla="*/ 1898179 h 6144"/>
              <a:gd name="T26" fmla="*/ 46565 w 4117"/>
              <a:gd name="T27" fmla="*/ 1881746 h 6144"/>
              <a:gd name="T28" fmla="*/ 22972 w 4117"/>
              <a:gd name="T29" fmla="*/ 1858181 h 6144"/>
              <a:gd name="T30" fmla="*/ 6830 w 4117"/>
              <a:gd name="T31" fmla="*/ 1829036 h 6144"/>
              <a:gd name="T32" fmla="*/ 0 w 4117"/>
              <a:gd name="T33" fmla="*/ 1794929 h 6144"/>
              <a:gd name="T34" fmla="*/ 1242 w 4117"/>
              <a:gd name="T35" fmla="*/ 98599 h 6144"/>
              <a:gd name="T36" fmla="*/ 11486 w 4117"/>
              <a:gd name="T37" fmla="*/ 65732 h 6144"/>
              <a:gd name="T38" fmla="*/ 30112 w 4117"/>
              <a:gd name="T39" fmla="*/ 38137 h 6144"/>
              <a:gd name="T40" fmla="*/ 55878 w 4117"/>
              <a:gd name="T41" fmla="*/ 17053 h 6144"/>
              <a:gd name="T42" fmla="*/ 87232 w 4117"/>
              <a:gd name="T43" fmla="*/ 4031 h 6144"/>
              <a:gd name="T44" fmla="*/ 115792 w 4117"/>
              <a:gd name="T45" fmla="*/ 0 h 6144"/>
              <a:gd name="T46" fmla="*/ 1013882 w 4117"/>
              <a:gd name="T47" fmla="*/ 1284883 h 6144"/>
              <a:gd name="T48" fmla="*/ 1016055 w 4117"/>
              <a:gd name="T49" fmla="*/ 1263179 h 6144"/>
              <a:gd name="T50" fmla="*/ 1005500 w 4117"/>
              <a:gd name="T51" fmla="*/ 1240854 h 6144"/>
              <a:gd name="T52" fmla="*/ 851214 w 4117"/>
              <a:gd name="T53" fmla="*/ 1085515 h 6144"/>
              <a:gd name="T54" fmla="*/ 827000 w 4117"/>
              <a:gd name="T55" fmla="*/ 1072803 h 6144"/>
              <a:gd name="T56" fmla="*/ 805580 w 4117"/>
              <a:gd name="T57" fmla="*/ 1072803 h 6144"/>
              <a:gd name="T58" fmla="*/ 701894 w 4117"/>
              <a:gd name="T59" fmla="*/ 1132954 h 6144"/>
              <a:gd name="T60" fmla="*/ 634840 w 4117"/>
              <a:gd name="T61" fmla="*/ 1053579 h 6144"/>
              <a:gd name="T62" fmla="*/ 585170 w 4117"/>
              <a:gd name="T63" fmla="*/ 976375 h 6144"/>
              <a:gd name="T64" fmla="*/ 550712 w 4117"/>
              <a:gd name="T65" fmla="*/ 900410 h 6144"/>
              <a:gd name="T66" fmla="*/ 530223 w 4117"/>
              <a:gd name="T67" fmla="*/ 824756 h 6144"/>
              <a:gd name="T68" fmla="*/ 521531 w 4117"/>
              <a:gd name="T69" fmla="*/ 748481 h 6144"/>
              <a:gd name="T70" fmla="*/ 619318 w 4117"/>
              <a:gd name="T71" fmla="*/ 667556 h 6144"/>
              <a:gd name="T72" fmla="*/ 632978 w 4117"/>
              <a:gd name="T73" fmla="*/ 651433 h 6144"/>
              <a:gd name="T74" fmla="*/ 637324 w 4117"/>
              <a:gd name="T75" fmla="*/ 626938 h 6144"/>
              <a:gd name="T76" fmla="*/ 582687 w 4117"/>
              <a:gd name="T77" fmla="*/ 415168 h 6144"/>
              <a:gd name="T78" fmla="*/ 570270 w 4117"/>
              <a:gd name="T79" fmla="*/ 391294 h 6144"/>
              <a:gd name="T80" fmla="*/ 552264 w 4117"/>
              <a:gd name="T81" fmla="*/ 378582 h 6144"/>
              <a:gd name="T82" fmla="*/ 380283 w 4117"/>
              <a:gd name="T83" fmla="*/ 388193 h 6144"/>
              <a:gd name="T84" fmla="*/ 347377 w 4117"/>
              <a:gd name="T85" fmla="*/ 395015 h 6144"/>
              <a:gd name="T86" fmla="*/ 329061 w 4117"/>
              <a:gd name="T87" fmla="*/ 414548 h 6144"/>
              <a:gd name="T88" fmla="*/ 325336 w 4117"/>
              <a:gd name="T89" fmla="*/ 441213 h 6144"/>
              <a:gd name="T90" fmla="*/ 327509 w 4117"/>
              <a:gd name="T91" fmla="*/ 570818 h 6144"/>
              <a:gd name="T92" fmla="*/ 340237 w 4117"/>
              <a:gd name="T93" fmla="*/ 689880 h 6144"/>
              <a:gd name="T94" fmla="*/ 362278 w 4117"/>
              <a:gd name="T95" fmla="*/ 799951 h 6144"/>
              <a:gd name="T96" fmla="*/ 393942 w 4117"/>
              <a:gd name="T97" fmla="*/ 901650 h 6144"/>
              <a:gd name="T98" fmla="*/ 435541 w 4117"/>
              <a:gd name="T99" fmla="*/ 996218 h 6144"/>
              <a:gd name="T100" fmla="*/ 486452 w 4117"/>
              <a:gd name="T101" fmla="*/ 1084275 h 6144"/>
              <a:gd name="T102" fmla="*/ 546987 w 4117"/>
              <a:gd name="T103" fmla="*/ 1167061 h 6144"/>
              <a:gd name="T104" fmla="*/ 616835 w 4117"/>
              <a:gd name="T105" fmla="*/ 1245815 h 6144"/>
              <a:gd name="T106" fmla="*/ 696306 w 4117"/>
              <a:gd name="T107" fmla="*/ 1321160 h 6144"/>
              <a:gd name="T108" fmla="*/ 848420 w 4117"/>
              <a:gd name="T109" fmla="*/ 1443013 h 6144"/>
              <a:gd name="T110" fmla="*/ 873254 w 4117"/>
              <a:gd name="T111" fmla="*/ 1452935 h 6144"/>
              <a:gd name="T112" fmla="*/ 899331 w 4117"/>
              <a:gd name="T113" fmla="*/ 1446733 h 6144"/>
              <a:gd name="T114" fmla="*/ 921372 w 4117"/>
              <a:gd name="T115" fmla="*/ 1421619 h 6144"/>
              <a:gd name="T116" fmla="*/ 471241 w 4117"/>
              <a:gd name="T117" fmla="*/ 82476 h 6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117" h="6144">
                <a:moveTo>
                  <a:pt x="373" y="0"/>
                </a:moveTo>
                <a:lnTo>
                  <a:pt x="3742" y="0"/>
                </a:lnTo>
                <a:lnTo>
                  <a:pt x="3761" y="0"/>
                </a:lnTo>
                <a:lnTo>
                  <a:pt x="3780" y="3"/>
                </a:lnTo>
                <a:lnTo>
                  <a:pt x="3799" y="5"/>
                </a:lnTo>
                <a:lnTo>
                  <a:pt x="3818" y="8"/>
                </a:lnTo>
                <a:lnTo>
                  <a:pt x="3836" y="13"/>
                </a:lnTo>
                <a:lnTo>
                  <a:pt x="3853" y="17"/>
                </a:lnTo>
                <a:lnTo>
                  <a:pt x="3870" y="23"/>
                </a:lnTo>
                <a:lnTo>
                  <a:pt x="3888" y="29"/>
                </a:lnTo>
                <a:lnTo>
                  <a:pt x="3905" y="37"/>
                </a:lnTo>
                <a:lnTo>
                  <a:pt x="3920" y="46"/>
                </a:lnTo>
                <a:lnTo>
                  <a:pt x="3936" y="55"/>
                </a:lnTo>
                <a:lnTo>
                  <a:pt x="3952" y="64"/>
                </a:lnTo>
                <a:lnTo>
                  <a:pt x="3966" y="75"/>
                </a:lnTo>
                <a:lnTo>
                  <a:pt x="3981" y="86"/>
                </a:lnTo>
                <a:lnTo>
                  <a:pt x="3994" y="97"/>
                </a:lnTo>
                <a:lnTo>
                  <a:pt x="4006" y="111"/>
                </a:lnTo>
                <a:lnTo>
                  <a:pt x="4020" y="123"/>
                </a:lnTo>
                <a:lnTo>
                  <a:pt x="4031" y="136"/>
                </a:lnTo>
                <a:lnTo>
                  <a:pt x="4042" y="151"/>
                </a:lnTo>
                <a:lnTo>
                  <a:pt x="4053" y="165"/>
                </a:lnTo>
                <a:lnTo>
                  <a:pt x="4062" y="181"/>
                </a:lnTo>
                <a:lnTo>
                  <a:pt x="4071" y="197"/>
                </a:lnTo>
                <a:lnTo>
                  <a:pt x="4080" y="212"/>
                </a:lnTo>
                <a:lnTo>
                  <a:pt x="4088" y="229"/>
                </a:lnTo>
                <a:lnTo>
                  <a:pt x="4094" y="247"/>
                </a:lnTo>
                <a:lnTo>
                  <a:pt x="4100" y="264"/>
                </a:lnTo>
                <a:lnTo>
                  <a:pt x="4105" y="281"/>
                </a:lnTo>
                <a:lnTo>
                  <a:pt x="4109" y="299"/>
                </a:lnTo>
                <a:lnTo>
                  <a:pt x="4112" y="318"/>
                </a:lnTo>
                <a:lnTo>
                  <a:pt x="4114" y="336"/>
                </a:lnTo>
                <a:lnTo>
                  <a:pt x="4117" y="355"/>
                </a:lnTo>
                <a:lnTo>
                  <a:pt x="4117" y="375"/>
                </a:lnTo>
                <a:lnTo>
                  <a:pt x="4117" y="5769"/>
                </a:lnTo>
                <a:lnTo>
                  <a:pt x="4117" y="5789"/>
                </a:lnTo>
                <a:lnTo>
                  <a:pt x="4114" y="5808"/>
                </a:lnTo>
                <a:lnTo>
                  <a:pt x="4112" y="5826"/>
                </a:lnTo>
                <a:lnTo>
                  <a:pt x="4109" y="5845"/>
                </a:lnTo>
                <a:lnTo>
                  <a:pt x="4105" y="5863"/>
                </a:lnTo>
                <a:lnTo>
                  <a:pt x="4100" y="5881"/>
                </a:lnTo>
                <a:lnTo>
                  <a:pt x="4094" y="5899"/>
                </a:lnTo>
                <a:lnTo>
                  <a:pt x="4088" y="5915"/>
                </a:lnTo>
                <a:lnTo>
                  <a:pt x="4080" y="5932"/>
                </a:lnTo>
                <a:lnTo>
                  <a:pt x="4071" y="5948"/>
                </a:lnTo>
                <a:lnTo>
                  <a:pt x="4062" y="5963"/>
                </a:lnTo>
                <a:lnTo>
                  <a:pt x="4053" y="5979"/>
                </a:lnTo>
                <a:lnTo>
                  <a:pt x="4042" y="5993"/>
                </a:lnTo>
                <a:lnTo>
                  <a:pt x="4031" y="6008"/>
                </a:lnTo>
                <a:lnTo>
                  <a:pt x="4020" y="6021"/>
                </a:lnTo>
                <a:lnTo>
                  <a:pt x="4006" y="6035"/>
                </a:lnTo>
                <a:lnTo>
                  <a:pt x="3994" y="6047"/>
                </a:lnTo>
                <a:lnTo>
                  <a:pt x="3981" y="6058"/>
                </a:lnTo>
                <a:lnTo>
                  <a:pt x="3966" y="6069"/>
                </a:lnTo>
                <a:lnTo>
                  <a:pt x="3952" y="6080"/>
                </a:lnTo>
                <a:lnTo>
                  <a:pt x="3936" y="6089"/>
                </a:lnTo>
                <a:lnTo>
                  <a:pt x="3920" y="6098"/>
                </a:lnTo>
                <a:lnTo>
                  <a:pt x="3905" y="6107"/>
                </a:lnTo>
                <a:lnTo>
                  <a:pt x="3888" y="6115"/>
                </a:lnTo>
                <a:lnTo>
                  <a:pt x="3870" y="6122"/>
                </a:lnTo>
                <a:lnTo>
                  <a:pt x="3853" y="6127"/>
                </a:lnTo>
                <a:lnTo>
                  <a:pt x="3836" y="6133"/>
                </a:lnTo>
                <a:lnTo>
                  <a:pt x="3818" y="6136"/>
                </a:lnTo>
                <a:lnTo>
                  <a:pt x="3799" y="6139"/>
                </a:lnTo>
                <a:lnTo>
                  <a:pt x="3780" y="6142"/>
                </a:lnTo>
                <a:lnTo>
                  <a:pt x="3761" y="6144"/>
                </a:lnTo>
                <a:lnTo>
                  <a:pt x="3742" y="6144"/>
                </a:lnTo>
                <a:lnTo>
                  <a:pt x="373" y="6144"/>
                </a:lnTo>
                <a:lnTo>
                  <a:pt x="354" y="6144"/>
                </a:lnTo>
                <a:lnTo>
                  <a:pt x="335" y="6142"/>
                </a:lnTo>
                <a:lnTo>
                  <a:pt x="316" y="6139"/>
                </a:lnTo>
                <a:lnTo>
                  <a:pt x="299" y="6136"/>
                </a:lnTo>
                <a:lnTo>
                  <a:pt x="281" y="6133"/>
                </a:lnTo>
                <a:lnTo>
                  <a:pt x="263" y="6127"/>
                </a:lnTo>
                <a:lnTo>
                  <a:pt x="245" y="6122"/>
                </a:lnTo>
                <a:lnTo>
                  <a:pt x="228" y="6115"/>
                </a:lnTo>
                <a:lnTo>
                  <a:pt x="212" y="6107"/>
                </a:lnTo>
                <a:lnTo>
                  <a:pt x="196" y="6098"/>
                </a:lnTo>
                <a:lnTo>
                  <a:pt x="180" y="6089"/>
                </a:lnTo>
                <a:lnTo>
                  <a:pt x="165" y="6080"/>
                </a:lnTo>
                <a:lnTo>
                  <a:pt x="150" y="6069"/>
                </a:lnTo>
                <a:lnTo>
                  <a:pt x="136" y="6058"/>
                </a:lnTo>
                <a:lnTo>
                  <a:pt x="122" y="6047"/>
                </a:lnTo>
                <a:lnTo>
                  <a:pt x="109" y="6035"/>
                </a:lnTo>
                <a:lnTo>
                  <a:pt x="97" y="6021"/>
                </a:lnTo>
                <a:lnTo>
                  <a:pt x="86" y="6008"/>
                </a:lnTo>
                <a:lnTo>
                  <a:pt x="74" y="5993"/>
                </a:lnTo>
                <a:lnTo>
                  <a:pt x="63" y="5979"/>
                </a:lnTo>
                <a:lnTo>
                  <a:pt x="53" y="5963"/>
                </a:lnTo>
                <a:lnTo>
                  <a:pt x="44" y="5948"/>
                </a:lnTo>
                <a:lnTo>
                  <a:pt x="37" y="5932"/>
                </a:lnTo>
                <a:lnTo>
                  <a:pt x="29" y="5915"/>
                </a:lnTo>
                <a:lnTo>
                  <a:pt x="22" y="5899"/>
                </a:lnTo>
                <a:lnTo>
                  <a:pt x="17" y="5881"/>
                </a:lnTo>
                <a:lnTo>
                  <a:pt x="11" y="5863"/>
                </a:lnTo>
                <a:lnTo>
                  <a:pt x="6" y="5845"/>
                </a:lnTo>
                <a:lnTo>
                  <a:pt x="4" y="5826"/>
                </a:lnTo>
                <a:lnTo>
                  <a:pt x="1" y="5808"/>
                </a:lnTo>
                <a:lnTo>
                  <a:pt x="0" y="5789"/>
                </a:lnTo>
                <a:lnTo>
                  <a:pt x="0" y="5769"/>
                </a:lnTo>
                <a:lnTo>
                  <a:pt x="0" y="375"/>
                </a:lnTo>
                <a:lnTo>
                  <a:pt x="0" y="355"/>
                </a:lnTo>
                <a:lnTo>
                  <a:pt x="1" y="336"/>
                </a:lnTo>
                <a:lnTo>
                  <a:pt x="4" y="318"/>
                </a:lnTo>
                <a:lnTo>
                  <a:pt x="6" y="299"/>
                </a:lnTo>
                <a:lnTo>
                  <a:pt x="11" y="281"/>
                </a:lnTo>
                <a:lnTo>
                  <a:pt x="17" y="264"/>
                </a:lnTo>
                <a:lnTo>
                  <a:pt x="22" y="247"/>
                </a:lnTo>
                <a:lnTo>
                  <a:pt x="29" y="229"/>
                </a:lnTo>
                <a:lnTo>
                  <a:pt x="37" y="212"/>
                </a:lnTo>
                <a:lnTo>
                  <a:pt x="44" y="197"/>
                </a:lnTo>
                <a:lnTo>
                  <a:pt x="53" y="181"/>
                </a:lnTo>
                <a:lnTo>
                  <a:pt x="63" y="165"/>
                </a:lnTo>
                <a:lnTo>
                  <a:pt x="74" y="151"/>
                </a:lnTo>
                <a:lnTo>
                  <a:pt x="86" y="136"/>
                </a:lnTo>
                <a:lnTo>
                  <a:pt x="97" y="123"/>
                </a:lnTo>
                <a:lnTo>
                  <a:pt x="109" y="111"/>
                </a:lnTo>
                <a:lnTo>
                  <a:pt x="122" y="97"/>
                </a:lnTo>
                <a:lnTo>
                  <a:pt x="136" y="86"/>
                </a:lnTo>
                <a:lnTo>
                  <a:pt x="150" y="75"/>
                </a:lnTo>
                <a:lnTo>
                  <a:pt x="165" y="64"/>
                </a:lnTo>
                <a:lnTo>
                  <a:pt x="180" y="55"/>
                </a:lnTo>
                <a:lnTo>
                  <a:pt x="196" y="46"/>
                </a:lnTo>
                <a:lnTo>
                  <a:pt x="212" y="37"/>
                </a:lnTo>
                <a:lnTo>
                  <a:pt x="228" y="29"/>
                </a:lnTo>
                <a:lnTo>
                  <a:pt x="245" y="23"/>
                </a:lnTo>
                <a:lnTo>
                  <a:pt x="263" y="17"/>
                </a:lnTo>
                <a:lnTo>
                  <a:pt x="281" y="13"/>
                </a:lnTo>
                <a:lnTo>
                  <a:pt x="299" y="8"/>
                </a:lnTo>
                <a:lnTo>
                  <a:pt x="316" y="5"/>
                </a:lnTo>
                <a:lnTo>
                  <a:pt x="335" y="3"/>
                </a:lnTo>
                <a:lnTo>
                  <a:pt x="354" y="0"/>
                </a:lnTo>
                <a:lnTo>
                  <a:pt x="373" y="0"/>
                </a:lnTo>
                <a:close/>
                <a:moveTo>
                  <a:pt x="2968" y="4585"/>
                </a:moveTo>
                <a:lnTo>
                  <a:pt x="2968" y="4585"/>
                </a:lnTo>
                <a:lnTo>
                  <a:pt x="3254" y="4168"/>
                </a:lnTo>
                <a:lnTo>
                  <a:pt x="3260" y="4157"/>
                </a:lnTo>
                <a:lnTo>
                  <a:pt x="3266" y="4144"/>
                </a:lnTo>
                <a:lnTo>
                  <a:pt x="3270" y="4133"/>
                </a:lnTo>
                <a:lnTo>
                  <a:pt x="3274" y="4121"/>
                </a:lnTo>
                <a:lnTo>
                  <a:pt x="3275" y="4110"/>
                </a:lnTo>
                <a:lnTo>
                  <a:pt x="3275" y="4098"/>
                </a:lnTo>
                <a:lnTo>
                  <a:pt x="3275" y="4085"/>
                </a:lnTo>
                <a:lnTo>
                  <a:pt x="3273" y="4074"/>
                </a:lnTo>
                <a:lnTo>
                  <a:pt x="3269" y="4062"/>
                </a:lnTo>
                <a:lnTo>
                  <a:pt x="3266" y="4050"/>
                </a:lnTo>
                <a:lnTo>
                  <a:pt x="3260" y="4037"/>
                </a:lnTo>
                <a:lnTo>
                  <a:pt x="3255" y="4026"/>
                </a:lnTo>
                <a:lnTo>
                  <a:pt x="3247" y="4014"/>
                </a:lnTo>
                <a:lnTo>
                  <a:pt x="3239" y="4002"/>
                </a:lnTo>
                <a:lnTo>
                  <a:pt x="3230" y="3989"/>
                </a:lnTo>
                <a:lnTo>
                  <a:pt x="3219" y="3977"/>
                </a:lnTo>
                <a:lnTo>
                  <a:pt x="2757" y="3512"/>
                </a:lnTo>
                <a:lnTo>
                  <a:pt x="2742" y="3501"/>
                </a:lnTo>
                <a:lnTo>
                  <a:pt x="2729" y="3491"/>
                </a:lnTo>
                <a:lnTo>
                  <a:pt x="2715" y="3483"/>
                </a:lnTo>
                <a:lnTo>
                  <a:pt x="2702" y="3476"/>
                </a:lnTo>
                <a:lnTo>
                  <a:pt x="2690" y="3469"/>
                </a:lnTo>
                <a:lnTo>
                  <a:pt x="2676" y="3465"/>
                </a:lnTo>
                <a:lnTo>
                  <a:pt x="2664" y="3460"/>
                </a:lnTo>
                <a:lnTo>
                  <a:pt x="2652" y="3458"/>
                </a:lnTo>
                <a:lnTo>
                  <a:pt x="2641" y="3456"/>
                </a:lnTo>
                <a:lnTo>
                  <a:pt x="2628" y="3456"/>
                </a:lnTo>
                <a:lnTo>
                  <a:pt x="2617" y="3456"/>
                </a:lnTo>
                <a:lnTo>
                  <a:pt x="2606" y="3458"/>
                </a:lnTo>
                <a:lnTo>
                  <a:pt x="2595" y="3460"/>
                </a:lnTo>
                <a:lnTo>
                  <a:pt x="2584" y="3463"/>
                </a:lnTo>
                <a:lnTo>
                  <a:pt x="2574" y="3468"/>
                </a:lnTo>
                <a:lnTo>
                  <a:pt x="2563" y="3473"/>
                </a:lnTo>
                <a:lnTo>
                  <a:pt x="2261" y="3654"/>
                </a:lnTo>
                <a:lnTo>
                  <a:pt x="2220" y="3611"/>
                </a:lnTo>
                <a:lnTo>
                  <a:pt x="2182" y="3567"/>
                </a:lnTo>
                <a:lnTo>
                  <a:pt x="2146" y="3525"/>
                </a:lnTo>
                <a:lnTo>
                  <a:pt x="2111" y="3482"/>
                </a:lnTo>
                <a:lnTo>
                  <a:pt x="2078" y="3440"/>
                </a:lnTo>
                <a:lnTo>
                  <a:pt x="2045" y="3398"/>
                </a:lnTo>
                <a:lnTo>
                  <a:pt x="2015" y="3356"/>
                </a:lnTo>
                <a:lnTo>
                  <a:pt x="1986" y="3314"/>
                </a:lnTo>
                <a:lnTo>
                  <a:pt x="1958" y="3273"/>
                </a:lnTo>
                <a:lnTo>
                  <a:pt x="1933" y="3232"/>
                </a:lnTo>
                <a:lnTo>
                  <a:pt x="1908" y="3190"/>
                </a:lnTo>
                <a:lnTo>
                  <a:pt x="1885" y="3149"/>
                </a:lnTo>
                <a:lnTo>
                  <a:pt x="1864" y="3108"/>
                </a:lnTo>
                <a:lnTo>
                  <a:pt x="1842" y="3067"/>
                </a:lnTo>
                <a:lnTo>
                  <a:pt x="1824" y="3025"/>
                </a:lnTo>
                <a:lnTo>
                  <a:pt x="1806" y="2985"/>
                </a:lnTo>
                <a:lnTo>
                  <a:pt x="1789" y="2944"/>
                </a:lnTo>
                <a:lnTo>
                  <a:pt x="1774" y="2904"/>
                </a:lnTo>
                <a:lnTo>
                  <a:pt x="1760" y="2863"/>
                </a:lnTo>
                <a:lnTo>
                  <a:pt x="1748" y="2823"/>
                </a:lnTo>
                <a:lnTo>
                  <a:pt x="1735" y="2781"/>
                </a:lnTo>
                <a:lnTo>
                  <a:pt x="1725" y="2741"/>
                </a:lnTo>
                <a:lnTo>
                  <a:pt x="1715" y="2700"/>
                </a:lnTo>
                <a:lnTo>
                  <a:pt x="1708" y="2660"/>
                </a:lnTo>
                <a:lnTo>
                  <a:pt x="1700" y="2619"/>
                </a:lnTo>
                <a:lnTo>
                  <a:pt x="1694" y="2578"/>
                </a:lnTo>
                <a:lnTo>
                  <a:pt x="1689" y="2537"/>
                </a:lnTo>
                <a:lnTo>
                  <a:pt x="1684" y="2496"/>
                </a:lnTo>
                <a:lnTo>
                  <a:pt x="1682" y="2455"/>
                </a:lnTo>
                <a:lnTo>
                  <a:pt x="1680" y="2414"/>
                </a:lnTo>
                <a:lnTo>
                  <a:pt x="1677" y="2372"/>
                </a:lnTo>
                <a:lnTo>
                  <a:pt x="1677" y="2331"/>
                </a:lnTo>
                <a:lnTo>
                  <a:pt x="1985" y="2159"/>
                </a:lnTo>
                <a:lnTo>
                  <a:pt x="1995" y="2153"/>
                </a:lnTo>
                <a:lnTo>
                  <a:pt x="2004" y="2146"/>
                </a:lnTo>
                <a:lnTo>
                  <a:pt x="2012" y="2138"/>
                </a:lnTo>
                <a:lnTo>
                  <a:pt x="2020" y="2130"/>
                </a:lnTo>
                <a:lnTo>
                  <a:pt x="2028" y="2121"/>
                </a:lnTo>
                <a:lnTo>
                  <a:pt x="2033" y="2111"/>
                </a:lnTo>
                <a:lnTo>
                  <a:pt x="2039" y="2101"/>
                </a:lnTo>
                <a:lnTo>
                  <a:pt x="2043" y="2090"/>
                </a:lnTo>
                <a:lnTo>
                  <a:pt x="2046" y="2078"/>
                </a:lnTo>
                <a:lnTo>
                  <a:pt x="2050" y="2066"/>
                </a:lnTo>
                <a:lnTo>
                  <a:pt x="2052" y="2052"/>
                </a:lnTo>
                <a:lnTo>
                  <a:pt x="2053" y="2038"/>
                </a:lnTo>
                <a:lnTo>
                  <a:pt x="2053" y="2022"/>
                </a:lnTo>
                <a:lnTo>
                  <a:pt x="2052" y="2007"/>
                </a:lnTo>
                <a:lnTo>
                  <a:pt x="2050" y="1990"/>
                </a:lnTo>
                <a:lnTo>
                  <a:pt x="2048" y="1972"/>
                </a:lnTo>
                <a:lnTo>
                  <a:pt x="1877" y="1339"/>
                </a:lnTo>
                <a:lnTo>
                  <a:pt x="1871" y="1325"/>
                </a:lnTo>
                <a:lnTo>
                  <a:pt x="1866" y="1310"/>
                </a:lnTo>
                <a:lnTo>
                  <a:pt x="1859" y="1297"/>
                </a:lnTo>
                <a:lnTo>
                  <a:pt x="1853" y="1284"/>
                </a:lnTo>
                <a:lnTo>
                  <a:pt x="1845" y="1273"/>
                </a:lnTo>
                <a:lnTo>
                  <a:pt x="1837" y="1262"/>
                </a:lnTo>
                <a:lnTo>
                  <a:pt x="1829" y="1253"/>
                </a:lnTo>
                <a:lnTo>
                  <a:pt x="1820" y="1244"/>
                </a:lnTo>
                <a:lnTo>
                  <a:pt x="1810" y="1237"/>
                </a:lnTo>
                <a:lnTo>
                  <a:pt x="1800" y="1231"/>
                </a:lnTo>
                <a:lnTo>
                  <a:pt x="1790" y="1225"/>
                </a:lnTo>
                <a:lnTo>
                  <a:pt x="1779" y="1221"/>
                </a:lnTo>
                <a:lnTo>
                  <a:pt x="1768" y="1218"/>
                </a:lnTo>
                <a:lnTo>
                  <a:pt x="1756" y="1215"/>
                </a:lnTo>
                <a:lnTo>
                  <a:pt x="1742" y="1213"/>
                </a:lnTo>
                <a:lnTo>
                  <a:pt x="1729" y="1213"/>
                </a:lnTo>
                <a:lnTo>
                  <a:pt x="1225" y="1252"/>
                </a:lnTo>
                <a:lnTo>
                  <a:pt x="1199" y="1254"/>
                </a:lnTo>
                <a:lnTo>
                  <a:pt x="1175" y="1258"/>
                </a:lnTo>
                <a:lnTo>
                  <a:pt x="1154" y="1262"/>
                </a:lnTo>
                <a:lnTo>
                  <a:pt x="1135" y="1268"/>
                </a:lnTo>
                <a:lnTo>
                  <a:pt x="1119" y="1274"/>
                </a:lnTo>
                <a:lnTo>
                  <a:pt x="1105" y="1281"/>
                </a:lnTo>
                <a:lnTo>
                  <a:pt x="1092" y="1290"/>
                </a:lnTo>
                <a:lnTo>
                  <a:pt x="1081" y="1300"/>
                </a:lnTo>
                <a:lnTo>
                  <a:pt x="1072" y="1311"/>
                </a:lnTo>
                <a:lnTo>
                  <a:pt x="1065" y="1323"/>
                </a:lnTo>
                <a:lnTo>
                  <a:pt x="1060" y="1337"/>
                </a:lnTo>
                <a:lnTo>
                  <a:pt x="1055" y="1351"/>
                </a:lnTo>
                <a:lnTo>
                  <a:pt x="1052" y="1367"/>
                </a:lnTo>
                <a:lnTo>
                  <a:pt x="1050" y="1384"/>
                </a:lnTo>
                <a:lnTo>
                  <a:pt x="1049" y="1403"/>
                </a:lnTo>
                <a:lnTo>
                  <a:pt x="1048" y="1423"/>
                </a:lnTo>
                <a:lnTo>
                  <a:pt x="1047" y="1494"/>
                </a:lnTo>
                <a:lnTo>
                  <a:pt x="1047" y="1565"/>
                </a:lnTo>
                <a:lnTo>
                  <a:pt x="1048" y="1636"/>
                </a:lnTo>
                <a:lnTo>
                  <a:pt x="1049" y="1705"/>
                </a:lnTo>
                <a:lnTo>
                  <a:pt x="1052" y="1773"/>
                </a:lnTo>
                <a:lnTo>
                  <a:pt x="1055" y="1841"/>
                </a:lnTo>
                <a:lnTo>
                  <a:pt x="1060" y="1906"/>
                </a:lnTo>
                <a:lnTo>
                  <a:pt x="1065" y="1972"/>
                </a:lnTo>
                <a:lnTo>
                  <a:pt x="1071" y="2037"/>
                </a:lnTo>
                <a:lnTo>
                  <a:pt x="1079" y="2100"/>
                </a:lnTo>
                <a:lnTo>
                  <a:pt x="1087" y="2163"/>
                </a:lnTo>
                <a:lnTo>
                  <a:pt x="1096" y="2225"/>
                </a:lnTo>
                <a:lnTo>
                  <a:pt x="1105" y="2286"/>
                </a:lnTo>
                <a:lnTo>
                  <a:pt x="1116" y="2347"/>
                </a:lnTo>
                <a:lnTo>
                  <a:pt x="1127" y="2406"/>
                </a:lnTo>
                <a:lnTo>
                  <a:pt x="1139" y="2465"/>
                </a:lnTo>
                <a:lnTo>
                  <a:pt x="1152" y="2523"/>
                </a:lnTo>
                <a:lnTo>
                  <a:pt x="1167" y="2580"/>
                </a:lnTo>
                <a:lnTo>
                  <a:pt x="1181" y="2636"/>
                </a:lnTo>
                <a:lnTo>
                  <a:pt x="1197" y="2692"/>
                </a:lnTo>
                <a:lnTo>
                  <a:pt x="1214" y="2747"/>
                </a:lnTo>
                <a:lnTo>
                  <a:pt x="1232" y="2801"/>
                </a:lnTo>
                <a:lnTo>
                  <a:pt x="1251" y="2855"/>
                </a:lnTo>
                <a:lnTo>
                  <a:pt x="1269" y="2908"/>
                </a:lnTo>
                <a:lnTo>
                  <a:pt x="1290" y="2960"/>
                </a:lnTo>
                <a:lnTo>
                  <a:pt x="1311" y="3012"/>
                </a:lnTo>
                <a:lnTo>
                  <a:pt x="1332" y="3063"/>
                </a:lnTo>
                <a:lnTo>
                  <a:pt x="1355" y="3113"/>
                </a:lnTo>
                <a:lnTo>
                  <a:pt x="1379" y="3164"/>
                </a:lnTo>
                <a:lnTo>
                  <a:pt x="1403" y="3213"/>
                </a:lnTo>
                <a:lnTo>
                  <a:pt x="1429" y="3262"/>
                </a:lnTo>
                <a:lnTo>
                  <a:pt x="1455" y="3310"/>
                </a:lnTo>
                <a:lnTo>
                  <a:pt x="1481" y="3356"/>
                </a:lnTo>
                <a:lnTo>
                  <a:pt x="1509" y="3404"/>
                </a:lnTo>
                <a:lnTo>
                  <a:pt x="1538" y="3451"/>
                </a:lnTo>
                <a:lnTo>
                  <a:pt x="1567" y="3497"/>
                </a:lnTo>
                <a:lnTo>
                  <a:pt x="1598" y="3543"/>
                </a:lnTo>
                <a:lnTo>
                  <a:pt x="1630" y="3587"/>
                </a:lnTo>
                <a:lnTo>
                  <a:pt x="1662" y="3633"/>
                </a:lnTo>
                <a:lnTo>
                  <a:pt x="1694" y="3676"/>
                </a:lnTo>
                <a:lnTo>
                  <a:pt x="1728" y="3721"/>
                </a:lnTo>
                <a:lnTo>
                  <a:pt x="1762" y="3764"/>
                </a:lnTo>
                <a:lnTo>
                  <a:pt x="1798" y="3808"/>
                </a:lnTo>
                <a:lnTo>
                  <a:pt x="1835" y="3850"/>
                </a:lnTo>
                <a:lnTo>
                  <a:pt x="1871" y="3893"/>
                </a:lnTo>
                <a:lnTo>
                  <a:pt x="1909" y="3935"/>
                </a:lnTo>
                <a:lnTo>
                  <a:pt x="1948" y="3976"/>
                </a:lnTo>
                <a:lnTo>
                  <a:pt x="1987" y="4018"/>
                </a:lnTo>
                <a:lnTo>
                  <a:pt x="2028" y="4060"/>
                </a:lnTo>
                <a:lnTo>
                  <a:pt x="2069" y="4100"/>
                </a:lnTo>
                <a:lnTo>
                  <a:pt x="2111" y="4141"/>
                </a:lnTo>
                <a:lnTo>
                  <a:pt x="2155" y="4181"/>
                </a:lnTo>
                <a:lnTo>
                  <a:pt x="2198" y="4221"/>
                </a:lnTo>
                <a:lnTo>
                  <a:pt x="2243" y="4261"/>
                </a:lnTo>
                <a:lnTo>
                  <a:pt x="2288" y="4302"/>
                </a:lnTo>
                <a:lnTo>
                  <a:pt x="2334" y="4341"/>
                </a:lnTo>
                <a:lnTo>
                  <a:pt x="2429" y="4420"/>
                </a:lnTo>
                <a:lnTo>
                  <a:pt x="2527" y="4498"/>
                </a:lnTo>
                <a:lnTo>
                  <a:pt x="2628" y="4576"/>
                </a:lnTo>
                <a:lnTo>
                  <a:pt x="2733" y="4654"/>
                </a:lnTo>
                <a:lnTo>
                  <a:pt x="2750" y="4663"/>
                </a:lnTo>
                <a:lnTo>
                  <a:pt x="2767" y="4670"/>
                </a:lnTo>
                <a:lnTo>
                  <a:pt x="2783" y="4677"/>
                </a:lnTo>
                <a:lnTo>
                  <a:pt x="2799" y="4683"/>
                </a:lnTo>
                <a:lnTo>
                  <a:pt x="2813" y="4686"/>
                </a:lnTo>
                <a:lnTo>
                  <a:pt x="2828" y="4687"/>
                </a:lnTo>
                <a:lnTo>
                  <a:pt x="2842" y="4687"/>
                </a:lnTo>
                <a:lnTo>
                  <a:pt x="2856" y="4685"/>
                </a:lnTo>
                <a:lnTo>
                  <a:pt x="2869" y="4682"/>
                </a:lnTo>
                <a:lnTo>
                  <a:pt x="2884" y="4675"/>
                </a:lnTo>
                <a:lnTo>
                  <a:pt x="2897" y="4666"/>
                </a:lnTo>
                <a:lnTo>
                  <a:pt x="2910" y="4655"/>
                </a:lnTo>
                <a:lnTo>
                  <a:pt x="2925" y="4641"/>
                </a:lnTo>
                <a:lnTo>
                  <a:pt x="2939" y="4625"/>
                </a:lnTo>
                <a:lnTo>
                  <a:pt x="2954" y="4606"/>
                </a:lnTo>
                <a:lnTo>
                  <a:pt x="2968" y="4585"/>
                </a:lnTo>
                <a:close/>
                <a:moveTo>
                  <a:pt x="1518" y="266"/>
                </a:moveTo>
                <a:lnTo>
                  <a:pt x="1518" y="398"/>
                </a:lnTo>
                <a:lnTo>
                  <a:pt x="2656" y="398"/>
                </a:lnTo>
                <a:lnTo>
                  <a:pt x="2656" y="266"/>
                </a:lnTo>
                <a:lnTo>
                  <a:pt x="1518" y="266"/>
                </a:lnTo>
                <a:close/>
                <a:moveTo>
                  <a:pt x="525" y="656"/>
                </a:moveTo>
                <a:lnTo>
                  <a:pt x="525" y="5209"/>
                </a:lnTo>
                <a:lnTo>
                  <a:pt x="3595" y="5209"/>
                </a:lnTo>
                <a:lnTo>
                  <a:pt x="3595" y="656"/>
                </a:lnTo>
                <a:lnTo>
                  <a:pt x="525" y="656"/>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6" name="Shape"/>
          <p:cNvSpPr/>
          <p:nvPr/>
        </p:nvSpPr>
        <p:spPr bwMode="auto">
          <a:xfrm>
            <a:off x="5457157" y="3150926"/>
            <a:ext cx="302305" cy="312037"/>
          </a:xfrm>
          <a:custGeom>
            <a:avLst/>
            <a:gdLst>
              <a:gd name="T0" fmla="*/ 647115728 w 5608"/>
              <a:gd name="T1" fmla="*/ 107108861 h 5444"/>
              <a:gd name="T2" fmla="*/ 482682772 w 5608"/>
              <a:gd name="T3" fmla="*/ 308963069 h 5444"/>
              <a:gd name="T4" fmla="*/ 482682772 w 5608"/>
              <a:gd name="T5" fmla="*/ 529535615 h 5444"/>
              <a:gd name="T6" fmla="*/ 644346208 w 5608"/>
              <a:gd name="T7" fmla="*/ 535543626 h 5444"/>
              <a:gd name="T8" fmla="*/ 640769238 w 5608"/>
              <a:gd name="T9" fmla="*/ 552412978 h 5444"/>
              <a:gd name="T10" fmla="*/ 635345695 w 5608"/>
              <a:gd name="T11" fmla="*/ 567664894 h 5444"/>
              <a:gd name="T12" fmla="*/ 628191414 w 5608"/>
              <a:gd name="T13" fmla="*/ 581299033 h 5444"/>
              <a:gd name="T14" fmla="*/ 619537048 w 5608"/>
              <a:gd name="T15" fmla="*/ 593199791 h 5444"/>
              <a:gd name="T16" fmla="*/ 609382596 w 5608"/>
              <a:gd name="T17" fmla="*/ 603598716 h 5444"/>
              <a:gd name="T18" fmla="*/ 598305198 w 5608"/>
              <a:gd name="T19" fmla="*/ 612148996 h 5444"/>
              <a:gd name="T20" fmla="*/ 585958366 w 5608"/>
              <a:gd name="T21" fmla="*/ 618966235 h 5444"/>
              <a:gd name="T22" fmla="*/ 572918899 w 5608"/>
              <a:gd name="T23" fmla="*/ 624165358 h 5444"/>
              <a:gd name="T24" fmla="*/ 559187477 w 5608"/>
              <a:gd name="T25" fmla="*/ 627400572 h 5444"/>
              <a:gd name="T26" fmla="*/ 544994072 w 5608"/>
              <a:gd name="T27" fmla="*/ 628902744 h 5444"/>
              <a:gd name="T28" fmla="*/ 106852564 w 5608"/>
              <a:gd name="T29" fmla="*/ 629018348 h 5444"/>
              <a:gd name="T30" fmla="*/ 90582274 w 5608"/>
              <a:gd name="T31" fmla="*/ 627862988 h 5444"/>
              <a:gd name="T32" fmla="*/ 75119775 w 5608"/>
              <a:gd name="T33" fmla="*/ 624165358 h 5444"/>
              <a:gd name="T34" fmla="*/ 60580563 w 5608"/>
              <a:gd name="T35" fmla="*/ 618388215 h 5444"/>
              <a:gd name="T36" fmla="*/ 47079792 w 5608"/>
              <a:gd name="T37" fmla="*/ 610646823 h 5444"/>
              <a:gd name="T38" fmla="*/ 35079108 w 5608"/>
              <a:gd name="T39" fmla="*/ 601172391 h 5444"/>
              <a:gd name="T40" fmla="*/ 24347517 w 5608"/>
              <a:gd name="T41" fmla="*/ 589964577 h 5444"/>
              <a:gd name="T42" fmla="*/ 15462499 w 5608"/>
              <a:gd name="T43" fmla="*/ 577254931 h 5444"/>
              <a:gd name="T44" fmla="*/ 8308219 w 5608"/>
              <a:gd name="T45" fmla="*/ 563505188 h 5444"/>
              <a:gd name="T46" fmla="*/ 3230823 w 5608"/>
              <a:gd name="T47" fmla="*/ 548600084 h 5444"/>
              <a:gd name="T48" fmla="*/ 461643 w 5608"/>
              <a:gd name="T49" fmla="*/ 532770829 h 5444"/>
              <a:gd name="T50" fmla="*/ 0 w 5608"/>
              <a:gd name="T51" fmla="*/ 107108861 h 5444"/>
              <a:gd name="T52" fmla="*/ 461643 w 5608"/>
              <a:gd name="T53" fmla="*/ 96247520 h 5444"/>
              <a:gd name="T54" fmla="*/ 3230823 w 5608"/>
              <a:gd name="T55" fmla="*/ 80418264 h 5444"/>
              <a:gd name="T56" fmla="*/ 8308219 w 5608"/>
              <a:gd name="T57" fmla="*/ 65513161 h 5444"/>
              <a:gd name="T58" fmla="*/ 15462499 w 5608"/>
              <a:gd name="T59" fmla="*/ 51763418 h 5444"/>
              <a:gd name="T60" fmla="*/ 24347517 w 5608"/>
              <a:gd name="T61" fmla="*/ 39169375 h 5444"/>
              <a:gd name="T62" fmla="*/ 35079108 w 5608"/>
              <a:gd name="T63" fmla="*/ 27961562 h 5444"/>
              <a:gd name="T64" fmla="*/ 47079792 w 5608"/>
              <a:gd name="T65" fmla="*/ 18486789 h 5444"/>
              <a:gd name="T66" fmla="*/ 60580563 w 5608"/>
              <a:gd name="T67" fmla="*/ 10745397 h 5444"/>
              <a:gd name="T68" fmla="*/ 75119775 w 5608"/>
              <a:gd name="T69" fmla="*/ 4968254 h 5444"/>
              <a:gd name="T70" fmla="*/ 90582274 w 5608"/>
              <a:gd name="T71" fmla="*/ 1386569 h 5444"/>
              <a:gd name="T72" fmla="*/ 106852564 w 5608"/>
              <a:gd name="T73" fmla="*/ 0 h 5444"/>
              <a:gd name="T74" fmla="*/ 134085096 w 5608"/>
              <a:gd name="T75" fmla="*/ 56847276 h 5444"/>
              <a:gd name="T76" fmla="*/ 508069071 w 5608"/>
              <a:gd name="T77" fmla="*/ 56847276 h 5444"/>
              <a:gd name="T78" fmla="*/ 190280558 w 5608"/>
              <a:gd name="T79" fmla="*/ 90355113 h 5444"/>
              <a:gd name="T80" fmla="*/ 273708552 w 5608"/>
              <a:gd name="T81" fmla="*/ 90355113 h 5444"/>
              <a:gd name="T82" fmla="*/ 64388524 w 5608"/>
              <a:gd name="T83" fmla="*/ 565700645 h 5444"/>
              <a:gd name="T84" fmla="*/ 64388524 w 5608"/>
              <a:gd name="T85" fmla="*/ 498454444 h 54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08" h="5444">
                <a:moveTo>
                  <a:pt x="926" y="0"/>
                </a:moveTo>
                <a:lnTo>
                  <a:pt x="4681" y="0"/>
                </a:lnTo>
                <a:lnTo>
                  <a:pt x="5608" y="927"/>
                </a:lnTo>
                <a:lnTo>
                  <a:pt x="5608" y="3234"/>
                </a:lnTo>
                <a:lnTo>
                  <a:pt x="4183" y="3234"/>
                </a:lnTo>
                <a:lnTo>
                  <a:pt x="4183" y="2674"/>
                </a:lnTo>
                <a:lnTo>
                  <a:pt x="2679" y="3899"/>
                </a:lnTo>
                <a:lnTo>
                  <a:pt x="4183" y="5123"/>
                </a:lnTo>
                <a:lnTo>
                  <a:pt x="4183" y="4583"/>
                </a:lnTo>
                <a:lnTo>
                  <a:pt x="5589" y="4583"/>
                </a:lnTo>
                <a:lnTo>
                  <a:pt x="5584" y="4635"/>
                </a:lnTo>
                <a:lnTo>
                  <a:pt x="5575" y="4685"/>
                </a:lnTo>
                <a:lnTo>
                  <a:pt x="5565" y="4734"/>
                </a:lnTo>
                <a:lnTo>
                  <a:pt x="5553" y="4781"/>
                </a:lnTo>
                <a:lnTo>
                  <a:pt x="5539" y="4827"/>
                </a:lnTo>
                <a:lnTo>
                  <a:pt x="5523" y="4871"/>
                </a:lnTo>
                <a:lnTo>
                  <a:pt x="5506" y="4913"/>
                </a:lnTo>
                <a:lnTo>
                  <a:pt x="5487" y="4955"/>
                </a:lnTo>
                <a:lnTo>
                  <a:pt x="5467" y="4994"/>
                </a:lnTo>
                <a:lnTo>
                  <a:pt x="5444" y="5031"/>
                </a:lnTo>
                <a:lnTo>
                  <a:pt x="5421" y="5067"/>
                </a:lnTo>
                <a:lnTo>
                  <a:pt x="5395" y="5103"/>
                </a:lnTo>
                <a:lnTo>
                  <a:pt x="5369" y="5134"/>
                </a:lnTo>
                <a:lnTo>
                  <a:pt x="5341" y="5166"/>
                </a:lnTo>
                <a:lnTo>
                  <a:pt x="5312" y="5196"/>
                </a:lnTo>
                <a:lnTo>
                  <a:pt x="5281" y="5224"/>
                </a:lnTo>
                <a:lnTo>
                  <a:pt x="5251" y="5251"/>
                </a:lnTo>
                <a:lnTo>
                  <a:pt x="5218" y="5275"/>
                </a:lnTo>
                <a:lnTo>
                  <a:pt x="5185" y="5298"/>
                </a:lnTo>
                <a:lnTo>
                  <a:pt x="5151" y="5320"/>
                </a:lnTo>
                <a:lnTo>
                  <a:pt x="5114" y="5339"/>
                </a:lnTo>
                <a:lnTo>
                  <a:pt x="5078" y="5357"/>
                </a:lnTo>
                <a:lnTo>
                  <a:pt x="5041" y="5374"/>
                </a:lnTo>
                <a:lnTo>
                  <a:pt x="5004" y="5388"/>
                </a:lnTo>
                <a:lnTo>
                  <a:pt x="4965" y="5402"/>
                </a:lnTo>
                <a:lnTo>
                  <a:pt x="4926" y="5412"/>
                </a:lnTo>
                <a:lnTo>
                  <a:pt x="4887" y="5422"/>
                </a:lnTo>
                <a:lnTo>
                  <a:pt x="4846" y="5430"/>
                </a:lnTo>
                <a:lnTo>
                  <a:pt x="4806" y="5436"/>
                </a:lnTo>
                <a:lnTo>
                  <a:pt x="4764" y="5440"/>
                </a:lnTo>
                <a:lnTo>
                  <a:pt x="4723" y="5443"/>
                </a:lnTo>
                <a:lnTo>
                  <a:pt x="4681" y="5444"/>
                </a:lnTo>
                <a:lnTo>
                  <a:pt x="926" y="5444"/>
                </a:lnTo>
                <a:lnTo>
                  <a:pt x="879" y="5443"/>
                </a:lnTo>
                <a:lnTo>
                  <a:pt x="832" y="5439"/>
                </a:lnTo>
                <a:lnTo>
                  <a:pt x="785" y="5434"/>
                </a:lnTo>
                <a:lnTo>
                  <a:pt x="739" y="5425"/>
                </a:lnTo>
                <a:lnTo>
                  <a:pt x="695" y="5414"/>
                </a:lnTo>
                <a:lnTo>
                  <a:pt x="651" y="5402"/>
                </a:lnTo>
                <a:lnTo>
                  <a:pt x="608" y="5388"/>
                </a:lnTo>
                <a:lnTo>
                  <a:pt x="566" y="5371"/>
                </a:lnTo>
                <a:lnTo>
                  <a:pt x="525" y="5352"/>
                </a:lnTo>
                <a:lnTo>
                  <a:pt x="485" y="5331"/>
                </a:lnTo>
                <a:lnTo>
                  <a:pt x="447" y="5309"/>
                </a:lnTo>
                <a:lnTo>
                  <a:pt x="408" y="5285"/>
                </a:lnTo>
                <a:lnTo>
                  <a:pt x="372" y="5259"/>
                </a:lnTo>
                <a:lnTo>
                  <a:pt x="337" y="5231"/>
                </a:lnTo>
                <a:lnTo>
                  <a:pt x="304" y="5203"/>
                </a:lnTo>
                <a:lnTo>
                  <a:pt x="271" y="5172"/>
                </a:lnTo>
                <a:lnTo>
                  <a:pt x="240" y="5140"/>
                </a:lnTo>
                <a:lnTo>
                  <a:pt x="211" y="5106"/>
                </a:lnTo>
                <a:lnTo>
                  <a:pt x="184" y="5071"/>
                </a:lnTo>
                <a:lnTo>
                  <a:pt x="158" y="5034"/>
                </a:lnTo>
                <a:lnTo>
                  <a:pt x="134" y="4996"/>
                </a:lnTo>
                <a:lnTo>
                  <a:pt x="111" y="4958"/>
                </a:lnTo>
                <a:lnTo>
                  <a:pt x="91" y="4917"/>
                </a:lnTo>
                <a:lnTo>
                  <a:pt x="72" y="4877"/>
                </a:lnTo>
                <a:lnTo>
                  <a:pt x="56" y="4834"/>
                </a:lnTo>
                <a:lnTo>
                  <a:pt x="41" y="4792"/>
                </a:lnTo>
                <a:lnTo>
                  <a:pt x="28" y="4748"/>
                </a:lnTo>
                <a:lnTo>
                  <a:pt x="18" y="4703"/>
                </a:lnTo>
                <a:lnTo>
                  <a:pt x="10" y="4658"/>
                </a:lnTo>
                <a:lnTo>
                  <a:pt x="4" y="4611"/>
                </a:lnTo>
                <a:lnTo>
                  <a:pt x="1" y="4564"/>
                </a:lnTo>
                <a:lnTo>
                  <a:pt x="0" y="4517"/>
                </a:lnTo>
                <a:lnTo>
                  <a:pt x="0" y="927"/>
                </a:lnTo>
                <a:lnTo>
                  <a:pt x="1" y="880"/>
                </a:lnTo>
                <a:lnTo>
                  <a:pt x="4" y="833"/>
                </a:lnTo>
                <a:lnTo>
                  <a:pt x="10" y="787"/>
                </a:lnTo>
                <a:lnTo>
                  <a:pt x="18" y="741"/>
                </a:lnTo>
                <a:lnTo>
                  <a:pt x="28" y="696"/>
                </a:lnTo>
                <a:lnTo>
                  <a:pt x="41" y="653"/>
                </a:lnTo>
                <a:lnTo>
                  <a:pt x="56" y="610"/>
                </a:lnTo>
                <a:lnTo>
                  <a:pt x="72" y="567"/>
                </a:lnTo>
                <a:lnTo>
                  <a:pt x="91" y="527"/>
                </a:lnTo>
                <a:lnTo>
                  <a:pt x="111" y="486"/>
                </a:lnTo>
                <a:lnTo>
                  <a:pt x="134" y="448"/>
                </a:lnTo>
                <a:lnTo>
                  <a:pt x="158" y="410"/>
                </a:lnTo>
                <a:lnTo>
                  <a:pt x="184" y="374"/>
                </a:lnTo>
                <a:lnTo>
                  <a:pt x="211" y="339"/>
                </a:lnTo>
                <a:lnTo>
                  <a:pt x="240" y="306"/>
                </a:lnTo>
                <a:lnTo>
                  <a:pt x="271" y="273"/>
                </a:lnTo>
                <a:lnTo>
                  <a:pt x="304" y="242"/>
                </a:lnTo>
                <a:lnTo>
                  <a:pt x="337" y="213"/>
                </a:lnTo>
                <a:lnTo>
                  <a:pt x="372" y="185"/>
                </a:lnTo>
                <a:lnTo>
                  <a:pt x="408" y="160"/>
                </a:lnTo>
                <a:lnTo>
                  <a:pt x="447" y="135"/>
                </a:lnTo>
                <a:lnTo>
                  <a:pt x="485" y="113"/>
                </a:lnTo>
                <a:lnTo>
                  <a:pt x="525" y="93"/>
                </a:lnTo>
                <a:lnTo>
                  <a:pt x="566" y="74"/>
                </a:lnTo>
                <a:lnTo>
                  <a:pt x="608" y="58"/>
                </a:lnTo>
                <a:lnTo>
                  <a:pt x="651" y="43"/>
                </a:lnTo>
                <a:lnTo>
                  <a:pt x="695" y="30"/>
                </a:lnTo>
                <a:lnTo>
                  <a:pt x="739" y="19"/>
                </a:lnTo>
                <a:lnTo>
                  <a:pt x="785" y="12"/>
                </a:lnTo>
                <a:lnTo>
                  <a:pt x="832" y="5"/>
                </a:lnTo>
                <a:lnTo>
                  <a:pt x="879" y="2"/>
                </a:lnTo>
                <a:lnTo>
                  <a:pt x="926" y="0"/>
                </a:lnTo>
                <a:close/>
                <a:moveTo>
                  <a:pt x="4403" y="492"/>
                </a:moveTo>
                <a:lnTo>
                  <a:pt x="1162" y="492"/>
                </a:lnTo>
                <a:lnTo>
                  <a:pt x="1162" y="2201"/>
                </a:lnTo>
                <a:lnTo>
                  <a:pt x="4403" y="2201"/>
                </a:lnTo>
                <a:lnTo>
                  <a:pt x="4403" y="492"/>
                </a:lnTo>
                <a:close/>
                <a:moveTo>
                  <a:pt x="2372" y="782"/>
                </a:moveTo>
                <a:lnTo>
                  <a:pt x="1649" y="782"/>
                </a:lnTo>
                <a:lnTo>
                  <a:pt x="1649" y="1856"/>
                </a:lnTo>
                <a:lnTo>
                  <a:pt x="2372" y="1856"/>
                </a:lnTo>
                <a:lnTo>
                  <a:pt x="2372" y="782"/>
                </a:lnTo>
                <a:close/>
                <a:moveTo>
                  <a:pt x="558" y="4314"/>
                </a:moveTo>
                <a:lnTo>
                  <a:pt x="558" y="4896"/>
                </a:lnTo>
                <a:lnTo>
                  <a:pt x="1093" y="4896"/>
                </a:lnTo>
                <a:lnTo>
                  <a:pt x="1093" y="4314"/>
                </a:lnTo>
                <a:lnTo>
                  <a:pt x="558" y="4314"/>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Shape"/>
          <p:cNvSpPr/>
          <p:nvPr/>
        </p:nvSpPr>
        <p:spPr bwMode="auto">
          <a:xfrm>
            <a:off x="5907850" y="5498241"/>
            <a:ext cx="367433" cy="290884"/>
          </a:xfrm>
          <a:custGeom>
            <a:avLst/>
            <a:gdLst>
              <a:gd name="T0" fmla="*/ 170180704 w 5409"/>
              <a:gd name="T1" fmla="*/ 292095944 h 4286"/>
              <a:gd name="T2" fmla="*/ 177250935 w 5409"/>
              <a:gd name="T3" fmla="*/ 508999929 h 4286"/>
              <a:gd name="T4" fmla="*/ 162490266 w 5409"/>
              <a:gd name="T5" fmla="*/ 528943703 h 4286"/>
              <a:gd name="T6" fmla="*/ 108161314 w 5409"/>
              <a:gd name="T7" fmla="*/ 527828971 h 4286"/>
              <a:gd name="T8" fmla="*/ 95385593 w 5409"/>
              <a:gd name="T9" fmla="*/ 506646254 h 4286"/>
              <a:gd name="T10" fmla="*/ 104068153 w 5409"/>
              <a:gd name="T11" fmla="*/ 290485424 h 4286"/>
              <a:gd name="T12" fmla="*/ 214710300 w 5409"/>
              <a:gd name="T13" fmla="*/ 106779895 h 4286"/>
              <a:gd name="T14" fmla="*/ 299800652 w 5409"/>
              <a:gd name="T15" fmla="*/ 83738940 h 4286"/>
              <a:gd name="T16" fmla="*/ 380921814 w 5409"/>
              <a:gd name="T17" fmla="*/ 86588050 h 4286"/>
              <a:gd name="T18" fmla="*/ 457825491 w 5409"/>
              <a:gd name="T19" fmla="*/ 111858469 h 4286"/>
              <a:gd name="T20" fmla="*/ 485113938 w 5409"/>
              <a:gd name="T21" fmla="*/ 115327227 h 4286"/>
              <a:gd name="T22" fmla="*/ 519472615 w 5409"/>
              <a:gd name="T23" fmla="*/ 128457696 h 4286"/>
              <a:gd name="T24" fmla="*/ 561893644 w 5409"/>
              <a:gd name="T25" fmla="*/ 176273281 h 4286"/>
              <a:gd name="T26" fmla="*/ 591042715 w 5409"/>
              <a:gd name="T27" fmla="*/ 236971618 h 4286"/>
              <a:gd name="T28" fmla="*/ 603198580 w 5409"/>
              <a:gd name="T29" fmla="*/ 277850391 h 4286"/>
              <a:gd name="T30" fmla="*/ 622920560 w 5409"/>
              <a:gd name="T31" fmla="*/ 285158780 h 4286"/>
              <a:gd name="T32" fmla="*/ 638053142 w 5409"/>
              <a:gd name="T33" fmla="*/ 273266902 h 4286"/>
              <a:gd name="T34" fmla="*/ 632223328 w 5409"/>
              <a:gd name="T35" fmla="*/ 230901819 h 4286"/>
              <a:gd name="T36" fmla="*/ 599229390 w 5409"/>
              <a:gd name="T37" fmla="*/ 157816168 h 4286"/>
              <a:gd name="T38" fmla="*/ 549986073 w 5409"/>
              <a:gd name="T39" fmla="*/ 100214308 h 4286"/>
              <a:gd name="T40" fmla="*/ 515999662 w 5409"/>
              <a:gd name="T41" fmla="*/ 64290954 h 4286"/>
              <a:gd name="T42" fmla="*/ 497517745 w 5409"/>
              <a:gd name="T43" fmla="*/ 39763690 h 4286"/>
              <a:gd name="T44" fmla="*/ 426319911 w 5409"/>
              <a:gd name="T45" fmla="*/ 12387315 h 4286"/>
              <a:gd name="T46" fmla="*/ 322003464 w 5409"/>
              <a:gd name="T47" fmla="*/ 0 h 4286"/>
              <a:gd name="T48" fmla="*/ 209004456 w 5409"/>
              <a:gd name="T49" fmla="*/ 20191493 h 4286"/>
              <a:gd name="T50" fmla="*/ 165715277 w 5409"/>
              <a:gd name="T51" fmla="*/ 39268253 h 4286"/>
              <a:gd name="T52" fmla="*/ 148846043 w 5409"/>
              <a:gd name="T53" fmla="*/ 64910249 h 4286"/>
              <a:gd name="T54" fmla="*/ 110270233 w 5409"/>
              <a:gd name="T55" fmla="*/ 103434996 h 4286"/>
              <a:gd name="T56" fmla="*/ 62391303 w 5409"/>
              <a:gd name="T57" fmla="*/ 164133684 h 4286"/>
              <a:gd name="T58" fmla="*/ 32125788 w 5409"/>
              <a:gd name="T59" fmla="*/ 241555107 h 4286"/>
              <a:gd name="T60" fmla="*/ 30141192 w 5409"/>
              <a:gd name="T61" fmla="*/ 279088982 h 4286"/>
              <a:gd name="T62" fmla="*/ 46762485 w 5409"/>
              <a:gd name="T63" fmla="*/ 289122975 h 4286"/>
              <a:gd name="T64" fmla="*/ 65368372 w 5409"/>
              <a:gd name="T65" fmla="*/ 279336700 h 4286"/>
              <a:gd name="T66" fmla="*/ 77399914 w 5409"/>
              <a:gd name="T67" fmla="*/ 232264621 h 4286"/>
              <a:gd name="T68" fmla="*/ 106920899 w 5409"/>
              <a:gd name="T69" fmla="*/ 170575060 h 4286"/>
              <a:gd name="T70" fmla="*/ 150086459 w 5409"/>
              <a:gd name="T71" fmla="*/ 122883334 h 4286"/>
              <a:gd name="T72" fmla="*/ 182708483 w 5409"/>
              <a:gd name="T73" fmla="*/ 113840566 h 4286"/>
              <a:gd name="T74" fmla="*/ 207516098 w 5409"/>
              <a:gd name="T75" fmla="*/ 110000583 h 4286"/>
              <a:gd name="T76" fmla="*/ 633215801 w 5409"/>
              <a:gd name="T77" fmla="*/ 506646254 h 4286"/>
              <a:gd name="T78" fmla="*/ 657031295 w 5409"/>
              <a:gd name="T79" fmla="*/ 491409829 h 4286"/>
              <a:gd name="T80" fmla="*/ 669930987 w 5409"/>
              <a:gd name="T81" fmla="*/ 466263269 h 4286"/>
              <a:gd name="T82" fmla="*/ 669186808 w 5409"/>
              <a:gd name="T83" fmla="*/ 345981328 h 4286"/>
              <a:gd name="T84" fmla="*/ 655294642 w 5409"/>
              <a:gd name="T85" fmla="*/ 321577923 h 4286"/>
              <a:gd name="T86" fmla="*/ 630610998 w 5409"/>
              <a:gd name="T87" fmla="*/ 307580088 h 4286"/>
              <a:gd name="T88" fmla="*/ 558544662 w 5409"/>
              <a:gd name="T89" fmla="*/ 286150005 h 4286"/>
              <a:gd name="T90" fmla="*/ 575165954 w 5409"/>
              <a:gd name="T91" fmla="*/ 304359400 h 4286"/>
              <a:gd name="T92" fmla="*/ 570204290 w 5409"/>
              <a:gd name="T93" fmla="*/ 522006891 h 4286"/>
              <a:gd name="T94" fmla="*/ 517860286 w 5409"/>
              <a:gd name="T95" fmla="*/ 530925800 h 4286"/>
              <a:gd name="T96" fmla="*/ 496525624 w 5409"/>
              <a:gd name="T97" fmla="*/ 518166908 h 4286"/>
              <a:gd name="T98" fmla="*/ 495533150 w 5409"/>
              <a:gd name="T99" fmla="*/ 299776263 h 4286"/>
              <a:gd name="T100" fmla="*/ 515379454 w 5409"/>
              <a:gd name="T101" fmla="*/ 285034921 h 4286"/>
              <a:gd name="T102" fmla="*/ 45522069 w 5409"/>
              <a:gd name="T103" fmla="*/ 508504492 h 4286"/>
              <a:gd name="T104" fmla="*/ 19598009 w 5409"/>
              <a:gd name="T105" fmla="*/ 496736473 h 4286"/>
              <a:gd name="T106" fmla="*/ 3348982 w 5409"/>
              <a:gd name="T107" fmla="*/ 473819729 h 4286"/>
              <a:gd name="T108" fmla="*/ 247942 w 5409"/>
              <a:gd name="T109" fmla="*/ 354033223 h 4286"/>
              <a:gd name="T110" fmla="*/ 10667155 w 5409"/>
              <a:gd name="T111" fmla="*/ 327400003 h 4286"/>
              <a:gd name="T112" fmla="*/ 32870319 w 5409"/>
              <a:gd name="T113" fmla="*/ 310057621 h 4286"/>
              <a:gd name="T114" fmla="*/ 50607704 w 5409"/>
              <a:gd name="T115" fmla="*/ 325046329 h 4286"/>
              <a:gd name="T116" fmla="*/ 23939465 w 5409"/>
              <a:gd name="T117" fmla="*/ 339292234 h 4286"/>
              <a:gd name="T118" fmla="*/ 34978885 w 5409"/>
              <a:gd name="T119" fmla="*/ 443098807 h 4286"/>
              <a:gd name="T120" fmla="*/ 40312463 w 5409"/>
              <a:gd name="T121" fmla="*/ 351927267 h 4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9" h="4286">
                <a:moveTo>
                  <a:pt x="965" y="2300"/>
                </a:moveTo>
                <a:lnTo>
                  <a:pt x="1234" y="2300"/>
                </a:lnTo>
                <a:lnTo>
                  <a:pt x="1254" y="2301"/>
                </a:lnTo>
                <a:lnTo>
                  <a:pt x="1274" y="2305"/>
                </a:lnTo>
                <a:lnTo>
                  <a:pt x="1292" y="2310"/>
                </a:lnTo>
                <a:lnTo>
                  <a:pt x="1310" y="2316"/>
                </a:lnTo>
                <a:lnTo>
                  <a:pt x="1327" y="2325"/>
                </a:lnTo>
                <a:lnTo>
                  <a:pt x="1343" y="2335"/>
                </a:lnTo>
                <a:lnTo>
                  <a:pt x="1358" y="2345"/>
                </a:lnTo>
                <a:lnTo>
                  <a:pt x="1372" y="2358"/>
                </a:lnTo>
                <a:lnTo>
                  <a:pt x="1385" y="2372"/>
                </a:lnTo>
                <a:lnTo>
                  <a:pt x="1396" y="2387"/>
                </a:lnTo>
                <a:lnTo>
                  <a:pt x="1406" y="2403"/>
                </a:lnTo>
                <a:lnTo>
                  <a:pt x="1414" y="2420"/>
                </a:lnTo>
                <a:lnTo>
                  <a:pt x="1421" y="2439"/>
                </a:lnTo>
                <a:lnTo>
                  <a:pt x="1426" y="2457"/>
                </a:lnTo>
                <a:lnTo>
                  <a:pt x="1429" y="2477"/>
                </a:lnTo>
                <a:lnTo>
                  <a:pt x="1430" y="2496"/>
                </a:lnTo>
                <a:lnTo>
                  <a:pt x="1430" y="4090"/>
                </a:lnTo>
                <a:lnTo>
                  <a:pt x="1429" y="4109"/>
                </a:lnTo>
                <a:lnTo>
                  <a:pt x="1426" y="4128"/>
                </a:lnTo>
                <a:lnTo>
                  <a:pt x="1421" y="4147"/>
                </a:lnTo>
                <a:lnTo>
                  <a:pt x="1414" y="4166"/>
                </a:lnTo>
                <a:lnTo>
                  <a:pt x="1406" y="4183"/>
                </a:lnTo>
                <a:lnTo>
                  <a:pt x="1396" y="4199"/>
                </a:lnTo>
                <a:lnTo>
                  <a:pt x="1385" y="4214"/>
                </a:lnTo>
                <a:lnTo>
                  <a:pt x="1372" y="4228"/>
                </a:lnTo>
                <a:lnTo>
                  <a:pt x="1358" y="4241"/>
                </a:lnTo>
                <a:lnTo>
                  <a:pt x="1343" y="4251"/>
                </a:lnTo>
                <a:lnTo>
                  <a:pt x="1327" y="4261"/>
                </a:lnTo>
                <a:lnTo>
                  <a:pt x="1310" y="4270"/>
                </a:lnTo>
                <a:lnTo>
                  <a:pt x="1292" y="4276"/>
                </a:lnTo>
                <a:lnTo>
                  <a:pt x="1274" y="4281"/>
                </a:lnTo>
                <a:lnTo>
                  <a:pt x="1254" y="4285"/>
                </a:lnTo>
                <a:lnTo>
                  <a:pt x="1234" y="4286"/>
                </a:lnTo>
                <a:lnTo>
                  <a:pt x="965" y="4286"/>
                </a:lnTo>
                <a:lnTo>
                  <a:pt x="944" y="4285"/>
                </a:lnTo>
                <a:lnTo>
                  <a:pt x="925" y="4281"/>
                </a:lnTo>
                <a:lnTo>
                  <a:pt x="906" y="4276"/>
                </a:lnTo>
                <a:lnTo>
                  <a:pt x="888" y="4270"/>
                </a:lnTo>
                <a:lnTo>
                  <a:pt x="872" y="4261"/>
                </a:lnTo>
                <a:lnTo>
                  <a:pt x="854" y="4251"/>
                </a:lnTo>
                <a:lnTo>
                  <a:pt x="839" y="4241"/>
                </a:lnTo>
                <a:lnTo>
                  <a:pt x="825" y="4228"/>
                </a:lnTo>
                <a:lnTo>
                  <a:pt x="814" y="4214"/>
                </a:lnTo>
                <a:lnTo>
                  <a:pt x="802" y="4199"/>
                </a:lnTo>
                <a:lnTo>
                  <a:pt x="792" y="4183"/>
                </a:lnTo>
                <a:lnTo>
                  <a:pt x="784" y="4166"/>
                </a:lnTo>
                <a:lnTo>
                  <a:pt x="777" y="4147"/>
                </a:lnTo>
                <a:lnTo>
                  <a:pt x="773" y="4128"/>
                </a:lnTo>
                <a:lnTo>
                  <a:pt x="770" y="4109"/>
                </a:lnTo>
                <a:lnTo>
                  <a:pt x="769" y="4090"/>
                </a:lnTo>
                <a:lnTo>
                  <a:pt x="769" y="2496"/>
                </a:lnTo>
                <a:lnTo>
                  <a:pt x="770" y="2477"/>
                </a:lnTo>
                <a:lnTo>
                  <a:pt x="773" y="2457"/>
                </a:lnTo>
                <a:lnTo>
                  <a:pt x="777" y="2439"/>
                </a:lnTo>
                <a:lnTo>
                  <a:pt x="784" y="2420"/>
                </a:lnTo>
                <a:lnTo>
                  <a:pt x="792" y="2403"/>
                </a:lnTo>
                <a:lnTo>
                  <a:pt x="802" y="2387"/>
                </a:lnTo>
                <a:lnTo>
                  <a:pt x="814" y="2372"/>
                </a:lnTo>
                <a:lnTo>
                  <a:pt x="825" y="2358"/>
                </a:lnTo>
                <a:lnTo>
                  <a:pt x="839" y="2345"/>
                </a:lnTo>
                <a:lnTo>
                  <a:pt x="854" y="2335"/>
                </a:lnTo>
                <a:lnTo>
                  <a:pt x="872" y="2325"/>
                </a:lnTo>
                <a:lnTo>
                  <a:pt x="888" y="2316"/>
                </a:lnTo>
                <a:lnTo>
                  <a:pt x="906" y="2310"/>
                </a:lnTo>
                <a:lnTo>
                  <a:pt x="925" y="2305"/>
                </a:lnTo>
                <a:lnTo>
                  <a:pt x="944" y="2301"/>
                </a:lnTo>
                <a:lnTo>
                  <a:pt x="965" y="2300"/>
                </a:lnTo>
                <a:close/>
                <a:moveTo>
                  <a:pt x="1673" y="888"/>
                </a:moveTo>
                <a:lnTo>
                  <a:pt x="1673" y="888"/>
                </a:lnTo>
                <a:lnTo>
                  <a:pt x="1731" y="862"/>
                </a:lnTo>
                <a:lnTo>
                  <a:pt x="1790" y="835"/>
                </a:lnTo>
                <a:lnTo>
                  <a:pt x="1850" y="811"/>
                </a:lnTo>
                <a:lnTo>
                  <a:pt x="1911" y="789"/>
                </a:lnTo>
                <a:lnTo>
                  <a:pt x="1972" y="768"/>
                </a:lnTo>
                <a:lnTo>
                  <a:pt x="2035" y="749"/>
                </a:lnTo>
                <a:lnTo>
                  <a:pt x="2097" y="733"/>
                </a:lnTo>
                <a:lnTo>
                  <a:pt x="2160" y="718"/>
                </a:lnTo>
                <a:lnTo>
                  <a:pt x="2223" y="704"/>
                </a:lnTo>
                <a:lnTo>
                  <a:pt x="2288" y="693"/>
                </a:lnTo>
                <a:lnTo>
                  <a:pt x="2352" y="684"/>
                </a:lnTo>
                <a:lnTo>
                  <a:pt x="2417" y="676"/>
                </a:lnTo>
                <a:lnTo>
                  <a:pt x="2482" y="670"/>
                </a:lnTo>
                <a:lnTo>
                  <a:pt x="2547" y="665"/>
                </a:lnTo>
                <a:lnTo>
                  <a:pt x="2612" y="663"/>
                </a:lnTo>
                <a:lnTo>
                  <a:pt x="2678" y="663"/>
                </a:lnTo>
                <a:lnTo>
                  <a:pt x="2744" y="664"/>
                </a:lnTo>
                <a:lnTo>
                  <a:pt x="2810" y="668"/>
                </a:lnTo>
                <a:lnTo>
                  <a:pt x="2875" y="673"/>
                </a:lnTo>
                <a:lnTo>
                  <a:pt x="2940" y="679"/>
                </a:lnTo>
                <a:lnTo>
                  <a:pt x="3006" y="688"/>
                </a:lnTo>
                <a:lnTo>
                  <a:pt x="3071" y="699"/>
                </a:lnTo>
                <a:lnTo>
                  <a:pt x="3136" y="711"/>
                </a:lnTo>
                <a:lnTo>
                  <a:pt x="3200" y="725"/>
                </a:lnTo>
                <a:lnTo>
                  <a:pt x="3263" y="742"/>
                </a:lnTo>
                <a:lnTo>
                  <a:pt x="3326" y="759"/>
                </a:lnTo>
                <a:lnTo>
                  <a:pt x="3389" y="778"/>
                </a:lnTo>
                <a:lnTo>
                  <a:pt x="3451" y="799"/>
                </a:lnTo>
                <a:lnTo>
                  <a:pt x="3512" y="823"/>
                </a:lnTo>
                <a:lnTo>
                  <a:pt x="3573" y="848"/>
                </a:lnTo>
                <a:lnTo>
                  <a:pt x="3632" y="874"/>
                </a:lnTo>
                <a:lnTo>
                  <a:pt x="3691" y="903"/>
                </a:lnTo>
                <a:lnTo>
                  <a:pt x="3710" y="912"/>
                </a:lnTo>
                <a:lnTo>
                  <a:pt x="3729" y="921"/>
                </a:lnTo>
                <a:lnTo>
                  <a:pt x="3750" y="927"/>
                </a:lnTo>
                <a:lnTo>
                  <a:pt x="3770" y="931"/>
                </a:lnTo>
                <a:lnTo>
                  <a:pt x="3791" y="936"/>
                </a:lnTo>
                <a:lnTo>
                  <a:pt x="3811" y="938"/>
                </a:lnTo>
                <a:lnTo>
                  <a:pt x="3831" y="939"/>
                </a:lnTo>
                <a:lnTo>
                  <a:pt x="3852" y="939"/>
                </a:lnTo>
                <a:lnTo>
                  <a:pt x="3871" y="938"/>
                </a:lnTo>
                <a:lnTo>
                  <a:pt x="3891" y="936"/>
                </a:lnTo>
                <a:lnTo>
                  <a:pt x="3911" y="931"/>
                </a:lnTo>
                <a:lnTo>
                  <a:pt x="3931" y="927"/>
                </a:lnTo>
                <a:lnTo>
                  <a:pt x="3949" y="921"/>
                </a:lnTo>
                <a:lnTo>
                  <a:pt x="3968" y="913"/>
                </a:lnTo>
                <a:lnTo>
                  <a:pt x="3987" y="904"/>
                </a:lnTo>
                <a:lnTo>
                  <a:pt x="4005" y="896"/>
                </a:lnTo>
                <a:lnTo>
                  <a:pt x="4042" y="922"/>
                </a:lnTo>
                <a:lnTo>
                  <a:pt x="4080" y="949"/>
                </a:lnTo>
                <a:lnTo>
                  <a:pt x="4116" y="977"/>
                </a:lnTo>
                <a:lnTo>
                  <a:pt x="4153" y="1007"/>
                </a:lnTo>
                <a:lnTo>
                  <a:pt x="4188" y="1037"/>
                </a:lnTo>
                <a:lnTo>
                  <a:pt x="4224" y="1067"/>
                </a:lnTo>
                <a:lnTo>
                  <a:pt x="4258" y="1100"/>
                </a:lnTo>
                <a:lnTo>
                  <a:pt x="4291" y="1132"/>
                </a:lnTo>
                <a:lnTo>
                  <a:pt x="4323" y="1166"/>
                </a:lnTo>
                <a:lnTo>
                  <a:pt x="4355" y="1200"/>
                </a:lnTo>
                <a:lnTo>
                  <a:pt x="4387" y="1235"/>
                </a:lnTo>
                <a:lnTo>
                  <a:pt x="4418" y="1271"/>
                </a:lnTo>
                <a:lnTo>
                  <a:pt x="4447" y="1308"/>
                </a:lnTo>
                <a:lnTo>
                  <a:pt x="4476" y="1345"/>
                </a:lnTo>
                <a:lnTo>
                  <a:pt x="4503" y="1384"/>
                </a:lnTo>
                <a:lnTo>
                  <a:pt x="4530" y="1423"/>
                </a:lnTo>
                <a:lnTo>
                  <a:pt x="4557" y="1464"/>
                </a:lnTo>
                <a:lnTo>
                  <a:pt x="4582" y="1505"/>
                </a:lnTo>
                <a:lnTo>
                  <a:pt x="4606" y="1547"/>
                </a:lnTo>
                <a:lnTo>
                  <a:pt x="4630" y="1590"/>
                </a:lnTo>
                <a:lnTo>
                  <a:pt x="4652" y="1633"/>
                </a:lnTo>
                <a:lnTo>
                  <a:pt x="4674" y="1677"/>
                </a:lnTo>
                <a:lnTo>
                  <a:pt x="4694" y="1724"/>
                </a:lnTo>
                <a:lnTo>
                  <a:pt x="4714" y="1770"/>
                </a:lnTo>
                <a:lnTo>
                  <a:pt x="4732" y="1817"/>
                </a:lnTo>
                <a:lnTo>
                  <a:pt x="4749" y="1864"/>
                </a:lnTo>
                <a:lnTo>
                  <a:pt x="4765" y="1913"/>
                </a:lnTo>
                <a:lnTo>
                  <a:pt x="4780" y="1963"/>
                </a:lnTo>
                <a:lnTo>
                  <a:pt x="4794" y="2013"/>
                </a:lnTo>
                <a:lnTo>
                  <a:pt x="4807" y="2064"/>
                </a:lnTo>
                <a:lnTo>
                  <a:pt x="4819" y="2117"/>
                </a:lnTo>
                <a:lnTo>
                  <a:pt x="4828" y="2170"/>
                </a:lnTo>
                <a:lnTo>
                  <a:pt x="4832" y="2186"/>
                </a:lnTo>
                <a:lnTo>
                  <a:pt x="4838" y="2202"/>
                </a:lnTo>
                <a:lnTo>
                  <a:pt x="4845" y="2217"/>
                </a:lnTo>
                <a:lnTo>
                  <a:pt x="4853" y="2231"/>
                </a:lnTo>
                <a:lnTo>
                  <a:pt x="4863" y="2243"/>
                </a:lnTo>
                <a:lnTo>
                  <a:pt x="4873" y="2255"/>
                </a:lnTo>
                <a:lnTo>
                  <a:pt x="4885" y="2266"/>
                </a:lnTo>
                <a:lnTo>
                  <a:pt x="4898" y="2276"/>
                </a:lnTo>
                <a:lnTo>
                  <a:pt x="4911" y="2284"/>
                </a:lnTo>
                <a:lnTo>
                  <a:pt x="4926" y="2292"/>
                </a:lnTo>
                <a:lnTo>
                  <a:pt x="4941" y="2297"/>
                </a:lnTo>
                <a:lnTo>
                  <a:pt x="4956" y="2301"/>
                </a:lnTo>
                <a:lnTo>
                  <a:pt x="4972" y="2305"/>
                </a:lnTo>
                <a:lnTo>
                  <a:pt x="4989" y="2306"/>
                </a:lnTo>
                <a:lnTo>
                  <a:pt x="5005" y="2305"/>
                </a:lnTo>
                <a:lnTo>
                  <a:pt x="5022" y="2302"/>
                </a:lnTo>
                <a:lnTo>
                  <a:pt x="5038" y="2299"/>
                </a:lnTo>
                <a:lnTo>
                  <a:pt x="5054" y="2294"/>
                </a:lnTo>
                <a:lnTo>
                  <a:pt x="5069" y="2286"/>
                </a:lnTo>
                <a:lnTo>
                  <a:pt x="5083" y="2278"/>
                </a:lnTo>
                <a:lnTo>
                  <a:pt x="5096" y="2268"/>
                </a:lnTo>
                <a:lnTo>
                  <a:pt x="5108" y="2258"/>
                </a:lnTo>
                <a:lnTo>
                  <a:pt x="5119" y="2247"/>
                </a:lnTo>
                <a:lnTo>
                  <a:pt x="5128" y="2234"/>
                </a:lnTo>
                <a:lnTo>
                  <a:pt x="5137" y="2220"/>
                </a:lnTo>
                <a:lnTo>
                  <a:pt x="5144" y="2206"/>
                </a:lnTo>
                <a:lnTo>
                  <a:pt x="5150" y="2191"/>
                </a:lnTo>
                <a:lnTo>
                  <a:pt x="5154" y="2175"/>
                </a:lnTo>
                <a:lnTo>
                  <a:pt x="5157" y="2159"/>
                </a:lnTo>
                <a:lnTo>
                  <a:pt x="5158" y="2143"/>
                </a:lnTo>
                <a:lnTo>
                  <a:pt x="5157" y="2126"/>
                </a:lnTo>
                <a:lnTo>
                  <a:pt x="5155" y="2109"/>
                </a:lnTo>
                <a:lnTo>
                  <a:pt x="5143" y="2046"/>
                </a:lnTo>
                <a:lnTo>
                  <a:pt x="5129" y="1985"/>
                </a:lnTo>
                <a:lnTo>
                  <a:pt x="5114" y="1924"/>
                </a:lnTo>
                <a:lnTo>
                  <a:pt x="5097" y="1864"/>
                </a:lnTo>
                <a:lnTo>
                  <a:pt x="5079" y="1805"/>
                </a:lnTo>
                <a:lnTo>
                  <a:pt x="5060" y="1748"/>
                </a:lnTo>
                <a:lnTo>
                  <a:pt x="5039" y="1691"/>
                </a:lnTo>
                <a:lnTo>
                  <a:pt x="5018" y="1636"/>
                </a:lnTo>
                <a:lnTo>
                  <a:pt x="4994" y="1581"/>
                </a:lnTo>
                <a:lnTo>
                  <a:pt x="4971" y="1527"/>
                </a:lnTo>
                <a:lnTo>
                  <a:pt x="4945" y="1475"/>
                </a:lnTo>
                <a:lnTo>
                  <a:pt x="4918" y="1423"/>
                </a:lnTo>
                <a:lnTo>
                  <a:pt x="4890" y="1373"/>
                </a:lnTo>
                <a:lnTo>
                  <a:pt x="4861" y="1324"/>
                </a:lnTo>
                <a:lnTo>
                  <a:pt x="4831" y="1274"/>
                </a:lnTo>
                <a:lnTo>
                  <a:pt x="4800" y="1227"/>
                </a:lnTo>
                <a:lnTo>
                  <a:pt x="4767" y="1181"/>
                </a:lnTo>
                <a:lnTo>
                  <a:pt x="4734" y="1135"/>
                </a:lnTo>
                <a:lnTo>
                  <a:pt x="4700" y="1091"/>
                </a:lnTo>
                <a:lnTo>
                  <a:pt x="4665" y="1048"/>
                </a:lnTo>
                <a:lnTo>
                  <a:pt x="4629" y="1005"/>
                </a:lnTo>
                <a:lnTo>
                  <a:pt x="4591" y="965"/>
                </a:lnTo>
                <a:lnTo>
                  <a:pt x="4553" y="924"/>
                </a:lnTo>
                <a:lnTo>
                  <a:pt x="4514" y="884"/>
                </a:lnTo>
                <a:lnTo>
                  <a:pt x="4474" y="847"/>
                </a:lnTo>
                <a:lnTo>
                  <a:pt x="4434" y="809"/>
                </a:lnTo>
                <a:lnTo>
                  <a:pt x="4392" y="773"/>
                </a:lnTo>
                <a:lnTo>
                  <a:pt x="4350" y="738"/>
                </a:lnTo>
                <a:lnTo>
                  <a:pt x="4306" y="704"/>
                </a:lnTo>
                <a:lnTo>
                  <a:pt x="4262" y="671"/>
                </a:lnTo>
                <a:lnTo>
                  <a:pt x="4218" y="639"/>
                </a:lnTo>
                <a:lnTo>
                  <a:pt x="4172" y="608"/>
                </a:lnTo>
                <a:lnTo>
                  <a:pt x="4172" y="585"/>
                </a:lnTo>
                <a:lnTo>
                  <a:pt x="4170" y="562"/>
                </a:lnTo>
                <a:lnTo>
                  <a:pt x="4166" y="540"/>
                </a:lnTo>
                <a:lnTo>
                  <a:pt x="4160" y="519"/>
                </a:lnTo>
                <a:lnTo>
                  <a:pt x="4154" y="496"/>
                </a:lnTo>
                <a:lnTo>
                  <a:pt x="4145" y="476"/>
                </a:lnTo>
                <a:lnTo>
                  <a:pt x="4136" y="455"/>
                </a:lnTo>
                <a:lnTo>
                  <a:pt x="4125" y="435"/>
                </a:lnTo>
                <a:lnTo>
                  <a:pt x="4113" y="416"/>
                </a:lnTo>
                <a:lnTo>
                  <a:pt x="4099" y="397"/>
                </a:lnTo>
                <a:lnTo>
                  <a:pt x="4084" y="380"/>
                </a:lnTo>
                <a:lnTo>
                  <a:pt x="4068" y="364"/>
                </a:lnTo>
                <a:lnTo>
                  <a:pt x="4050" y="348"/>
                </a:lnTo>
                <a:lnTo>
                  <a:pt x="4032" y="334"/>
                </a:lnTo>
                <a:lnTo>
                  <a:pt x="4011" y="321"/>
                </a:lnTo>
                <a:lnTo>
                  <a:pt x="3990" y="309"/>
                </a:lnTo>
                <a:lnTo>
                  <a:pt x="3952" y="291"/>
                </a:lnTo>
                <a:lnTo>
                  <a:pt x="3914" y="273"/>
                </a:lnTo>
                <a:lnTo>
                  <a:pt x="3876" y="255"/>
                </a:lnTo>
                <a:lnTo>
                  <a:pt x="3838" y="238"/>
                </a:lnTo>
                <a:lnTo>
                  <a:pt x="3759" y="205"/>
                </a:lnTo>
                <a:lnTo>
                  <a:pt x="3680" y="175"/>
                </a:lnTo>
                <a:lnTo>
                  <a:pt x="3600" y="149"/>
                </a:lnTo>
                <a:lnTo>
                  <a:pt x="3519" y="123"/>
                </a:lnTo>
                <a:lnTo>
                  <a:pt x="3437" y="100"/>
                </a:lnTo>
                <a:lnTo>
                  <a:pt x="3355" y="79"/>
                </a:lnTo>
                <a:lnTo>
                  <a:pt x="3272" y="61"/>
                </a:lnTo>
                <a:lnTo>
                  <a:pt x="3188" y="46"/>
                </a:lnTo>
                <a:lnTo>
                  <a:pt x="3104" y="32"/>
                </a:lnTo>
                <a:lnTo>
                  <a:pt x="3020" y="21"/>
                </a:lnTo>
                <a:lnTo>
                  <a:pt x="2935" y="11"/>
                </a:lnTo>
                <a:lnTo>
                  <a:pt x="2850" y="5"/>
                </a:lnTo>
                <a:lnTo>
                  <a:pt x="2766" y="1"/>
                </a:lnTo>
                <a:lnTo>
                  <a:pt x="2681" y="0"/>
                </a:lnTo>
                <a:lnTo>
                  <a:pt x="2596" y="0"/>
                </a:lnTo>
                <a:lnTo>
                  <a:pt x="2511" y="3"/>
                </a:lnTo>
                <a:lnTo>
                  <a:pt x="2427" y="8"/>
                </a:lnTo>
                <a:lnTo>
                  <a:pt x="2342" y="16"/>
                </a:lnTo>
                <a:lnTo>
                  <a:pt x="2258" y="25"/>
                </a:lnTo>
                <a:lnTo>
                  <a:pt x="2174" y="38"/>
                </a:lnTo>
                <a:lnTo>
                  <a:pt x="2091" y="53"/>
                </a:lnTo>
                <a:lnTo>
                  <a:pt x="2009" y="70"/>
                </a:lnTo>
                <a:lnTo>
                  <a:pt x="1926" y="90"/>
                </a:lnTo>
                <a:lnTo>
                  <a:pt x="1845" y="111"/>
                </a:lnTo>
                <a:lnTo>
                  <a:pt x="1764" y="136"/>
                </a:lnTo>
                <a:lnTo>
                  <a:pt x="1685" y="163"/>
                </a:lnTo>
                <a:lnTo>
                  <a:pt x="1645" y="177"/>
                </a:lnTo>
                <a:lnTo>
                  <a:pt x="1607" y="192"/>
                </a:lnTo>
                <a:lnTo>
                  <a:pt x="1567" y="207"/>
                </a:lnTo>
                <a:lnTo>
                  <a:pt x="1529" y="223"/>
                </a:lnTo>
                <a:lnTo>
                  <a:pt x="1490" y="240"/>
                </a:lnTo>
                <a:lnTo>
                  <a:pt x="1453" y="257"/>
                </a:lnTo>
                <a:lnTo>
                  <a:pt x="1415" y="274"/>
                </a:lnTo>
                <a:lnTo>
                  <a:pt x="1377" y="292"/>
                </a:lnTo>
                <a:lnTo>
                  <a:pt x="1356" y="304"/>
                </a:lnTo>
                <a:lnTo>
                  <a:pt x="1336" y="317"/>
                </a:lnTo>
                <a:lnTo>
                  <a:pt x="1316" y="331"/>
                </a:lnTo>
                <a:lnTo>
                  <a:pt x="1298" y="347"/>
                </a:lnTo>
                <a:lnTo>
                  <a:pt x="1282" y="363"/>
                </a:lnTo>
                <a:lnTo>
                  <a:pt x="1267" y="380"/>
                </a:lnTo>
                <a:lnTo>
                  <a:pt x="1253" y="398"/>
                </a:lnTo>
                <a:lnTo>
                  <a:pt x="1240" y="418"/>
                </a:lnTo>
                <a:lnTo>
                  <a:pt x="1230" y="438"/>
                </a:lnTo>
                <a:lnTo>
                  <a:pt x="1220" y="458"/>
                </a:lnTo>
                <a:lnTo>
                  <a:pt x="1211" y="480"/>
                </a:lnTo>
                <a:lnTo>
                  <a:pt x="1205" y="501"/>
                </a:lnTo>
                <a:lnTo>
                  <a:pt x="1200" y="524"/>
                </a:lnTo>
                <a:lnTo>
                  <a:pt x="1195" y="546"/>
                </a:lnTo>
                <a:lnTo>
                  <a:pt x="1193" y="569"/>
                </a:lnTo>
                <a:lnTo>
                  <a:pt x="1192" y="591"/>
                </a:lnTo>
                <a:lnTo>
                  <a:pt x="1147" y="624"/>
                </a:lnTo>
                <a:lnTo>
                  <a:pt x="1102" y="656"/>
                </a:lnTo>
                <a:lnTo>
                  <a:pt x="1057" y="689"/>
                </a:lnTo>
                <a:lnTo>
                  <a:pt x="1014" y="724"/>
                </a:lnTo>
                <a:lnTo>
                  <a:pt x="971" y="760"/>
                </a:lnTo>
                <a:lnTo>
                  <a:pt x="929" y="796"/>
                </a:lnTo>
                <a:lnTo>
                  <a:pt x="889" y="835"/>
                </a:lnTo>
                <a:lnTo>
                  <a:pt x="849" y="873"/>
                </a:lnTo>
                <a:lnTo>
                  <a:pt x="809" y="913"/>
                </a:lnTo>
                <a:lnTo>
                  <a:pt x="771" y="955"/>
                </a:lnTo>
                <a:lnTo>
                  <a:pt x="734" y="997"/>
                </a:lnTo>
                <a:lnTo>
                  <a:pt x="698" y="1041"/>
                </a:lnTo>
                <a:lnTo>
                  <a:pt x="662" y="1085"/>
                </a:lnTo>
                <a:lnTo>
                  <a:pt x="628" y="1131"/>
                </a:lnTo>
                <a:lnTo>
                  <a:pt x="596" y="1178"/>
                </a:lnTo>
                <a:lnTo>
                  <a:pt x="564" y="1225"/>
                </a:lnTo>
                <a:lnTo>
                  <a:pt x="533" y="1274"/>
                </a:lnTo>
                <a:lnTo>
                  <a:pt x="503" y="1325"/>
                </a:lnTo>
                <a:lnTo>
                  <a:pt x="475" y="1376"/>
                </a:lnTo>
                <a:lnTo>
                  <a:pt x="447" y="1428"/>
                </a:lnTo>
                <a:lnTo>
                  <a:pt x="421" y="1481"/>
                </a:lnTo>
                <a:lnTo>
                  <a:pt x="397" y="1536"/>
                </a:lnTo>
                <a:lnTo>
                  <a:pt x="373" y="1592"/>
                </a:lnTo>
                <a:lnTo>
                  <a:pt x="351" y="1648"/>
                </a:lnTo>
                <a:lnTo>
                  <a:pt x="329" y="1706"/>
                </a:lnTo>
                <a:lnTo>
                  <a:pt x="310" y="1765"/>
                </a:lnTo>
                <a:lnTo>
                  <a:pt x="292" y="1825"/>
                </a:lnTo>
                <a:lnTo>
                  <a:pt x="274" y="1886"/>
                </a:lnTo>
                <a:lnTo>
                  <a:pt x="259" y="1950"/>
                </a:lnTo>
                <a:lnTo>
                  <a:pt x="245" y="2013"/>
                </a:lnTo>
                <a:lnTo>
                  <a:pt x="233" y="2077"/>
                </a:lnTo>
                <a:lnTo>
                  <a:pt x="222" y="2143"/>
                </a:lnTo>
                <a:lnTo>
                  <a:pt x="220" y="2160"/>
                </a:lnTo>
                <a:lnTo>
                  <a:pt x="220" y="2177"/>
                </a:lnTo>
                <a:lnTo>
                  <a:pt x="222" y="2193"/>
                </a:lnTo>
                <a:lnTo>
                  <a:pt x="225" y="2209"/>
                </a:lnTo>
                <a:lnTo>
                  <a:pt x="229" y="2224"/>
                </a:lnTo>
                <a:lnTo>
                  <a:pt x="236" y="2239"/>
                </a:lnTo>
                <a:lnTo>
                  <a:pt x="243" y="2253"/>
                </a:lnTo>
                <a:lnTo>
                  <a:pt x="252" y="2266"/>
                </a:lnTo>
                <a:lnTo>
                  <a:pt x="262" y="2279"/>
                </a:lnTo>
                <a:lnTo>
                  <a:pt x="273" y="2290"/>
                </a:lnTo>
                <a:lnTo>
                  <a:pt x="285" y="2300"/>
                </a:lnTo>
                <a:lnTo>
                  <a:pt x="299" y="2310"/>
                </a:lnTo>
                <a:lnTo>
                  <a:pt x="313" y="2317"/>
                </a:lnTo>
                <a:lnTo>
                  <a:pt x="328" y="2324"/>
                </a:lnTo>
                <a:lnTo>
                  <a:pt x="344" y="2329"/>
                </a:lnTo>
                <a:lnTo>
                  <a:pt x="360" y="2332"/>
                </a:lnTo>
                <a:lnTo>
                  <a:pt x="377" y="2334"/>
                </a:lnTo>
                <a:lnTo>
                  <a:pt x="394" y="2334"/>
                </a:lnTo>
                <a:lnTo>
                  <a:pt x="411" y="2332"/>
                </a:lnTo>
                <a:lnTo>
                  <a:pt x="427" y="2329"/>
                </a:lnTo>
                <a:lnTo>
                  <a:pt x="442" y="2325"/>
                </a:lnTo>
                <a:lnTo>
                  <a:pt x="457" y="2319"/>
                </a:lnTo>
                <a:lnTo>
                  <a:pt x="471" y="2311"/>
                </a:lnTo>
                <a:lnTo>
                  <a:pt x="483" y="2302"/>
                </a:lnTo>
                <a:lnTo>
                  <a:pt x="496" y="2292"/>
                </a:lnTo>
                <a:lnTo>
                  <a:pt x="508" y="2281"/>
                </a:lnTo>
                <a:lnTo>
                  <a:pt x="518" y="2269"/>
                </a:lnTo>
                <a:lnTo>
                  <a:pt x="527" y="2255"/>
                </a:lnTo>
                <a:lnTo>
                  <a:pt x="535" y="2241"/>
                </a:lnTo>
                <a:lnTo>
                  <a:pt x="541" y="2226"/>
                </a:lnTo>
                <a:lnTo>
                  <a:pt x="547" y="2210"/>
                </a:lnTo>
                <a:lnTo>
                  <a:pt x="550" y="2194"/>
                </a:lnTo>
                <a:lnTo>
                  <a:pt x="560" y="2138"/>
                </a:lnTo>
                <a:lnTo>
                  <a:pt x="569" y="2084"/>
                </a:lnTo>
                <a:lnTo>
                  <a:pt x="581" y="2030"/>
                </a:lnTo>
                <a:lnTo>
                  <a:pt x="594" y="1978"/>
                </a:lnTo>
                <a:lnTo>
                  <a:pt x="609" y="1926"/>
                </a:lnTo>
                <a:lnTo>
                  <a:pt x="624" y="1875"/>
                </a:lnTo>
                <a:lnTo>
                  <a:pt x="640" y="1825"/>
                </a:lnTo>
                <a:lnTo>
                  <a:pt x="657" y="1776"/>
                </a:lnTo>
                <a:lnTo>
                  <a:pt x="676" y="1728"/>
                </a:lnTo>
                <a:lnTo>
                  <a:pt x="696" y="1681"/>
                </a:lnTo>
                <a:lnTo>
                  <a:pt x="717" y="1635"/>
                </a:lnTo>
                <a:lnTo>
                  <a:pt x="739" y="1590"/>
                </a:lnTo>
                <a:lnTo>
                  <a:pt x="761" y="1546"/>
                </a:lnTo>
                <a:lnTo>
                  <a:pt x="785" y="1502"/>
                </a:lnTo>
                <a:lnTo>
                  <a:pt x="809" y="1460"/>
                </a:lnTo>
                <a:lnTo>
                  <a:pt x="835" y="1418"/>
                </a:lnTo>
                <a:lnTo>
                  <a:pt x="862" y="1377"/>
                </a:lnTo>
                <a:lnTo>
                  <a:pt x="890" y="1338"/>
                </a:lnTo>
                <a:lnTo>
                  <a:pt x="918" y="1299"/>
                </a:lnTo>
                <a:lnTo>
                  <a:pt x="948" y="1261"/>
                </a:lnTo>
                <a:lnTo>
                  <a:pt x="978" y="1224"/>
                </a:lnTo>
                <a:lnTo>
                  <a:pt x="1009" y="1189"/>
                </a:lnTo>
                <a:lnTo>
                  <a:pt x="1041" y="1153"/>
                </a:lnTo>
                <a:lnTo>
                  <a:pt x="1073" y="1119"/>
                </a:lnTo>
                <a:lnTo>
                  <a:pt x="1106" y="1086"/>
                </a:lnTo>
                <a:lnTo>
                  <a:pt x="1141" y="1053"/>
                </a:lnTo>
                <a:lnTo>
                  <a:pt x="1175" y="1022"/>
                </a:lnTo>
                <a:lnTo>
                  <a:pt x="1210" y="992"/>
                </a:lnTo>
                <a:lnTo>
                  <a:pt x="1247" y="962"/>
                </a:lnTo>
                <a:lnTo>
                  <a:pt x="1284" y="934"/>
                </a:lnTo>
                <a:lnTo>
                  <a:pt x="1322" y="907"/>
                </a:lnTo>
                <a:lnTo>
                  <a:pt x="1359" y="880"/>
                </a:lnTo>
                <a:lnTo>
                  <a:pt x="1377" y="889"/>
                </a:lnTo>
                <a:lnTo>
                  <a:pt x="1396" y="897"/>
                </a:lnTo>
                <a:lnTo>
                  <a:pt x="1414" y="904"/>
                </a:lnTo>
                <a:lnTo>
                  <a:pt x="1433" y="911"/>
                </a:lnTo>
                <a:lnTo>
                  <a:pt x="1453" y="916"/>
                </a:lnTo>
                <a:lnTo>
                  <a:pt x="1473" y="919"/>
                </a:lnTo>
                <a:lnTo>
                  <a:pt x="1492" y="922"/>
                </a:lnTo>
                <a:lnTo>
                  <a:pt x="1513" y="924"/>
                </a:lnTo>
                <a:lnTo>
                  <a:pt x="1533" y="924"/>
                </a:lnTo>
                <a:lnTo>
                  <a:pt x="1553" y="923"/>
                </a:lnTo>
                <a:lnTo>
                  <a:pt x="1574" y="921"/>
                </a:lnTo>
                <a:lnTo>
                  <a:pt x="1594" y="916"/>
                </a:lnTo>
                <a:lnTo>
                  <a:pt x="1614" y="912"/>
                </a:lnTo>
                <a:lnTo>
                  <a:pt x="1635" y="906"/>
                </a:lnTo>
                <a:lnTo>
                  <a:pt x="1654" y="898"/>
                </a:lnTo>
                <a:lnTo>
                  <a:pt x="1673" y="888"/>
                </a:lnTo>
                <a:close/>
                <a:moveTo>
                  <a:pt x="4977" y="2469"/>
                </a:moveTo>
                <a:lnTo>
                  <a:pt x="4786" y="2469"/>
                </a:lnTo>
                <a:lnTo>
                  <a:pt x="4786" y="4109"/>
                </a:lnTo>
                <a:lnTo>
                  <a:pt x="4977" y="4109"/>
                </a:lnTo>
                <a:lnTo>
                  <a:pt x="4999" y="4109"/>
                </a:lnTo>
                <a:lnTo>
                  <a:pt x="5021" y="4107"/>
                </a:lnTo>
                <a:lnTo>
                  <a:pt x="5043" y="4105"/>
                </a:lnTo>
                <a:lnTo>
                  <a:pt x="5064" y="4100"/>
                </a:lnTo>
                <a:lnTo>
                  <a:pt x="5084" y="4095"/>
                </a:lnTo>
                <a:lnTo>
                  <a:pt x="5105" y="4090"/>
                </a:lnTo>
                <a:lnTo>
                  <a:pt x="5125" y="4083"/>
                </a:lnTo>
                <a:lnTo>
                  <a:pt x="5144" y="4075"/>
                </a:lnTo>
                <a:lnTo>
                  <a:pt x="5164" y="4066"/>
                </a:lnTo>
                <a:lnTo>
                  <a:pt x="5183" y="4056"/>
                </a:lnTo>
                <a:lnTo>
                  <a:pt x="5200" y="4047"/>
                </a:lnTo>
                <a:lnTo>
                  <a:pt x="5218" y="4035"/>
                </a:lnTo>
                <a:lnTo>
                  <a:pt x="5236" y="4023"/>
                </a:lnTo>
                <a:lnTo>
                  <a:pt x="5252" y="4010"/>
                </a:lnTo>
                <a:lnTo>
                  <a:pt x="5268" y="3996"/>
                </a:lnTo>
                <a:lnTo>
                  <a:pt x="5283" y="3982"/>
                </a:lnTo>
                <a:lnTo>
                  <a:pt x="5297" y="3967"/>
                </a:lnTo>
                <a:lnTo>
                  <a:pt x="5311" y="3951"/>
                </a:lnTo>
                <a:lnTo>
                  <a:pt x="5323" y="3935"/>
                </a:lnTo>
                <a:lnTo>
                  <a:pt x="5335" y="3918"/>
                </a:lnTo>
                <a:lnTo>
                  <a:pt x="5346" y="3901"/>
                </a:lnTo>
                <a:lnTo>
                  <a:pt x="5357" y="3883"/>
                </a:lnTo>
                <a:lnTo>
                  <a:pt x="5366" y="3863"/>
                </a:lnTo>
                <a:lnTo>
                  <a:pt x="5375" y="3845"/>
                </a:lnTo>
                <a:lnTo>
                  <a:pt x="5382" y="3825"/>
                </a:lnTo>
                <a:lnTo>
                  <a:pt x="5390" y="3805"/>
                </a:lnTo>
                <a:lnTo>
                  <a:pt x="5395" y="3784"/>
                </a:lnTo>
                <a:lnTo>
                  <a:pt x="5401" y="3764"/>
                </a:lnTo>
                <a:lnTo>
                  <a:pt x="5404" y="3742"/>
                </a:lnTo>
                <a:lnTo>
                  <a:pt x="5407" y="3721"/>
                </a:lnTo>
                <a:lnTo>
                  <a:pt x="5408" y="3699"/>
                </a:lnTo>
                <a:lnTo>
                  <a:pt x="5409" y="3677"/>
                </a:lnTo>
                <a:lnTo>
                  <a:pt x="5409" y="2902"/>
                </a:lnTo>
                <a:lnTo>
                  <a:pt x="5408" y="2879"/>
                </a:lnTo>
                <a:lnTo>
                  <a:pt x="5407" y="2858"/>
                </a:lnTo>
                <a:lnTo>
                  <a:pt x="5404" y="2836"/>
                </a:lnTo>
                <a:lnTo>
                  <a:pt x="5401" y="2815"/>
                </a:lnTo>
                <a:lnTo>
                  <a:pt x="5395" y="2793"/>
                </a:lnTo>
                <a:lnTo>
                  <a:pt x="5390" y="2773"/>
                </a:lnTo>
                <a:lnTo>
                  <a:pt x="5382" y="2754"/>
                </a:lnTo>
                <a:lnTo>
                  <a:pt x="5375" y="2733"/>
                </a:lnTo>
                <a:lnTo>
                  <a:pt x="5366" y="2714"/>
                </a:lnTo>
                <a:lnTo>
                  <a:pt x="5357" y="2696"/>
                </a:lnTo>
                <a:lnTo>
                  <a:pt x="5346" y="2678"/>
                </a:lnTo>
                <a:lnTo>
                  <a:pt x="5335" y="2661"/>
                </a:lnTo>
                <a:lnTo>
                  <a:pt x="5323" y="2643"/>
                </a:lnTo>
                <a:lnTo>
                  <a:pt x="5311" y="2627"/>
                </a:lnTo>
                <a:lnTo>
                  <a:pt x="5297" y="2611"/>
                </a:lnTo>
                <a:lnTo>
                  <a:pt x="5283" y="2596"/>
                </a:lnTo>
                <a:lnTo>
                  <a:pt x="5268" y="2582"/>
                </a:lnTo>
                <a:lnTo>
                  <a:pt x="5252" y="2568"/>
                </a:lnTo>
                <a:lnTo>
                  <a:pt x="5236" y="2555"/>
                </a:lnTo>
                <a:lnTo>
                  <a:pt x="5218" y="2544"/>
                </a:lnTo>
                <a:lnTo>
                  <a:pt x="5200" y="2532"/>
                </a:lnTo>
                <a:lnTo>
                  <a:pt x="5183" y="2521"/>
                </a:lnTo>
                <a:lnTo>
                  <a:pt x="5164" y="2511"/>
                </a:lnTo>
                <a:lnTo>
                  <a:pt x="5144" y="2503"/>
                </a:lnTo>
                <a:lnTo>
                  <a:pt x="5125" y="2495"/>
                </a:lnTo>
                <a:lnTo>
                  <a:pt x="5105" y="2489"/>
                </a:lnTo>
                <a:lnTo>
                  <a:pt x="5084" y="2483"/>
                </a:lnTo>
                <a:lnTo>
                  <a:pt x="5064" y="2478"/>
                </a:lnTo>
                <a:lnTo>
                  <a:pt x="5043" y="2474"/>
                </a:lnTo>
                <a:lnTo>
                  <a:pt x="5021" y="2472"/>
                </a:lnTo>
                <a:lnTo>
                  <a:pt x="4999" y="2470"/>
                </a:lnTo>
                <a:lnTo>
                  <a:pt x="4977" y="2469"/>
                </a:lnTo>
                <a:close/>
                <a:moveTo>
                  <a:pt x="4446" y="2300"/>
                </a:moveTo>
                <a:lnTo>
                  <a:pt x="4446" y="2300"/>
                </a:lnTo>
                <a:lnTo>
                  <a:pt x="4465" y="2301"/>
                </a:lnTo>
                <a:lnTo>
                  <a:pt x="4484" y="2305"/>
                </a:lnTo>
                <a:lnTo>
                  <a:pt x="4503" y="2310"/>
                </a:lnTo>
                <a:lnTo>
                  <a:pt x="4522" y="2316"/>
                </a:lnTo>
                <a:lnTo>
                  <a:pt x="4539" y="2325"/>
                </a:lnTo>
                <a:lnTo>
                  <a:pt x="4555" y="2335"/>
                </a:lnTo>
                <a:lnTo>
                  <a:pt x="4570" y="2345"/>
                </a:lnTo>
                <a:lnTo>
                  <a:pt x="4584" y="2358"/>
                </a:lnTo>
                <a:lnTo>
                  <a:pt x="4597" y="2372"/>
                </a:lnTo>
                <a:lnTo>
                  <a:pt x="4607" y="2387"/>
                </a:lnTo>
                <a:lnTo>
                  <a:pt x="4617" y="2403"/>
                </a:lnTo>
                <a:lnTo>
                  <a:pt x="4626" y="2420"/>
                </a:lnTo>
                <a:lnTo>
                  <a:pt x="4632" y="2439"/>
                </a:lnTo>
                <a:lnTo>
                  <a:pt x="4637" y="2457"/>
                </a:lnTo>
                <a:lnTo>
                  <a:pt x="4641" y="2477"/>
                </a:lnTo>
                <a:lnTo>
                  <a:pt x="4641" y="2496"/>
                </a:lnTo>
                <a:lnTo>
                  <a:pt x="4641" y="4090"/>
                </a:lnTo>
                <a:lnTo>
                  <a:pt x="4641" y="4109"/>
                </a:lnTo>
                <a:lnTo>
                  <a:pt x="4637" y="4128"/>
                </a:lnTo>
                <a:lnTo>
                  <a:pt x="4632" y="4147"/>
                </a:lnTo>
                <a:lnTo>
                  <a:pt x="4626" y="4166"/>
                </a:lnTo>
                <a:lnTo>
                  <a:pt x="4617" y="4183"/>
                </a:lnTo>
                <a:lnTo>
                  <a:pt x="4607" y="4199"/>
                </a:lnTo>
                <a:lnTo>
                  <a:pt x="4597" y="4214"/>
                </a:lnTo>
                <a:lnTo>
                  <a:pt x="4584" y="4228"/>
                </a:lnTo>
                <a:lnTo>
                  <a:pt x="4570" y="4241"/>
                </a:lnTo>
                <a:lnTo>
                  <a:pt x="4555" y="4251"/>
                </a:lnTo>
                <a:lnTo>
                  <a:pt x="4539" y="4261"/>
                </a:lnTo>
                <a:lnTo>
                  <a:pt x="4522" y="4270"/>
                </a:lnTo>
                <a:lnTo>
                  <a:pt x="4503" y="4276"/>
                </a:lnTo>
                <a:lnTo>
                  <a:pt x="4484" y="4281"/>
                </a:lnTo>
                <a:lnTo>
                  <a:pt x="4465" y="4285"/>
                </a:lnTo>
                <a:lnTo>
                  <a:pt x="4446" y="4286"/>
                </a:lnTo>
                <a:lnTo>
                  <a:pt x="4175" y="4286"/>
                </a:lnTo>
                <a:lnTo>
                  <a:pt x="4155" y="4285"/>
                </a:lnTo>
                <a:lnTo>
                  <a:pt x="4136" y="4281"/>
                </a:lnTo>
                <a:lnTo>
                  <a:pt x="4117" y="4276"/>
                </a:lnTo>
                <a:lnTo>
                  <a:pt x="4099" y="4270"/>
                </a:lnTo>
                <a:lnTo>
                  <a:pt x="4082" y="4261"/>
                </a:lnTo>
                <a:lnTo>
                  <a:pt x="4066" y="4251"/>
                </a:lnTo>
                <a:lnTo>
                  <a:pt x="4051" y="4241"/>
                </a:lnTo>
                <a:lnTo>
                  <a:pt x="4037" y="4228"/>
                </a:lnTo>
                <a:lnTo>
                  <a:pt x="4024" y="4214"/>
                </a:lnTo>
                <a:lnTo>
                  <a:pt x="4014" y="4199"/>
                </a:lnTo>
                <a:lnTo>
                  <a:pt x="4003" y="4183"/>
                </a:lnTo>
                <a:lnTo>
                  <a:pt x="3995" y="4166"/>
                </a:lnTo>
                <a:lnTo>
                  <a:pt x="3989" y="4147"/>
                </a:lnTo>
                <a:lnTo>
                  <a:pt x="3983" y="4128"/>
                </a:lnTo>
                <a:lnTo>
                  <a:pt x="3980" y="4109"/>
                </a:lnTo>
                <a:lnTo>
                  <a:pt x="3979" y="4090"/>
                </a:lnTo>
                <a:lnTo>
                  <a:pt x="3979" y="2496"/>
                </a:lnTo>
                <a:lnTo>
                  <a:pt x="3980" y="2477"/>
                </a:lnTo>
                <a:lnTo>
                  <a:pt x="3983" y="2457"/>
                </a:lnTo>
                <a:lnTo>
                  <a:pt x="3989" y="2439"/>
                </a:lnTo>
                <a:lnTo>
                  <a:pt x="3995" y="2420"/>
                </a:lnTo>
                <a:lnTo>
                  <a:pt x="4003" y="2403"/>
                </a:lnTo>
                <a:lnTo>
                  <a:pt x="4014" y="2387"/>
                </a:lnTo>
                <a:lnTo>
                  <a:pt x="4024" y="2372"/>
                </a:lnTo>
                <a:lnTo>
                  <a:pt x="4037" y="2358"/>
                </a:lnTo>
                <a:lnTo>
                  <a:pt x="4051" y="2345"/>
                </a:lnTo>
                <a:lnTo>
                  <a:pt x="4066" y="2335"/>
                </a:lnTo>
                <a:lnTo>
                  <a:pt x="4082" y="2325"/>
                </a:lnTo>
                <a:lnTo>
                  <a:pt x="4099" y="2316"/>
                </a:lnTo>
                <a:lnTo>
                  <a:pt x="4117" y="2310"/>
                </a:lnTo>
                <a:lnTo>
                  <a:pt x="4136" y="2305"/>
                </a:lnTo>
                <a:lnTo>
                  <a:pt x="4155" y="2301"/>
                </a:lnTo>
                <a:lnTo>
                  <a:pt x="4175" y="2300"/>
                </a:lnTo>
                <a:lnTo>
                  <a:pt x="4446" y="2300"/>
                </a:lnTo>
                <a:close/>
                <a:moveTo>
                  <a:pt x="432" y="2469"/>
                </a:moveTo>
                <a:lnTo>
                  <a:pt x="623" y="2469"/>
                </a:lnTo>
                <a:lnTo>
                  <a:pt x="623" y="4109"/>
                </a:lnTo>
                <a:lnTo>
                  <a:pt x="432" y="4109"/>
                </a:lnTo>
                <a:lnTo>
                  <a:pt x="411" y="4109"/>
                </a:lnTo>
                <a:lnTo>
                  <a:pt x="388" y="4107"/>
                </a:lnTo>
                <a:lnTo>
                  <a:pt x="367" y="4105"/>
                </a:lnTo>
                <a:lnTo>
                  <a:pt x="345" y="4100"/>
                </a:lnTo>
                <a:lnTo>
                  <a:pt x="325" y="4095"/>
                </a:lnTo>
                <a:lnTo>
                  <a:pt x="304" y="4090"/>
                </a:lnTo>
                <a:lnTo>
                  <a:pt x="284" y="4083"/>
                </a:lnTo>
                <a:lnTo>
                  <a:pt x="265" y="4075"/>
                </a:lnTo>
                <a:lnTo>
                  <a:pt x="245" y="4066"/>
                </a:lnTo>
                <a:lnTo>
                  <a:pt x="226" y="4056"/>
                </a:lnTo>
                <a:lnTo>
                  <a:pt x="209" y="4047"/>
                </a:lnTo>
                <a:lnTo>
                  <a:pt x="191" y="4035"/>
                </a:lnTo>
                <a:lnTo>
                  <a:pt x="174" y="4023"/>
                </a:lnTo>
                <a:lnTo>
                  <a:pt x="158" y="4010"/>
                </a:lnTo>
                <a:lnTo>
                  <a:pt x="142" y="3996"/>
                </a:lnTo>
                <a:lnTo>
                  <a:pt x="126" y="3982"/>
                </a:lnTo>
                <a:lnTo>
                  <a:pt x="113" y="3967"/>
                </a:lnTo>
                <a:lnTo>
                  <a:pt x="99" y="3951"/>
                </a:lnTo>
                <a:lnTo>
                  <a:pt x="86" y="3935"/>
                </a:lnTo>
                <a:lnTo>
                  <a:pt x="74" y="3918"/>
                </a:lnTo>
                <a:lnTo>
                  <a:pt x="63" y="3901"/>
                </a:lnTo>
                <a:lnTo>
                  <a:pt x="53" y="3883"/>
                </a:lnTo>
                <a:lnTo>
                  <a:pt x="43" y="3863"/>
                </a:lnTo>
                <a:lnTo>
                  <a:pt x="34" y="3845"/>
                </a:lnTo>
                <a:lnTo>
                  <a:pt x="27" y="3825"/>
                </a:lnTo>
                <a:lnTo>
                  <a:pt x="19" y="3805"/>
                </a:lnTo>
                <a:lnTo>
                  <a:pt x="14" y="3784"/>
                </a:lnTo>
                <a:lnTo>
                  <a:pt x="9" y="3764"/>
                </a:lnTo>
                <a:lnTo>
                  <a:pt x="5" y="3742"/>
                </a:lnTo>
                <a:lnTo>
                  <a:pt x="2" y="3721"/>
                </a:lnTo>
                <a:lnTo>
                  <a:pt x="1" y="3699"/>
                </a:lnTo>
                <a:lnTo>
                  <a:pt x="0" y="3677"/>
                </a:lnTo>
                <a:lnTo>
                  <a:pt x="0" y="2902"/>
                </a:lnTo>
                <a:lnTo>
                  <a:pt x="1" y="2879"/>
                </a:lnTo>
                <a:lnTo>
                  <a:pt x="2" y="2858"/>
                </a:lnTo>
                <a:lnTo>
                  <a:pt x="5" y="2836"/>
                </a:lnTo>
                <a:lnTo>
                  <a:pt x="9" y="2815"/>
                </a:lnTo>
                <a:lnTo>
                  <a:pt x="14" y="2793"/>
                </a:lnTo>
                <a:lnTo>
                  <a:pt x="19" y="2773"/>
                </a:lnTo>
                <a:lnTo>
                  <a:pt x="27" y="2754"/>
                </a:lnTo>
                <a:lnTo>
                  <a:pt x="34" y="2733"/>
                </a:lnTo>
                <a:lnTo>
                  <a:pt x="43" y="2714"/>
                </a:lnTo>
                <a:lnTo>
                  <a:pt x="53" y="2696"/>
                </a:lnTo>
                <a:lnTo>
                  <a:pt x="63" y="2678"/>
                </a:lnTo>
                <a:lnTo>
                  <a:pt x="74" y="2661"/>
                </a:lnTo>
                <a:lnTo>
                  <a:pt x="86" y="2643"/>
                </a:lnTo>
                <a:lnTo>
                  <a:pt x="99" y="2627"/>
                </a:lnTo>
                <a:lnTo>
                  <a:pt x="113" y="2611"/>
                </a:lnTo>
                <a:lnTo>
                  <a:pt x="126" y="2596"/>
                </a:lnTo>
                <a:lnTo>
                  <a:pt x="142" y="2582"/>
                </a:lnTo>
                <a:lnTo>
                  <a:pt x="158" y="2568"/>
                </a:lnTo>
                <a:lnTo>
                  <a:pt x="174" y="2555"/>
                </a:lnTo>
                <a:lnTo>
                  <a:pt x="191" y="2544"/>
                </a:lnTo>
                <a:lnTo>
                  <a:pt x="209" y="2532"/>
                </a:lnTo>
                <a:lnTo>
                  <a:pt x="226" y="2521"/>
                </a:lnTo>
                <a:lnTo>
                  <a:pt x="245" y="2511"/>
                </a:lnTo>
                <a:lnTo>
                  <a:pt x="265" y="2503"/>
                </a:lnTo>
                <a:lnTo>
                  <a:pt x="284" y="2495"/>
                </a:lnTo>
                <a:lnTo>
                  <a:pt x="304" y="2489"/>
                </a:lnTo>
                <a:lnTo>
                  <a:pt x="325" y="2483"/>
                </a:lnTo>
                <a:lnTo>
                  <a:pt x="345" y="2478"/>
                </a:lnTo>
                <a:lnTo>
                  <a:pt x="367" y="2474"/>
                </a:lnTo>
                <a:lnTo>
                  <a:pt x="388" y="2472"/>
                </a:lnTo>
                <a:lnTo>
                  <a:pt x="411" y="2470"/>
                </a:lnTo>
                <a:lnTo>
                  <a:pt x="432" y="2469"/>
                </a:lnTo>
                <a:close/>
                <a:moveTo>
                  <a:pt x="441" y="2787"/>
                </a:moveTo>
                <a:lnTo>
                  <a:pt x="408" y="2624"/>
                </a:lnTo>
                <a:lnTo>
                  <a:pt x="382" y="2630"/>
                </a:lnTo>
                <a:lnTo>
                  <a:pt x="355" y="2638"/>
                </a:lnTo>
                <a:lnTo>
                  <a:pt x="328" y="2647"/>
                </a:lnTo>
                <a:lnTo>
                  <a:pt x="303" y="2658"/>
                </a:lnTo>
                <a:lnTo>
                  <a:pt x="278" y="2671"/>
                </a:lnTo>
                <a:lnTo>
                  <a:pt x="254" y="2685"/>
                </a:lnTo>
                <a:lnTo>
                  <a:pt x="232" y="2702"/>
                </a:lnTo>
                <a:lnTo>
                  <a:pt x="210" y="2721"/>
                </a:lnTo>
                <a:lnTo>
                  <a:pt x="193" y="2739"/>
                </a:lnTo>
                <a:lnTo>
                  <a:pt x="177" y="2758"/>
                </a:lnTo>
                <a:lnTo>
                  <a:pt x="162" y="2780"/>
                </a:lnTo>
                <a:lnTo>
                  <a:pt x="149" y="2802"/>
                </a:lnTo>
                <a:lnTo>
                  <a:pt x="138" y="2827"/>
                </a:lnTo>
                <a:lnTo>
                  <a:pt x="129" y="2852"/>
                </a:lnTo>
                <a:lnTo>
                  <a:pt x="121" y="2880"/>
                </a:lnTo>
                <a:lnTo>
                  <a:pt x="116" y="2910"/>
                </a:lnTo>
                <a:lnTo>
                  <a:pt x="115" y="2918"/>
                </a:lnTo>
                <a:lnTo>
                  <a:pt x="115" y="2921"/>
                </a:lnTo>
                <a:lnTo>
                  <a:pt x="115" y="3577"/>
                </a:lnTo>
                <a:lnTo>
                  <a:pt x="282" y="3577"/>
                </a:lnTo>
                <a:lnTo>
                  <a:pt x="282" y="2926"/>
                </a:lnTo>
                <a:lnTo>
                  <a:pt x="284" y="2912"/>
                </a:lnTo>
                <a:lnTo>
                  <a:pt x="287" y="2900"/>
                </a:lnTo>
                <a:lnTo>
                  <a:pt x="293" y="2888"/>
                </a:lnTo>
                <a:lnTo>
                  <a:pt x="297" y="2877"/>
                </a:lnTo>
                <a:lnTo>
                  <a:pt x="303" y="2867"/>
                </a:lnTo>
                <a:lnTo>
                  <a:pt x="310" y="2858"/>
                </a:lnTo>
                <a:lnTo>
                  <a:pt x="317" y="2849"/>
                </a:lnTo>
                <a:lnTo>
                  <a:pt x="325" y="2841"/>
                </a:lnTo>
                <a:lnTo>
                  <a:pt x="337" y="2831"/>
                </a:lnTo>
                <a:lnTo>
                  <a:pt x="349" y="2821"/>
                </a:lnTo>
                <a:lnTo>
                  <a:pt x="363" y="2814"/>
                </a:lnTo>
                <a:lnTo>
                  <a:pt x="377" y="2806"/>
                </a:lnTo>
                <a:lnTo>
                  <a:pt x="392" y="2800"/>
                </a:lnTo>
                <a:lnTo>
                  <a:pt x="408" y="2795"/>
                </a:lnTo>
                <a:lnTo>
                  <a:pt x="425" y="2790"/>
                </a:lnTo>
                <a:lnTo>
                  <a:pt x="441" y="2787"/>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pic>
        <p:nvPicPr>
          <p:cNvPr id="29" name="图片 28"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sp>
        <p:nvSpPr>
          <p:cNvPr id="23" name="文本框 22"/>
          <p:cNvSpPr txBox="1"/>
          <p:nvPr/>
        </p:nvSpPr>
        <p:spPr>
          <a:xfrm>
            <a:off x="1879600" y="1162685"/>
            <a:ext cx="6096000" cy="88074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prstClr val="black"/>
                </a:solidFill>
                <a:latin typeface="Century Gothic" panose="020B0502020202020204"/>
                <a:ea typeface="思源黑体 CN Bold"/>
                <a:cs typeface="+mn-ea"/>
                <a:sym typeface="+mn-lt"/>
              </a:rPr>
              <a:t>超成本预算的处理</a:t>
            </a:r>
            <a:endPar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5" name="文本框 4"/>
          <p:cNvSpPr txBox="1"/>
          <p:nvPr/>
        </p:nvSpPr>
        <p:spPr>
          <a:xfrm>
            <a:off x="1985010" y="2558415"/>
            <a:ext cx="9028430" cy="2676525"/>
          </a:xfrm>
          <a:prstGeom prst="rect">
            <a:avLst/>
          </a:prstGeom>
          <a:noFill/>
        </p:spPr>
        <p:txBody>
          <a:bodyPr wrap="square">
            <a:spAutoFit/>
          </a:bodyPr>
          <a:lstStyle/>
          <a:p>
            <a:r>
              <a:rPr lang="zh-CN" altLang="en-US" sz="2800" dirty="0"/>
              <a:t>工时资源的成本：保持资源费率不变的情况下</a:t>
            </a:r>
            <a:r>
              <a:rPr lang="en-US" altLang="zh-CN" sz="2800" dirty="0"/>
              <a:t>,</a:t>
            </a:r>
            <a:r>
              <a:rPr lang="zh-CN" altLang="en-US" sz="2800" dirty="0"/>
              <a:t>通过调整资源的工时值</a:t>
            </a:r>
            <a:r>
              <a:rPr lang="en-US" altLang="zh-CN" sz="2800" dirty="0"/>
              <a:t>,</a:t>
            </a:r>
            <a:r>
              <a:rPr lang="zh-CN" altLang="en-US" sz="2800" dirty="0"/>
              <a:t>来调整工时资源的成本值。</a:t>
            </a:r>
            <a:endParaRPr lang="en-US" altLang="zh-CN" sz="2800" dirty="0"/>
          </a:p>
          <a:p>
            <a:endParaRPr lang="en-US" altLang="zh-CN" sz="2800" dirty="0"/>
          </a:p>
          <a:p>
            <a:endParaRPr lang="en-US" altLang="zh-CN" sz="2800" dirty="0"/>
          </a:p>
          <a:p>
            <a:r>
              <a:rPr lang="zh-CN" altLang="en-US" sz="2800" dirty="0"/>
              <a:t>材料资源的成本：材料的价格是固定的，所以只能通过调整材料的用量来调整材料资源成本。</a:t>
            </a:r>
            <a:endParaRPr lang="zh-CN" altLang="en-US" sz="2800" dirty="0"/>
          </a:p>
        </p:txBody>
      </p:sp>
      <p:sp>
        <p:nvSpPr>
          <p:cNvPr id="6" name="Oval 21"/>
          <p:cNvSpPr>
            <a:spLocks noChangeArrowheads="1"/>
          </p:cNvSpPr>
          <p:nvPr/>
        </p:nvSpPr>
        <p:spPr bwMode="auto">
          <a:xfrm>
            <a:off x="1423686" y="2787706"/>
            <a:ext cx="502134" cy="504462"/>
          </a:xfrm>
          <a:prstGeom prst="ellipse">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8" name="Oval 21"/>
          <p:cNvSpPr>
            <a:spLocks noChangeArrowheads="1"/>
          </p:cNvSpPr>
          <p:nvPr/>
        </p:nvSpPr>
        <p:spPr bwMode="auto">
          <a:xfrm>
            <a:off x="1423686" y="4525185"/>
            <a:ext cx="502134" cy="504462"/>
          </a:xfrm>
          <a:prstGeom prst="ellipse">
            <a:avLst/>
          </a:prstGeom>
          <a:solidFill>
            <a:srgbClr val="44546A"/>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450" decel="100000" fill="hold"/>
                                        <p:tgtEl>
                                          <p:spTgt spid="1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marR="0" indent="0" defTabSz="914400" fontAlgn="auto">
              <a:lnSpc>
                <a:spcPct val="100000"/>
              </a:lnSpc>
              <a:spcBef>
                <a:spcPts val="0"/>
              </a:spcBef>
              <a:spcAft>
                <a:spcPts val="0"/>
              </a:spcAft>
              <a:buClrTx/>
              <a:buSzTx/>
              <a:buFontTx/>
              <a:buNone/>
              <a:defRPr/>
            </a:pPr>
            <a:r>
              <a:rPr kumimoji="0" lang="en-US" altLang="zh-CN" sz="3200" b="0" i="0" kern="1200" cap="none" spc="0" normalizeH="0" baseline="0" noProof="0" dirty="0">
                <a:solidFill>
                  <a:srgbClr val="00A3A4"/>
                </a:solidFill>
                <a:latin typeface="Century Gothic" panose="020B0502020202020204"/>
                <a:ea typeface="思源黑体 CN Bold"/>
                <a:cs typeface="+mn-ea"/>
                <a:sym typeface="+mn-lt"/>
              </a:rPr>
              <a:t>3.4 </a:t>
            </a:r>
            <a:r>
              <a:rPr kumimoji="0" lang="zh-CN" altLang="en-US" sz="3200" b="0" i="0" kern="1200" cap="none" spc="0" normalizeH="0" baseline="0" noProof="0" dirty="0">
                <a:solidFill>
                  <a:srgbClr val="00A3A4"/>
                </a:solidFill>
                <a:latin typeface="Century Gothic" panose="020B0502020202020204"/>
                <a:ea typeface="思源黑体 CN Bold"/>
                <a:cs typeface="+mn-ea"/>
                <a:sym typeface="+mn-lt"/>
              </a:rPr>
              <a:t>人力资源管理</a:t>
            </a:r>
            <a:endParaRPr kumimoji="0" lang="zh-CN" altLang="en-US" sz="3200" b="0" i="0" kern="1200" cap="none" spc="0" normalizeH="0" baseline="0" noProof="0" dirty="0">
              <a:solidFill>
                <a:srgbClr val="00A3A4"/>
              </a:solidFill>
              <a:latin typeface="Century Gothic" panose="020B0502020202020204"/>
              <a:ea typeface="思源黑体 CN Bold"/>
              <a:cs typeface="+mn-ea"/>
              <a:sym typeface="+mn-lt"/>
            </a:endParaRPr>
          </a:p>
        </p:txBody>
      </p:sp>
      <p:pic>
        <p:nvPicPr>
          <p:cNvPr id="39" name="图片 38"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graphicFrame>
        <p:nvGraphicFramePr>
          <p:cNvPr id="5" name="表格 4"/>
          <p:cNvGraphicFramePr/>
          <p:nvPr>
            <p:custDataLst>
              <p:tags r:id="rId4"/>
            </p:custDataLst>
          </p:nvPr>
        </p:nvGraphicFramePr>
        <p:xfrm>
          <a:off x="2120900" y="1965960"/>
          <a:ext cx="8201660" cy="3108960"/>
        </p:xfrm>
        <a:graphic>
          <a:graphicData uri="http://schemas.openxmlformats.org/drawingml/2006/table">
            <a:tbl>
              <a:tblPr firstRow="1" bandRow="1">
                <a:tableStyleId>{5C22544A-7EE6-4342-B048-85BDC9FD1C3A}</a:tableStyleId>
              </a:tblPr>
              <a:tblGrid>
                <a:gridCol w="2272665"/>
                <a:gridCol w="1994535"/>
                <a:gridCol w="3934460"/>
              </a:tblGrid>
              <a:tr h="518160">
                <a:tc>
                  <a:txBody>
                    <a:bodyPr/>
                    <a:p>
                      <a:pPr>
                        <a:buNone/>
                      </a:pPr>
                      <a:r>
                        <a:rPr lang="zh-CN" altLang="en-US" sz="2800" b="0" dirty="0">
                          <a:solidFill>
                            <a:schemeClr val="bg1"/>
                          </a:solidFill>
                        </a:rPr>
                        <a:t>角色</a:t>
                      </a:r>
                      <a:endParaRPr lang="zh-CN" altLang="en-US" sz="2800" b="0" dirty="0">
                        <a:solidFill>
                          <a:schemeClr val="bg1"/>
                        </a:solidFill>
                      </a:endParaRPr>
                    </a:p>
                  </a:txBody>
                  <a:tcPr/>
                </a:tc>
                <a:tc>
                  <a:txBody>
                    <a:bodyPr/>
                    <a:p>
                      <a:pPr>
                        <a:buNone/>
                      </a:pPr>
                      <a:r>
                        <a:rPr lang="zh-CN" altLang="en-US" sz="2800" b="0" dirty="0">
                          <a:solidFill>
                            <a:schemeClr val="bg1"/>
                          </a:solidFill>
                        </a:rPr>
                        <a:t>姓名</a:t>
                      </a:r>
                      <a:endParaRPr lang="zh-CN" altLang="en-US" sz="2800" b="0" dirty="0">
                        <a:solidFill>
                          <a:schemeClr val="bg1"/>
                        </a:solidFill>
                      </a:endParaRPr>
                    </a:p>
                  </a:txBody>
                  <a:tcPr/>
                </a:tc>
                <a:tc>
                  <a:txBody>
                    <a:bodyPr/>
                    <a:p>
                      <a:pPr>
                        <a:buNone/>
                      </a:pPr>
                      <a:r>
                        <a:rPr lang="zh-CN" altLang="en-US" sz="2800" b="0" dirty="0">
                          <a:solidFill>
                            <a:schemeClr val="bg1"/>
                          </a:solidFill>
                        </a:rPr>
                        <a:t>职位</a:t>
                      </a:r>
                      <a:endParaRPr lang="zh-CN" altLang="en-US" sz="2800" b="0" dirty="0">
                        <a:solidFill>
                          <a:schemeClr val="bg1"/>
                        </a:solidFill>
                      </a:endParaRPr>
                    </a:p>
                  </a:txBody>
                  <a:tcPr/>
                </a:tc>
              </a:tr>
              <a:tr h="518160">
                <a:tc>
                  <a:txBody>
                    <a:bodyPr/>
                    <a:p>
                      <a:pPr>
                        <a:buNone/>
                      </a:pPr>
                      <a:r>
                        <a:rPr lang="zh-CN" altLang="en-US" sz="2800" dirty="0">
                          <a:solidFill>
                            <a:schemeClr val="tx1"/>
                          </a:solidFill>
                        </a:rPr>
                        <a:t>项目经理</a:t>
                      </a:r>
                      <a:endParaRPr lang="zh-CN" altLang="en-US" sz="2800" dirty="0">
                        <a:solidFill>
                          <a:schemeClr val="tx1"/>
                        </a:solidFill>
                      </a:endParaRPr>
                    </a:p>
                  </a:txBody>
                  <a:tcPr/>
                </a:tc>
                <a:tc>
                  <a:txBody>
                    <a:bodyPr/>
                    <a:p>
                      <a:pPr>
                        <a:buNone/>
                      </a:pPr>
                      <a:r>
                        <a:rPr lang="zh-CN" altLang="en-US" sz="2800" dirty="0">
                          <a:solidFill>
                            <a:schemeClr val="tx1"/>
                          </a:solidFill>
                        </a:rPr>
                        <a:t>张琬琪</a:t>
                      </a:r>
                      <a:endParaRPr lang="zh-CN" altLang="en-US" sz="2800" dirty="0">
                        <a:solidFill>
                          <a:schemeClr val="tx1"/>
                        </a:solidFill>
                      </a:endParaRPr>
                    </a:p>
                  </a:txBody>
                  <a:tcPr/>
                </a:tc>
                <a:tc>
                  <a:txBody>
                    <a:bodyPr/>
                    <a:p>
                      <a:pPr>
                        <a:buNone/>
                      </a:pPr>
                      <a:r>
                        <a:rPr lang="zh-CN" altLang="en-US" sz="2800" dirty="0">
                          <a:solidFill>
                            <a:schemeClr val="tx1"/>
                          </a:solidFill>
                        </a:rPr>
                        <a:t>管理人员、质保</a:t>
                      </a:r>
                      <a:r>
                        <a:rPr lang="zh-CN" altLang="en-US" sz="2800" dirty="0">
                          <a:solidFill>
                            <a:schemeClr val="tx1"/>
                          </a:solidFill>
                        </a:rPr>
                        <a:t>人员</a:t>
                      </a:r>
                      <a:endParaRPr lang="zh-CN" altLang="en-US" sz="2800" dirty="0">
                        <a:solidFill>
                          <a:schemeClr val="tx1"/>
                        </a:solidFill>
                      </a:endParaRPr>
                    </a:p>
                  </a:txBody>
                  <a:tcPr/>
                </a:tc>
              </a:tr>
              <a:tr h="381000">
                <a:tc>
                  <a:txBody>
                    <a:bodyPr/>
                    <a:p>
                      <a:pPr>
                        <a:buNone/>
                      </a:pPr>
                      <a:r>
                        <a:rPr lang="zh-CN" altLang="en-US" sz="2800" dirty="0">
                          <a:solidFill>
                            <a:schemeClr val="tx1"/>
                          </a:solidFill>
                        </a:rPr>
                        <a:t>团队成员</a:t>
                      </a:r>
                      <a:endParaRPr lang="zh-CN" altLang="en-US" sz="2800" dirty="0">
                        <a:solidFill>
                          <a:schemeClr val="tx1"/>
                        </a:solidFill>
                      </a:endParaRPr>
                    </a:p>
                  </a:txBody>
                  <a:tcPr/>
                </a:tc>
                <a:tc>
                  <a:txBody>
                    <a:bodyPr/>
                    <a:p>
                      <a:pPr>
                        <a:buNone/>
                      </a:pPr>
                      <a:r>
                        <a:rPr lang="zh-CN" altLang="en-US" sz="2800" dirty="0">
                          <a:solidFill>
                            <a:schemeClr val="tx1"/>
                          </a:solidFill>
                        </a:rPr>
                        <a:t>夜轲</a:t>
                      </a:r>
                      <a:endParaRPr lang="zh-CN" altLang="en-US" sz="2800" dirty="0">
                        <a:solidFill>
                          <a:schemeClr val="tx1"/>
                        </a:solidFill>
                      </a:endParaRPr>
                    </a:p>
                  </a:txBody>
                  <a:tcPr/>
                </a:tc>
                <a:tc>
                  <a:txBody>
                    <a:bodyPr/>
                    <a:p>
                      <a:pPr>
                        <a:buNone/>
                      </a:pPr>
                      <a:r>
                        <a:rPr lang="zh-CN" altLang="en-US" sz="2800" dirty="0">
                          <a:solidFill>
                            <a:schemeClr val="tx1"/>
                          </a:solidFill>
                        </a:rPr>
                        <a:t>开发人员</a:t>
                      </a:r>
                      <a:endParaRPr lang="zh-CN" altLang="en-US" sz="2800" dirty="0">
                        <a:solidFill>
                          <a:schemeClr val="tx1"/>
                        </a:solidFill>
                      </a:endParaRPr>
                    </a:p>
                  </a:txBody>
                  <a:tcPr/>
                </a:tc>
              </a:tr>
              <a:tr h="381000">
                <a:tc>
                  <a:txBody>
                    <a:bodyPr/>
                    <a:p>
                      <a:pPr>
                        <a:buNone/>
                      </a:pPr>
                      <a:r>
                        <a:rPr lang="zh-CN" altLang="en-US" sz="2800" dirty="0">
                          <a:solidFill>
                            <a:schemeClr val="tx1"/>
                          </a:solidFill>
                          <a:sym typeface="+mn-ea"/>
                        </a:rPr>
                        <a:t>团队成员</a:t>
                      </a:r>
                      <a:endParaRPr lang="zh-CN" altLang="en-US" sz="2800" dirty="0">
                        <a:solidFill>
                          <a:schemeClr val="tx1"/>
                        </a:solidFill>
                      </a:endParaRPr>
                    </a:p>
                  </a:txBody>
                  <a:tcPr/>
                </a:tc>
                <a:tc>
                  <a:txBody>
                    <a:bodyPr/>
                    <a:p>
                      <a:pPr>
                        <a:buNone/>
                      </a:pPr>
                      <a:r>
                        <a:rPr lang="zh-CN" altLang="en-US" sz="2800" dirty="0">
                          <a:solidFill>
                            <a:schemeClr val="tx1"/>
                          </a:solidFill>
                        </a:rPr>
                        <a:t>姜心明</a:t>
                      </a:r>
                      <a:endParaRPr lang="zh-CN" altLang="en-US" sz="2800" dirty="0">
                        <a:solidFill>
                          <a:schemeClr val="tx1"/>
                        </a:solidFill>
                      </a:endParaRPr>
                    </a:p>
                  </a:txBody>
                  <a:tcPr/>
                </a:tc>
                <a:tc>
                  <a:txBody>
                    <a:bodyPr/>
                    <a:p>
                      <a:pPr>
                        <a:buNone/>
                      </a:pPr>
                      <a:r>
                        <a:rPr lang="zh-CN" altLang="en-US" sz="2800" dirty="0">
                          <a:solidFill>
                            <a:schemeClr val="tx1"/>
                          </a:solidFill>
                        </a:rPr>
                        <a:t>需求</a:t>
                      </a:r>
                      <a:r>
                        <a:rPr lang="zh-CN" altLang="en-US" sz="2800" dirty="0">
                          <a:solidFill>
                            <a:schemeClr val="tx1"/>
                          </a:solidFill>
                        </a:rPr>
                        <a:t>分析人员</a:t>
                      </a:r>
                      <a:endParaRPr lang="zh-CN" altLang="en-US" sz="2800" dirty="0">
                        <a:solidFill>
                          <a:schemeClr val="tx1"/>
                        </a:solidFill>
                      </a:endParaRPr>
                    </a:p>
                  </a:txBody>
                  <a:tcPr/>
                </a:tc>
              </a:tr>
              <a:tr h="381000">
                <a:tc>
                  <a:txBody>
                    <a:bodyPr/>
                    <a:p>
                      <a:pPr>
                        <a:buNone/>
                      </a:pPr>
                      <a:r>
                        <a:rPr lang="zh-CN" altLang="en-US" sz="2800" dirty="0">
                          <a:solidFill>
                            <a:schemeClr val="tx1"/>
                          </a:solidFill>
                          <a:sym typeface="+mn-ea"/>
                        </a:rPr>
                        <a:t>团队成员</a:t>
                      </a:r>
                      <a:endParaRPr lang="zh-CN" altLang="en-US" sz="2800" dirty="0">
                        <a:solidFill>
                          <a:schemeClr val="tx1"/>
                        </a:solidFill>
                      </a:endParaRPr>
                    </a:p>
                  </a:txBody>
                  <a:tcPr/>
                </a:tc>
                <a:tc>
                  <a:txBody>
                    <a:bodyPr/>
                    <a:p>
                      <a:pPr>
                        <a:buNone/>
                      </a:pPr>
                      <a:r>
                        <a:rPr lang="zh-CN" altLang="en-US" sz="2800" dirty="0">
                          <a:solidFill>
                            <a:schemeClr val="tx1"/>
                          </a:solidFill>
                        </a:rPr>
                        <a:t>陈郁</a:t>
                      </a:r>
                      <a:r>
                        <a:rPr lang="zh-CN" altLang="en-US" sz="2800" dirty="0">
                          <a:solidFill>
                            <a:schemeClr val="tx1"/>
                          </a:solidFill>
                        </a:rPr>
                        <a:t>萍</a:t>
                      </a:r>
                      <a:endParaRPr lang="zh-CN" altLang="en-US" sz="2800" dirty="0">
                        <a:solidFill>
                          <a:schemeClr val="tx1"/>
                        </a:solidFill>
                      </a:endParaRPr>
                    </a:p>
                  </a:txBody>
                  <a:tcPr/>
                </a:tc>
                <a:tc>
                  <a:txBody>
                    <a:bodyPr/>
                    <a:p>
                      <a:pPr>
                        <a:buNone/>
                      </a:pPr>
                      <a:r>
                        <a:rPr lang="zh-CN" altLang="en-US" sz="2800" dirty="0">
                          <a:solidFill>
                            <a:schemeClr val="tx1"/>
                          </a:solidFill>
                        </a:rPr>
                        <a:t>开发人员</a:t>
                      </a:r>
                      <a:endParaRPr lang="zh-CN" altLang="en-US" sz="2800" dirty="0">
                        <a:solidFill>
                          <a:schemeClr val="tx1"/>
                        </a:solidFill>
                      </a:endParaRPr>
                    </a:p>
                  </a:txBody>
                  <a:tcPr/>
                </a:tc>
              </a:tr>
              <a:tr h="381000">
                <a:tc>
                  <a:txBody>
                    <a:bodyPr/>
                    <a:p>
                      <a:pPr>
                        <a:buNone/>
                      </a:pPr>
                      <a:r>
                        <a:rPr lang="zh-CN" altLang="en-US" sz="2800" dirty="0">
                          <a:solidFill>
                            <a:schemeClr val="tx1"/>
                          </a:solidFill>
                          <a:sym typeface="+mn-ea"/>
                        </a:rPr>
                        <a:t>团队成员</a:t>
                      </a:r>
                      <a:endParaRPr lang="zh-CN" altLang="en-US" sz="2800" dirty="0">
                        <a:solidFill>
                          <a:schemeClr val="tx1"/>
                        </a:solidFill>
                      </a:endParaRPr>
                    </a:p>
                  </a:txBody>
                  <a:tcPr/>
                </a:tc>
                <a:tc>
                  <a:txBody>
                    <a:bodyPr/>
                    <a:p>
                      <a:pPr>
                        <a:buNone/>
                      </a:pPr>
                      <a:r>
                        <a:rPr lang="zh-CN" altLang="en-US" sz="2800" dirty="0">
                          <a:solidFill>
                            <a:schemeClr val="tx1"/>
                          </a:solidFill>
                        </a:rPr>
                        <a:t>张月</a:t>
                      </a:r>
                      <a:endParaRPr lang="zh-CN" altLang="en-US" sz="2800" dirty="0">
                        <a:solidFill>
                          <a:schemeClr val="tx1"/>
                        </a:solidFill>
                      </a:endParaRPr>
                    </a:p>
                  </a:txBody>
                  <a:tcPr/>
                </a:tc>
                <a:tc>
                  <a:txBody>
                    <a:bodyPr/>
                    <a:p>
                      <a:pPr>
                        <a:buNone/>
                      </a:pPr>
                      <a:r>
                        <a:rPr lang="zh-CN" altLang="en-US" sz="2800" dirty="0">
                          <a:solidFill>
                            <a:schemeClr val="tx1"/>
                          </a:solidFill>
                        </a:rPr>
                        <a:t>测试人员</a:t>
                      </a:r>
                      <a:endParaRPr lang="zh-CN" altLang="en-US" sz="2800" dirty="0">
                        <a:solidFill>
                          <a:schemeClr val="tx1"/>
                        </a:solidFill>
                      </a:endParaRPr>
                    </a:p>
                  </a:txBody>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3.4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人力资源</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管理</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0" name="Group 123"/>
          <p:cNvGrpSpPr/>
          <p:nvPr/>
        </p:nvGrpSpPr>
        <p:grpSpPr>
          <a:xfrm>
            <a:off x="1202432" y="1390244"/>
            <a:ext cx="1662975" cy="1711357"/>
            <a:chOff x="2668480" y="971897"/>
            <a:chExt cx="1576146" cy="1622002"/>
          </a:xfrm>
        </p:grpSpPr>
        <p:sp>
          <p:nvSpPr>
            <p:cNvPr id="11" name="Oval 43"/>
            <p:cNvSpPr>
              <a:spLocks noChangeArrowheads="1"/>
            </p:cNvSpPr>
            <p:nvPr/>
          </p:nvSpPr>
          <p:spPr bwMode="auto">
            <a:xfrm>
              <a:off x="2668480" y="971897"/>
              <a:ext cx="1576146" cy="162200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2" name="Oval 44"/>
            <p:cNvSpPr>
              <a:spLocks noChangeArrowheads="1"/>
            </p:cNvSpPr>
            <p:nvPr/>
          </p:nvSpPr>
          <p:spPr bwMode="auto">
            <a:xfrm>
              <a:off x="2770435" y="1076749"/>
              <a:ext cx="1372236" cy="1411228"/>
            </a:xfrm>
            <a:prstGeom prst="ellipse">
              <a:avLst/>
            </a:prstGeom>
            <a:solidFill>
              <a:srgbClr val="E5E8E9"/>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3" name="Oval 45"/>
            <p:cNvSpPr>
              <a:spLocks noChangeArrowheads="1"/>
            </p:cNvSpPr>
            <p:nvPr/>
          </p:nvSpPr>
          <p:spPr bwMode="auto">
            <a:xfrm>
              <a:off x="2867189" y="1176252"/>
              <a:ext cx="1179769" cy="1213292"/>
            </a:xfrm>
            <a:prstGeom prst="ellipse">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4" name="Freeform 46"/>
            <p:cNvSpPr>
              <a:spLocks noEditPoints="1"/>
            </p:cNvSpPr>
            <p:nvPr/>
          </p:nvSpPr>
          <p:spPr bwMode="auto">
            <a:xfrm>
              <a:off x="2867189" y="1176252"/>
              <a:ext cx="620055" cy="634464"/>
            </a:xfrm>
            <a:custGeom>
              <a:avLst/>
              <a:gdLst>
                <a:gd name="T0" fmla="*/ 0 w 194"/>
                <a:gd name="T1" fmla="*/ 193 h 193"/>
                <a:gd name="T2" fmla="*/ 0 w 194"/>
                <a:gd name="T3" fmla="*/ 193 h 193"/>
                <a:gd name="T4" fmla="*/ 0 w 194"/>
                <a:gd name="T5" fmla="*/ 192 h 193"/>
                <a:gd name="T6" fmla="*/ 0 w 194"/>
                <a:gd name="T7" fmla="*/ 192 h 193"/>
                <a:gd name="T8" fmla="*/ 0 w 194"/>
                <a:gd name="T9" fmla="*/ 192 h 193"/>
                <a:gd name="T10" fmla="*/ 0 w 194"/>
                <a:gd name="T11" fmla="*/ 192 h 193"/>
                <a:gd name="T12" fmla="*/ 0 w 194"/>
                <a:gd name="T13" fmla="*/ 191 h 193"/>
                <a:gd name="T14" fmla="*/ 0 w 194"/>
                <a:gd name="T15" fmla="*/ 191 h 193"/>
                <a:gd name="T16" fmla="*/ 0 w 194"/>
                <a:gd name="T17" fmla="*/ 191 h 193"/>
                <a:gd name="T18" fmla="*/ 0 w 194"/>
                <a:gd name="T19" fmla="*/ 190 h 193"/>
                <a:gd name="T20" fmla="*/ 0 w 194"/>
                <a:gd name="T21" fmla="*/ 190 h 193"/>
                <a:gd name="T22" fmla="*/ 0 w 194"/>
                <a:gd name="T23" fmla="*/ 190 h 193"/>
                <a:gd name="T24" fmla="*/ 0 w 194"/>
                <a:gd name="T25" fmla="*/ 189 h 193"/>
                <a:gd name="T26" fmla="*/ 0 w 194"/>
                <a:gd name="T27" fmla="*/ 189 h 193"/>
                <a:gd name="T28" fmla="*/ 0 w 194"/>
                <a:gd name="T29" fmla="*/ 189 h 193"/>
                <a:gd name="T30" fmla="*/ 0 w 194"/>
                <a:gd name="T31" fmla="*/ 189 h 193"/>
                <a:gd name="T32" fmla="*/ 0 w 194"/>
                <a:gd name="T33" fmla="*/ 188 h 193"/>
                <a:gd name="T34" fmla="*/ 0 w 194"/>
                <a:gd name="T35" fmla="*/ 188 h 193"/>
                <a:gd name="T36" fmla="*/ 0 w 194"/>
                <a:gd name="T37" fmla="*/ 188 h 193"/>
                <a:gd name="T38" fmla="*/ 0 w 194"/>
                <a:gd name="T39" fmla="*/ 187 h 193"/>
                <a:gd name="T40" fmla="*/ 0 w 194"/>
                <a:gd name="T41" fmla="*/ 187 h 193"/>
                <a:gd name="T42" fmla="*/ 0 w 194"/>
                <a:gd name="T43" fmla="*/ 187 h 193"/>
                <a:gd name="T44" fmla="*/ 0 w 194"/>
                <a:gd name="T45" fmla="*/ 186 h 193"/>
                <a:gd name="T46" fmla="*/ 0 w 194"/>
                <a:gd name="T47" fmla="*/ 186 h 193"/>
                <a:gd name="T48" fmla="*/ 0 w 194"/>
                <a:gd name="T49" fmla="*/ 186 h 193"/>
                <a:gd name="T50" fmla="*/ 0 w 194"/>
                <a:gd name="T51" fmla="*/ 186 h 193"/>
                <a:gd name="T52" fmla="*/ 0 w 194"/>
                <a:gd name="T53" fmla="*/ 185 h 193"/>
                <a:gd name="T54" fmla="*/ 0 w 194"/>
                <a:gd name="T55" fmla="*/ 185 h 193"/>
                <a:gd name="T56" fmla="*/ 0 w 194"/>
                <a:gd name="T57" fmla="*/ 184 h 193"/>
                <a:gd name="T58" fmla="*/ 194 w 194"/>
                <a:gd name="T59" fmla="*/ 0 h 193"/>
                <a:gd name="T60" fmla="*/ 193 w 194"/>
                <a:gd name="T61" fmla="*/ 0 h 193"/>
                <a:gd name="T62" fmla="*/ 193 w 194"/>
                <a:gd name="T63" fmla="*/ 0 h 193"/>
                <a:gd name="T64" fmla="*/ 192 w 194"/>
                <a:gd name="T65" fmla="*/ 0 h 193"/>
                <a:gd name="T66" fmla="*/ 192 w 194"/>
                <a:gd name="T67" fmla="*/ 0 h 193"/>
                <a:gd name="T68" fmla="*/ 192 w 194"/>
                <a:gd name="T69" fmla="*/ 0 h 193"/>
                <a:gd name="T70" fmla="*/ 191 w 194"/>
                <a:gd name="T71" fmla="*/ 0 h 193"/>
                <a:gd name="T72" fmla="*/ 191 w 194"/>
                <a:gd name="T73" fmla="*/ 0 h 193"/>
                <a:gd name="T74" fmla="*/ 191 w 194"/>
                <a:gd name="T75" fmla="*/ 0 h 193"/>
                <a:gd name="T76" fmla="*/ 190 w 194"/>
                <a:gd name="T77" fmla="*/ 0 h 193"/>
                <a:gd name="T78" fmla="*/ 190 w 194"/>
                <a:gd name="T79" fmla="*/ 0 h 193"/>
                <a:gd name="T80" fmla="*/ 190 w 194"/>
                <a:gd name="T81" fmla="*/ 0 h 193"/>
                <a:gd name="T82" fmla="*/ 189 w 194"/>
                <a:gd name="T83" fmla="*/ 0 h 193"/>
                <a:gd name="T84" fmla="*/ 189 w 194"/>
                <a:gd name="T85" fmla="*/ 0 h 193"/>
                <a:gd name="T86" fmla="*/ 189 w 194"/>
                <a:gd name="T87" fmla="*/ 0 h 193"/>
                <a:gd name="T88" fmla="*/ 189 w 194"/>
                <a:gd name="T89" fmla="*/ 0 h 193"/>
                <a:gd name="T90" fmla="*/ 188 w 194"/>
                <a:gd name="T91" fmla="*/ 0 h 193"/>
                <a:gd name="T92" fmla="*/ 188 w 194"/>
                <a:gd name="T93" fmla="*/ 0 h 193"/>
                <a:gd name="T94" fmla="*/ 188 w 194"/>
                <a:gd name="T95" fmla="*/ 0 h 193"/>
                <a:gd name="T96" fmla="*/ 187 w 194"/>
                <a:gd name="T97" fmla="*/ 0 h 193"/>
                <a:gd name="T98" fmla="*/ 187 w 194"/>
                <a:gd name="T99" fmla="*/ 0 h 193"/>
                <a:gd name="T100" fmla="*/ 187 w 194"/>
                <a:gd name="T101" fmla="*/ 0 h 193"/>
                <a:gd name="T102" fmla="*/ 186 w 194"/>
                <a:gd name="T103" fmla="*/ 0 h 193"/>
                <a:gd name="T104" fmla="*/ 186 w 194"/>
                <a:gd name="T105" fmla="*/ 0 h 193"/>
                <a:gd name="T106" fmla="*/ 186 w 194"/>
                <a:gd name="T107" fmla="*/ 0 h 193"/>
                <a:gd name="T108" fmla="*/ 185 w 194"/>
                <a:gd name="T109" fmla="*/ 0 h 193"/>
                <a:gd name="T110" fmla="*/ 185 w 194"/>
                <a:gd name="T111" fmla="*/ 0 h 193"/>
                <a:gd name="T112" fmla="*/ 0 w 194"/>
                <a:gd name="T113" fmla="*/ 184 h 193"/>
                <a:gd name="T114" fmla="*/ 185 w 194"/>
                <a:gd name="T11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4" h="193">
                  <a:moveTo>
                    <a:pt x="0" y="193"/>
                  </a:moveTo>
                  <a:cubicBezTo>
                    <a:pt x="0" y="193"/>
                    <a:pt x="0" y="193"/>
                    <a:pt x="0" y="193"/>
                  </a:cubicBezTo>
                  <a:cubicBezTo>
                    <a:pt x="0" y="193"/>
                    <a:pt x="0" y="193"/>
                    <a:pt x="0" y="193"/>
                  </a:cubicBezTo>
                  <a:moveTo>
                    <a:pt x="0" y="193"/>
                  </a:moveTo>
                  <a:cubicBezTo>
                    <a:pt x="0" y="193"/>
                    <a:pt x="0" y="193"/>
                    <a:pt x="0" y="193"/>
                  </a:cubicBezTo>
                  <a:cubicBezTo>
                    <a:pt x="0" y="193"/>
                    <a:pt x="0" y="193"/>
                    <a:pt x="0" y="193"/>
                  </a:cubicBezTo>
                  <a:moveTo>
                    <a:pt x="0" y="192"/>
                  </a:moveTo>
                  <a:cubicBezTo>
                    <a:pt x="0" y="192"/>
                    <a:pt x="0" y="193"/>
                    <a:pt x="0" y="193"/>
                  </a:cubicBezTo>
                  <a:cubicBezTo>
                    <a:pt x="0" y="193"/>
                    <a:pt x="0" y="192"/>
                    <a:pt x="0" y="192"/>
                  </a:cubicBezTo>
                  <a:moveTo>
                    <a:pt x="0" y="192"/>
                  </a:moveTo>
                  <a:cubicBezTo>
                    <a:pt x="0" y="192"/>
                    <a:pt x="0" y="192"/>
                    <a:pt x="0" y="192"/>
                  </a:cubicBezTo>
                  <a:cubicBezTo>
                    <a:pt x="0" y="192"/>
                    <a:pt x="0" y="192"/>
                    <a:pt x="0" y="192"/>
                  </a:cubicBezTo>
                  <a:moveTo>
                    <a:pt x="0" y="192"/>
                  </a:moveTo>
                  <a:cubicBezTo>
                    <a:pt x="0" y="192"/>
                    <a:pt x="0" y="192"/>
                    <a:pt x="0" y="192"/>
                  </a:cubicBezTo>
                  <a:cubicBezTo>
                    <a:pt x="0" y="192"/>
                    <a:pt x="0" y="192"/>
                    <a:pt x="0" y="192"/>
                  </a:cubicBezTo>
                  <a:moveTo>
                    <a:pt x="0" y="192"/>
                  </a:moveTo>
                  <a:cubicBezTo>
                    <a:pt x="0" y="192"/>
                    <a:pt x="0" y="192"/>
                    <a:pt x="0" y="192"/>
                  </a:cubicBezTo>
                  <a:cubicBezTo>
                    <a:pt x="0" y="192"/>
                    <a:pt x="0" y="192"/>
                    <a:pt x="0" y="192"/>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0"/>
                  </a:moveTo>
                  <a:cubicBezTo>
                    <a:pt x="0" y="190"/>
                    <a:pt x="0" y="190"/>
                    <a:pt x="0" y="190"/>
                  </a:cubicBezTo>
                  <a:cubicBezTo>
                    <a:pt x="0" y="190"/>
                    <a:pt x="0" y="190"/>
                    <a:pt x="0" y="190"/>
                  </a:cubicBezTo>
                  <a:moveTo>
                    <a:pt x="0" y="190"/>
                  </a:moveTo>
                  <a:cubicBezTo>
                    <a:pt x="0" y="190"/>
                    <a:pt x="0" y="190"/>
                    <a:pt x="0" y="190"/>
                  </a:cubicBezTo>
                  <a:cubicBezTo>
                    <a:pt x="0" y="190"/>
                    <a:pt x="0" y="190"/>
                    <a:pt x="0" y="190"/>
                  </a:cubicBezTo>
                  <a:moveTo>
                    <a:pt x="0" y="190"/>
                  </a:moveTo>
                  <a:cubicBezTo>
                    <a:pt x="0" y="190"/>
                    <a:pt x="0" y="190"/>
                    <a:pt x="0" y="190"/>
                  </a:cubicBezTo>
                  <a:cubicBezTo>
                    <a:pt x="0" y="190"/>
                    <a:pt x="0" y="190"/>
                    <a:pt x="0" y="190"/>
                  </a:cubicBezTo>
                  <a:moveTo>
                    <a:pt x="0" y="189"/>
                  </a:moveTo>
                  <a:cubicBezTo>
                    <a:pt x="0" y="189"/>
                    <a:pt x="0" y="190"/>
                    <a:pt x="0" y="190"/>
                  </a:cubicBezTo>
                  <a:cubicBezTo>
                    <a:pt x="0" y="190"/>
                    <a:pt x="0" y="189"/>
                    <a:pt x="0" y="189"/>
                  </a:cubicBezTo>
                  <a:moveTo>
                    <a:pt x="0" y="189"/>
                  </a:moveTo>
                  <a:cubicBezTo>
                    <a:pt x="0" y="189"/>
                    <a:pt x="0" y="189"/>
                    <a:pt x="0" y="189"/>
                  </a:cubicBezTo>
                  <a:cubicBezTo>
                    <a:pt x="0" y="189"/>
                    <a:pt x="0" y="189"/>
                    <a:pt x="0" y="189"/>
                  </a:cubicBezTo>
                  <a:moveTo>
                    <a:pt x="0" y="189"/>
                  </a:moveTo>
                  <a:cubicBezTo>
                    <a:pt x="0" y="189"/>
                    <a:pt x="0" y="189"/>
                    <a:pt x="0" y="189"/>
                  </a:cubicBezTo>
                  <a:cubicBezTo>
                    <a:pt x="0" y="189"/>
                    <a:pt x="0" y="189"/>
                    <a:pt x="0" y="189"/>
                  </a:cubicBezTo>
                  <a:moveTo>
                    <a:pt x="0" y="189"/>
                  </a:moveTo>
                  <a:cubicBezTo>
                    <a:pt x="0" y="189"/>
                    <a:pt x="0" y="189"/>
                    <a:pt x="0" y="189"/>
                  </a:cubicBezTo>
                  <a:cubicBezTo>
                    <a:pt x="0" y="189"/>
                    <a:pt x="0" y="189"/>
                    <a:pt x="0" y="189"/>
                  </a:cubicBezTo>
                  <a:moveTo>
                    <a:pt x="0" y="188"/>
                  </a:moveTo>
                  <a:cubicBezTo>
                    <a:pt x="0" y="188"/>
                    <a:pt x="0" y="188"/>
                    <a:pt x="0" y="188"/>
                  </a:cubicBezTo>
                  <a:cubicBezTo>
                    <a:pt x="0" y="188"/>
                    <a:pt x="0" y="188"/>
                    <a:pt x="0" y="188"/>
                  </a:cubicBezTo>
                  <a:moveTo>
                    <a:pt x="0" y="188"/>
                  </a:moveTo>
                  <a:cubicBezTo>
                    <a:pt x="0" y="188"/>
                    <a:pt x="0" y="188"/>
                    <a:pt x="0" y="188"/>
                  </a:cubicBezTo>
                  <a:cubicBezTo>
                    <a:pt x="0" y="188"/>
                    <a:pt x="0" y="188"/>
                    <a:pt x="0" y="188"/>
                  </a:cubicBezTo>
                  <a:moveTo>
                    <a:pt x="0" y="188"/>
                  </a:moveTo>
                  <a:cubicBezTo>
                    <a:pt x="0" y="188"/>
                    <a:pt x="0" y="188"/>
                    <a:pt x="0" y="188"/>
                  </a:cubicBezTo>
                  <a:cubicBezTo>
                    <a:pt x="0" y="188"/>
                    <a:pt x="0" y="188"/>
                    <a:pt x="0" y="188"/>
                  </a:cubicBezTo>
                  <a:moveTo>
                    <a:pt x="0" y="187"/>
                  </a:moveTo>
                  <a:cubicBezTo>
                    <a:pt x="0" y="187"/>
                    <a:pt x="0" y="187"/>
                    <a:pt x="0" y="188"/>
                  </a:cubicBezTo>
                  <a:cubicBezTo>
                    <a:pt x="0" y="187"/>
                    <a:pt x="0" y="187"/>
                    <a:pt x="0" y="187"/>
                  </a:cubicBezTo>
                  <a:moveTo>
                    <a:pt x="0" y="187"/>
                  </a:moveTo>
                  <a:cubicBezTo>
                    <a:pt x="0" y="187"/>
                    <a:pt x="0" y="187"/>
                    <a:pt x="0" y="187"/>
                  </a:cubicBezTo>
                  <a:cubicBezTo>
                    <a:pt x="0" y="187"/>
                    <a:pt x="0" y="187"/>
                    <a:pt x="0" y="187"/>
                  </a:cubicBezTo>
                  <a:moveTo>
                    <a:pt x="0" y="187"/>
                  </a:moveTo>
                  <a:cubicBezTo>
                    <a:pt x="0" y="187"/>
                    <a:pt x="0" y="187"/>
                    <a:pt x="0" y="187"/>
                  </a:cubicBezTo>
                  <a:cubicBezTo>
                    <a:pt x="0" y="187"/>
                    <a:pt x="0" y="187"/>
                    <a:pt x="0" y="187"/>
                  </a:cubicBezTo>
                  <a:moveTo>
                    <a:pt x="0" y="186"/>
                  </a:moveTo>
                  <a:cubicBezTo>
                    <a:pt x="0" y="186"/>
                    <a:pt x="0" y="187"/>
                    <a:pt x="0" y="187"/>
                  </a:cubicBezTo>
                  <a:cubicBezTo>
                    <a:pt x="0" y="187"/>
                    <a:pt x="0" y="187"/>
                    <a:pt x="0" y="186"/>
                  </a:cubicBezTo>
                  <a:moveTo>
                    <a:pt x="0" y="186"/>
                  </a:moveTo>
                  <a:cubicBezTo>
                    <a:pt x="0" y="186"/>
                    <a:pt x="0" y="186"/>
                    <a:pt x="0" y="186"/>
                  </a:cubicBezTo>
                  <a:cubicBezTo>
                    <a:pt x="0" y="186"/>
                    <a:pt x="0" y="186"/>
                    <a:pt x="0" y="186"/>
                  </a:cubicBezTo>
                  <a:moveTo>
                    <a:pt x="0" y="186"/>
                  </a:moveTo>
                  <a:cubicBezTo>
                    <a:pt x="0" y="186"/>
                    <a:pt x="0" y="186"/>
                    <a:pt x="0" y="186"/>
                  </a:cubicBezTo>
                  <a:cubicBezTo>
                    <a:pt x="0" y="186"/>
                    <a:pt x="0" y="186"/>
                    <a:pt x="0" y="186"/>
                  </a:cubicBezTo>
                  <a:moveTo>
                    <a:pt x="0" y="186"/>
                  </a:moveTo>
                  <a:cubicBezTo>
                    <a:pt x="0" y="186"/>
                    <a:pt x="0" y="186"/>
                    <a:pt x="0" y="186"/>
                  </a:cubicBezTo>
                  <a:cubicBezTo>
                    <a:pt x="0" y="186"/>
                    <a:pt x="0" y="186"/>
                    <a:pt x="0" y="186"/>
                  </a:cubicBezTo>
                  <a:moveTo>
                    <a:pt x="0" y="185"/>
                  </a:moveTo>
                  <a:cubicBezTo>
                    <a:pt x="0" y="185"/>
                    <a:pt x="0" y="185"/>
                    <a:pt x="0" y="185"/>
                  </a:cubicBezTo>
                  <a:cubicBezTo>
                    <a:pt x="0" y="185"/>
                    <a:pt x="0" y="185"/>
                    <a:pt x="0" y="185"/>
                  </a:cubicBezTo>
                  <a:moveTo>
                    <a:pt x="0" y="185"/>
                  </a:moveTo>
                  <a:cubicBezTo>
                    <a:pt x="0" y="185"/>
                    <a:pt x="0" y="185"/>
                    <a:pt x="0" y="185"/>
                  </a:cubicBezTo>
                  <a:cubicBezTo>
                    <a:pt x="0" y="185"/>
                    <a:pt x="0" y="185"/>
                    <a:pt x="0" y="185"/>
                  </a:cubicBezTo>
                  <a:moveTo>
                    <a:pt x="0" y="184"/>
                  </a:moveTo>
                  <a:cubicBezTo>
                    <a:pt x="0" y="184"/>
                    <a:pt x="0" y="184"/>
                    <a:pt x="0" y="185"/>
                  </a:cubicBezTo>
                  <a:cubicBezTo>
                    <a:pt x="0" y="184"/>
                    <a:pt x="0" y="184"/>
                    <a:pt x="0" y="184"/>
                  </a:cubicBezTo>
                  <a:moveTo>
                    <a:pt x="194" y="0"/>
                  </a:moveTo>
                  <a:cubicBezTo>
                    <a:pt x="194" y="0"/>
                    <a:pt x="194" y="0"/>
                    <a:pt x="194" y="0"/>
                  </a:cubicBezTo>
                  <a:cubicBezTo>
                    <a:pt x="194" y="0"/>
                    <a:pt x="194" y="0"/>
                    <a:pt x="194" y="0"/>
                  </a:cubicBezTo>
                  <a:moveTo>
                    <a:pt x="193" y="0"/>
                  </a:moveTo>
                  <a:cubicBezTo>
                    <a:pt x="193" y="0"/>
                    <a:pt x="193" y="0"/>
                    <a:pt x="193" y="0"/>
                  </a:cubicBezTo>
                  <a:cubicBezTo>
                    <a:pt x="193" y="0"/>
                    <a:pt x="193" y="0"/>
                    <a:pt x="193" y="0"/>
                  </a:cubicBezTo>
                  <a:moveTo>
                    <a:pt x="193" y="0"/>
                  </a:moveTo>
                  <a:cubicBezTo>
                    <a:pt x="193" y="0"/>
                    <a:pt x="193" y="0"/>
                    <a:pt x="193" y="0"/>
                  </a:cubicBezTo>
                  <a:cubicBezTo>
                    <a:pt x="193" y="0"/>
                    <a:pt x="193" y="0"/>
                    <a:pt x="193" y="0"/>
                  </a:cubicBezTo>
                  <a:moveTo>
                    <a:pt x="192" y="0"/>
                  </a:moveTo>
                  <a:cubicBezTo>
                    <a:pt x="192" y="0"/>
                    <a:pt x="192" y="0"/>
                    <a:pt x="193" y="0"/>
                  </a:cubicBezTo>
                  <a:cubicBezTo>
                    <a:pt x="193" y="0"/>
                    <a:pt x="192" y="0"/>
                    <a:pt x="192" y="0"/>
                  </a:cubicBezTo>
                  <a:moveTo>
                    <a:pt x="192" y="0"/>
                  </a:moveTo>
                  <a:cubicBezTo>
                    <a:pt x="192" y="0"/>
                    <a:pt x="192" y="0"/>
                    <a:pt x="192" y="0"/>
                  </a:cubicBezTo>
                  <a:cubicBezTo>
                    <a:pt x="192" y="0"/>
                    <a:pt x="192" y="0"/>
                    <a:pt x="192" y="0"/>
                  </a:cubicBezTo>
                  <a:moveTo>
                    <a:pt x="192" y="0"/>
                  </a:moveTo>
                  <a:cubicBezTo>
                    <a:pt x="192" y="0"/>
                    <a:pt x="192" y="0"/>
                    <a:pt x="192" y="0"/>
                  </a:cubicBezTo>
                  <a:cubicBezTo>
                    <a:pt x="192" y="0"/>
                    <a:pt x="192" y="0"/>
                    <a:pt x="192" y="0"/>
                  </a:cubicBezTo>
                  <a:moveTo>
                    <a:pt x="191" y="0"/>
                  </a:moveTo>
                  <a:cubicBezTo>
                    <a:pt x="191" y="0"/>
                    <a:pt x="191" y="0"/>
                    <a:pt x="191" y="0"/>
                  </a:cubicBezTo>
                  <a:cubicBezTo>
                    <a:pt x="191" y="0"/>
                    <a:pt x="191" y="0"/>
                    <a:pt x="191" y="0"/>
                  </a:cubicBezTo>
                  <a:moveTo>
                    <a:pt x="191" y="0"/>
                  </a:moveTo>
                  <a:cubicBezTo>
                    <a:pt x="191" y="0"/>
                    <a:pt x="191" y="0"/>
                    <a:pt x="191" y="0"/>
                  </a:cubicBezTo>
                  <a:cubicBezTo>
                    <a:pt x="191" y="0"/>
                    <a:pt x="191" y="0"/>
                    <a:pt x="191" y="0"/>
                  </a:cubicBezTo>
                  <a:moveTo>
                    <a:pt x="191" y="0"/>
                  </a:moveTo>
                  <a:cubicBezTo>
                    <a:pt x="191" y="0"/>
                    <a:pt x="191" y="0"/>
                    <a:pt x="191" y="0"/>
                  </a:cubicBezTo>
                  <a:cubicBezTo>
                    <a:pt x="191" y="0"/>
                    <a:pt x="191" y="0"/>
                    <a:pt x="191" y="0"/>
                  </a:cubicBezTo>
                  <a:moveTo>
                    <a:pt x="190" y="0"/>
                  </a:moveTo>
                  <a:cubicBezTo>
                    <a:pt x="190" y="0"/>
                    <a:pt x="190" y="0"/>
                    <a:pt x="191" y="0"/>
                  </a:cubicBezTo>
                  <a:cubicBezTo>
                    <a:pt x="190" y="0"/>
                    <a:pt x="190" y="0"/>
                    <a:pt x="190" y="0"/>
                  </a:cubicBezTo>
                  <a:moveTo>
                    <a:pt x="190" y="0"/>
                  </a:moveTo>
                  <a:cubicBezTo>
                    <a:pt x="190" y="0"/>
                    <a:pt x="190" y="0"/>
                    <a:pt x="190" y="0"/>
                  </a:cubicBezTo>
                  <a:cubicBezTo>
                    <a:pt x="190" y="0"/>
                    <a:pt x="190" y="0"/>
                    <a:pt x="190" y="0"/>
                  </a:cubicBezTo>
                  <a:moveTo>
                    <a:pt x="190" y="0"/>
                  </a:moveTo>
                  <a:cubicBezTo>
                    <a:pt x="190" y="0"/>
                    <a:pt x="190" y="0"/>
                    <a:pt x="190" y="0"/>
                  </a:cubicBezTo>
                  <a:cubicBezTo>
                    <a:pt x="190" y="0"/>
                    <a:pt x="190" y="0"/>
                    <a:pt x="190" y="0"/>
                  </a:cubicBezTo>
                  <a:moveTo>
                    <a:pt x="189" y="0"/>
                  </a:moveTo>
                  <a:cubicBezTo>
                    <a:pt x="190" y="0"/>
                    <a:pt x="190" y="0"/>
                    <a:pt x="190" y="0"/>
                  </a:cubicBezTo>
                  <a:cubicBezTo>
                    <a:pt x="190" y="0"/>
                    <a:pt x="190" y="0"/>
                    <a:pt x="189" y="0"/>
                  </a:cubicBezTo>
                  <a:moveTo>
                    <a:pt x="189" y="0"/>
                  </a:moveTo>
                  <a:cubicBezTo>
                    <a:pt x="189" y="0"/>
                    <a:pt x="189" y="0"/>
                    <a:pt x="189" y="0"/>
                  </a:cubicBezTo>
                  <a:cubicBezTo>
                    <a:pt x="189" y="0"/>
                    <a:pt x="189" y="0"/>
                    <a:pt x="189" y="0"/>
                  </a:cubicBezTo>
                  <a:moveTo>
                    <a:pt x="189" y="0"/>
                  </a:moveTo>
                  <a:cubicBezTo>
                    <a:pt x="189" y="0"/>
                    <a:pt x="189" y="0"/>
                    <a:pt x="189" y="0"/>
                  </a:cubicBezTo>
                  <a:cubicBezTo>
                    <a:pt x="189" y="0"/>
                    <a:pt x="189" y="0"/>
                    <a:pt x="189" y="0"/>
                  </a:cubicBezTo>
                  <a:moveTo>
                    <a:pt x="189" y="0"/>
                  </a:moveTo>
                  <a:cubicBezTo>
                    <a:pt x="189" y="0"/>
                    <a:pt x="189" y="0"/>
                    <a:pt x="189" y="0"/>
                  </a:cubicBezTo>
                  <a:cubicBezTo>
                    <a:pt x="189" y="0"/>
                    <a:pt x="189" y="0"/>
                    <a:pt x="189" y="0"/>
                  </a:cubicBezTo>
                  <a:moveTo>
                    <a:pt x="188" y="0"/>
                  </a:moveTo>
                  <a:cubicBezTo>
                    <a:pt x="188" y="0"/>
                    <a:pt x="188" y="0"/>
                    <a:pt x="188" y="0"/>
                  </a:cubicBezTo>
                  <a:cubicBezTo>
                    <a:pt x="188" y="0"/>
                    <a:pt x="188" y="0"/>
                    <a:pt x="188" y="0"/>
                  </a:cubicBezTo>
                  <a:moveTo>
                    <a:pt x="188" y="0"/>
                  </a:moveTo>
                  <a:cubicBezTo>
                    <a:pt x="188" y="0"/>
                    <a:pt x="188" y="0"/>
                    <a:pt x="188" y="0"/>
                  </a:cubicBezTo>
                  <a:cubicBezTo>
                    <a:pt x="188" y="0"/>
                    <a:pt x="188" y="0"/>
                    <a:pt x="188" y="0"/>
                  </a:cubicBezTo>
                  <a:moveTo>
                    <a:pt x="188" y="0"/>
                  </a:moveTo>
                  <a:cubicBezTo>
                    <a:pt x="188" y="0"/>
                    <a:pt x="188" y="0"/>
                    <a:pt x="188" y="0"/>
                  </a:cubicBezTo>
                  <a:cubicBezTo>
                    <a:pt x="188" y="0"/>
                    <a:pt x="188" y="0"/>
                    <a:pt x="188" y="0"/>
                  </a:cubicBezTo>
                  <a:moveTo>
                    <a:pt x="187" y="0"/>
                  </a:moveTo>
                  <a:cubicBezTo>
                    <a:pt x="187" y="0"/>
                    <a:pt x="187" y="0"/>
                    <a:pt x="188" y="0"/>
                  </a:cubicBezTo>
                  <a:cubicBezTo>
                    <a:pt x="187" y="0"/>
                    <a:pt x="187" y="0"/>
                    <a:pt x="187" y="0"/>
                  </a:cubicBezTo>
                  <a:moveTo>
                    <a:pt x="187" y="0"/>
                  </a:moveTo>
                  <a:cubicBezTo>
                    <a:pt x="187" y="0"/>
                    <a:pt x="187" y="0"/>
                    <a:pt x="187" y="0"/>
                  </a:cubicBezTo>
                  <a:cubicBezTo>
                    <a:pt x="187" y="0"/>
                    <a:pt x="187" y="0"/>
                    <a:pt x="187" y="0"/>
                  </a:cubicBezTo>
                  <a:moveTo>
                    <a:pt x="187" y="0"/>
                  </a:moveTo>
                  <a:cubicBezTo>
                    <a:pt x="187" y="0"/>
                    <a:pt x="187" y="0"/>
                    <a:pt x="187" y="0"/>
                  </a:cubicBezTo>
                  <a:cubicBezTo>
                    <a:pt x="187" y="0"/>
                    <a:pt x="187" y="0"/>
                    <a:pt x="187" y="0"/>
                  </a:cubicBezTo>
                  <a:moveTo>
                    <a:pt x="186" y="0"/>
                  </a:moveTo>
                  <a:cubicBezTo>
                    <a:pt x="187" y="0"/>
                    <a:pt x="187" y="0"/>
                    <a:pt x="187" y="0"/>
                  </a:cubicBezTo>
                  <a:cubicBezTo>
                    <a:pt x="187" y="0"/>
                    <a:pt x="187" y="0"/>
                    <a:pt x="186" y="0"/>
                  </a:cubicBezTo>
                  <a:moveTo>
                    <a:pt x="186" y="0"/>
                  </a:moveTo>
                  <a:cubicBezTo>
                    <a:pt x="186" y="0"/>
                    <a:pt x="186" y="0"/>
                    <a:pt x="186" y="0"/>
                  </a:cubicBezTo>
                  <a:cubicBezTo>
                    <a:pt x="186" y="0"/>
                    <a:pt x="186" y="0"/>
                    <a:pt x="186" y="0"/>
                  </a:cubicBezTo>
                  <a:moveTo>
                    <a:pt x="186" y="0"/>
                  </a:moveTo>
                  <a:cubicBezTo>
                    <a:pt x="186" y="0"/>
                    <a:pt x="186" y="0"/>
                    <a:pt x="186" y="0"/>
                  </a:cubicBezTo>
                  <a:cubicBezTo>
                    <a:pt x="186" y="0"/>
                    <a:pt x="186" y="0"/>
                    <a:pt x="186" y="0"/>
                  </a:cubicBezTo>
                  <a:moveTo>
                    <a:pt x="185" y="0"/>
                  </a:moveTo>
                  <a:cubicBezTo>
                    <a:pt x="185" y="0"/>
                    <a:pt x="186" y="0"/>
                    <a:pt x="186" y="0"/>
                  </a:cubicBezTo>
                  <a:cubicBezTo>
                    <a:pt x="186" y="0"/>
                    <a:pt x="185" y="0"/>
                    <a:pt x="185" y="0"/>
                  </a:cubicBezTo>
                  <a:moveTo>
                    <a:pt x="185" y="0"/>
                  </a:moveTo>
                  <a:cubicBezTo>
                    <a:pt x="185" y="0"/>
                    <a:pt x="185" y="0"/>
                    <a:pt x="185" y="0"/>
                  </a:cubicBezTo>
                  <a:cubicBezTo>
                    <a:pt x="185" y="0"/>
                    <a:pt x="185" y="0"/>
                    <a:pt x="185" y="0"/>
                  </a:cubicBezTo>
                  <a:moveTo>
                    <a:pt x="185" y="0"/>
                  </a:moveTo>
                  <a:cubicBezTo>
                    <a:pt x="83" y="0"/>
                    <a:pt x="0" y="82"/>
                    <a:pt x="0" y="184"/>
                  </a:cubicBezTo>
                  <a:cubicBezTo>
                    <a:pt x="0" y="184"/>
                    <a:pt x="0" y="184"/>
                    <a:pt x="0" y="184"/>
                  </a:cubicBezTo>
                  <a:cubicBezTo>
                    <a:pt x="0" y="82"/>
                    <a:pt x="83" y="0"/>
                    <a:pt x="185" y="0"/>
                  </a:cubicBezTo>
                  <a:cubicBezTo>
                    <a:pt x="185" y="0"/>
                    <a:pt x="185" y="0"/>
                    <a:pt x="185" y="0"/>
                  </a:cubicBezTo>
                  <a:cubicBezTo>
                    <a:pt x="185" y="0"/>
                    <a:pt x="185" y="0"/>
                    <a:pt x="185"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5" name="Freeform 55"/>
            <p:cNvSpPr/>
            <p:nvPr/>
          </p:nvSpPr>
          <p:spPr bwMode="auto">
            <a:xfrm>
              <a:off x="3947083" y="2287901"/>
              <a:ext cx="124843" cy="128391"/>
            </a:xfrm>
            <a:custGeom>
              <a:avLst/>
              <a:gdLst>
                <a:gd name="T0" fmla="*/ 39 w 39"/>
                <a:gd name="T1" fmla="*/ 0 h 39"/>
                <a:gd name="T2" fmla="*/ 39 w 39"/>
                <a:gd name="T3" fmla="*/ 0 h 39"/>
                <a:gd name="T4" fmla="*/ 0 w 39"/>
                <a:gd name="T5" fmla="*/ 39 h 39"/>
                <a:gd name="T6" fmla="*/ 0 w 39"/>
                <a:gd name="T7" fmla="*/ 39 h 39"/>
                <a:gd name="T8" fmla="*/ 0 w 39"/>
                <a:gd name="T9" fmla="*/ 39 h 39"/>
                <a:gd name="T10" fmla="*/ 0 w 39"/>
                <a:gd name="T11" fmla="*/ 39 h 39"/>
                <a:gd name="T12" fmla="*/ 0 w 39"/>
                <a:gd name="T13" fmla="*/ 39 h 39"/>
                <a:gd name="T14" fmla="*/ 0 w 39"/>
                <a:gd name="T15" fmla="*/ 39 h 39"/>
                <a:gd name="T16" fmla="*/ 39 w 39"/>
                <a:gd name="T17" fmla="*/ 0 h 39"/>
                <a:gd name="T18" fmla="*/ 39 w 39"/>
                <a:gd name="T19" fmla="*/ 0 h 39"/>
                <a:gd name="T20" fmla="*/ 39 w 39"/>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39">
                  <a:moveTo>
                    <a:pt x="39" y="0"/>
                  </a:moveTo>
                  <a:cubicBezTo>
                    <a:pt x="39" y="0"/>
                    <a:pt x="39" y="0"/>
                    <a:pt x="39" y="0"/>
                  </a:cubicBezTo>
                  <a:cubicBezTo>
                    <a:pt x="28" y="14"/>
                    <a:pt x="15" y="27"/>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15" y="27"/>
                    <a:pt x="28" y="14"/>
                    <a:pt x="39" y="0"/>
                  </a:cubicBezTo>
                  <a:cubicBezTo>
                    <a:pt x="39" y="0"/>
                    <a:pt x="39" y="0"/>
                    <a:pt x="39" y="0"/>
                  </a:cubicBezTo>
                  <a:cubicBezTo>
                    <a:pt x="39" y="0"/>
                    <a:pt x="39" y="0"/>
                    <a:pt x="39"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6" name="Freeform 58"/>
            <p:cNvSpPr/>
            <p:nvPr/>
          </p:nvSpPr>
          <p:spPr bwMode="auto">
            <a:xfrm>
              <a:off x="4071926" y="2218356"/>
              <a:ext cx="153974" cy="69545"/>
            </a:xfrm>
            <a:custGeom>
              <a:avLst/>
              <a:gdLst>
                <a:gd name="T0" fmla="*/ 48 w 48"/>
                <a:gd name="T1" fmla="*/ 0 h 21"/>
                <a:gd name="T2" fmla="*/ 0 w 48"/>
                <a:gd name="T3" fmla="*/ 21 h 21"/>
                <a:gd name="T4" fmla="*/ 0 w 48"/>
                <a:gd name="T5" fmla="*/ 21 h 21"/>
                <a:gd name="T6" fmla="*/ 48 w 48"/>
                <a:gd name="T7" fmla="*/ 0 h 21"/>
                <a:gd name="T8" fmla="*/ 48 w 48"/>
                <a:gd name="T9" fmla="*/ 0 h 21"/>
              </a:gdLst>
              <a:ahLst/>
              <a:cxnLst>
                <a:cxn ang="0">
                  <a:pos x="T0" y="T1"/>
                </a:cxn>
                <a:cxn ang="0">
                  <a:pos x="T2" y="T3"/>
                </a:cxn>
                <a:cxn ang="0">
                  <a:pos x="T4" y="T5"/>
                </a:cxn>
                <a:cxn ang="0">
                  <a:pos x="T6" y="T7"/>
                </a:cxn>
                <a:cxn ang="0">
                  <a:pos x="T8" y="T9"/>
                </a:cxn>
              </a:cxnLst>
              <a:rect l="0" t="0" r="r" b="b"/>
              <a:pathLst>
                <a:path w="48" h="21">
                  <a:moveTo>
                    <a:pt x="48" y="0"/>
                  </a:moveTo>
                  <a:cubicBezTo>
                    <a:pt x="31" y="4"/>
                    <a:pt x="14" y="11"/>
                    <a:pt x="0" y="21"/>
                  </a:cubicBezTo>
                  <a:cubicBezTo>
                    <a:pt x="0" y="21"/>
                    <a:pt x="0" y="21"/>
                    <a:pt x="0" y="21"/>
                  </a:cubicBezTo>
                  <a:cubicBezTo>
                    <a:pt x="14" y="11"/>
                    <a:pt x="31" y="4"/>
                    <a:pt x="48" y="0"/>
                  </a:cubicBezTo>
                  <a:cubicBezTo>
                    <a:pt x="48" y="0"/>
                    <a:pt x="48" y="0"/>
                    <a:pt x="48" y="0"/>
                  </a:cubicBezTo>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59"/>
            <p:cNvSpPr/>
            <p:nvPr/>
          </p:nvSpPr>
          <p:spPr bwMode="auto">
            <a:xfrm>
              <a:off x="4071926" y="2057868"/>
              <a:ext cx="124843" cy="230034"/>
            </a:xfrm>
            <a:custGeom>
              <a:avLst/>
              <a:gdLst>
                <a:gd name="T0" fmla="*/ 39 w 39"/>
                <a:gd name="T1" fmla="*/ 0 h 70"/>
                <a:gd name="T2" fmla="*/ 39 w 39"/>
                <a:gd name="T3" fmla="*/ 0 h 70"/>
                <a:gd name="T4" fmla="*/ 0 w 39"/>
                <a:gd name="T5" fmla="*/ 70 h 70"/>
                <a:gd name="T6" fmla="*/ 0 w 39"/>
                <a:gd name="T7" fmla="*/ 70 h 70"/>
                <a:gd name="T8" fmla="*/ 0 w 39"/>
                <a:gd name="T9" fmla="*/ 70 h 70"/>
                <a:gd name="T10" fmla="*/ 26 w 39"/>
                <a:gd name="T11" fmla="*/ 30 h 70"/>
                <a:gd name="T12" fmla="*/ 39 w 39"/>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9" h="70">
                  <a:moveTo>
                    <a:pt x="39" y="0"/>
                  </a:moveTo>
                  <a:cubicBezTo>
                    <a:pt x="39" y="0"/>
                    <a:pt x="39" y="0"/>
                    <a:pt x="39" y="0"/>
                  </a:cubicBezTo>
                  <a:cubicBezTo>
                    <a:pt x="30" y="26"/>
                    <a:pt x="17" y="49"/>
                    <a:pt x="0" y="70"/>
                  </a:cubicBezTo>
                  <a:cubicBezTo>
                    <a:pt x="0" y="70"/>
                    <a:pt x="0" y="70"/>
                    <a:pt x="0" y="70"/>
                  </a:cubicBezTo>
                  <a:cubicBezTo>
                    <a:pt x="0" y="70"/>
                    <a:pt x="0" y="70"/>
                    <a:pt x="0" y="70"/>
                  </a:cubicBezTo>
                  <a:cubicBezTo>
                    <a:pt x="10" y="57"/>
                    <a:pt x="19" y="44"/>
                    <a:pt x="26" y="30"/>
                  </a:cubicBezTo>
                  <a:cubicBezTo>
                    <a:pt x="31" y="20"/>
                    <a:pt x="36" y="10"/>
                    <a:pt x="39"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60"/>
            <p:cNvSpPr/>
            <p:nvPr/>
          </p:nvSpPr>
          <p:spPr bwMode="auto">
            <a:xfrm>
              <a:off x="4071926" y="2218356"/>
              <a:ext cx="153974" cy="69545"/>
            </a:xfrm>
            <a:custGeom>
              <a:avLst/>
              <a:gdLst>
                <a:gd name="T0" fmla="*/ 48 w 48"/>
                <a:gd name="T1" fmla="*/ 0 h 21"/>
                <a:gd name="T2" fmla="*/ 0 w 48"/>
                <a:gd name="T3" fmla="*/ 21 h 21"/>
                <a:gd name="T4" fmla="*/ 0 w 48"/>
                <a:gd name="T5" fmla="*/ 21 h 21"/>
                <a:gd name="T6" fmla="*/ 48 w 48"/>
                <a:gd name="T7" fmla="*/ 0 h 21"/>
                <a:gd name="T8" fmla="*/ 48 w 48"/>
                <a:gd name="T9" fmla="*/ 0 h 21"/>
              </a:gdLst>
              <a:ahLst/>
              <a:cxnLst>
                <a:cxn ang="0">
                  <a:pos x="T0" y="T1"/>
                </a:cxn>
                <a:cxn ang="0">
                  <a:pos x="T2" y="T3"/>
                </a:cxn>
                <a:cxn ang="0">
                  <a:pos x="T4" y="T5"/>
                </a:cxn>
                <a:cxn ang="0">
                  <a:pos x="T6" y="T7"/>
                </a:cxn>
                <a:cxn ang="0">
                  <a:pos x="T8" y="T9"/>
                </a:cxn>
              </a:cxnLst>
              <a:rect l="0" t="0" r="r" b="b"/>
              <a:pathLst>
                <a:path w="48" h="21">
                  <a:moveTo>
                    <a:pt x="48" y="0"/>
                  </a:moveTo>
                  <a:cubicBezTo>
                    <a:pt x="31" y="4"/>
                    <a:pt x="14" y="11"/>
                    <a:pt x="0" y="21"/>
                  </a:cubicBezTo>
                  <a:cubicBezTo>
                    <a:pt x="0" y="21"/>
                    <a:pt x="0" y="21"/>
                    <a:pt x="0" y="21"/>
                  </a:cubicBezTo>
                  <a:cubicBezTo>
                    <a:pt x="14" y="11"/>
                    <a:pt x="31" y="4"/>
                    <a:pt x="48" y="0"/>
                  </a:cubicBezTo>
                  <a:cubicBezTo>
                    <a:pt x="48" y="0"/>
                    <a:pt x="48" y="0"/>
                    <a:pt x="48" y="0"/>
                  </a:cubicBezTo>
                </a:path>
              </a:pathLst>
            </a:custGeom>
            <a:solidFill>
              <a:srgbClr val="894D5A"/>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Oval 61"/>
            <p:cNvSpPr>
              <a:spLocks noChangeArrowheads="1"/>
            </p:cNvSpPr>
            <p:nvPr/>
          </p:nvSpPr>
          <p:spPr bwMode="auto">
            <a:xfrm>
              <a:off x="4071926" y="2287901"/>
              <a:ext cx="1041" cy="1070"/>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Oval 67"/>
            <p:cNvSpPr>
              <a:spLocks noChangeArrowheads="1"/>
            </p:cNvSpPr>
            <p:nvPr/>
          </p:nvSpPr>
          <p:spPr bwMode="auto">
            <a:xfrm>
              <a:off x="3947083" y="2416292"/>
              <a:ext cx="1041" cy="1070"/>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86"/>
            <p:cNvSpPr>
              <a:spLocks noEditPoints="1"/>
            </p:cNvSpPr>
            <p:nvPr/>
          </p:nvSpPr>
          <p:spPr bwMode="auto">
            <a:xfrm>
              <a:off x="3163691" y="1525047"/>
              <a:ext cx="611732" cy="522122"/>
            </a:xfrm>
            <a:custGeom>
              <a:avLst/>
              <a:gdLst>
                <a:gd name="T0" fmla="*/ 25 w 191"/>
                <a:gd name="T1" fmla="*/ 89 h 159"/>
                <a:gd name="T2" fmla="*/ 113 w 191"/>
                <a:gd name="T3" fmla="*/ 89 h 159"/>
                <a:gd name="T4" fmla="*/ 80 w 191"/>
                <a:gd name="T5" fmla="*/ 20 h 159"/>
                <a:gd name="T6" fmla="*/ 58 w 191"/>
                <a:gd name="T7" fmla="*/ 33 h 159"/>
                <a:gd name="T8" fmla="*/ 28 w 191"/>
                <a:gd name="T9" fmla="*/ 33 h 159"/>
                <a:gd name="T10" fmla="*/ 21 w 191"/>
                <a:gd name="T11" fmla="*/ 57 h 159"/>
                <a:gd name="T12" fmla="*/ 0 w 191"/>
                <a:gd name="T13" fmla="*/ 79 h 159"/>
                <a:gd name="T14" fmla="*/ 12 w 191"/>
                <a:gd name="T15" fmla="*/ 100 h 159"/>
                <a:gd name="T16" fmla="*/ 12 w 191"/>
                <a:gd name="T17" fmla="*/ 131 h 159"/>
                <a:gd name="T18" fmla="*/ 37 w 191"/>
                <a:gd name="T19" fmla="*/ 137 h 159"/>
                <a:gd name="T20" fmla="*/ 58 w 191"/>
                <a:gd name="T21" fmla="*/ 159 h 159"/>
                <a:gd name="T22" fmla="*/ 80 w 191"/>
                <a:gd name="T23" fmla="*/ 146 h 159"/>
                <a:gd name="T24" fmla="*/ 110 w 191"/>
                <a:gd name="T25" fmla="*/ 146 h 159"/>
                <a:gd name="T26" fmla="*/ 116 w 191"/>
                <a:gd name="T27" fmla="*/ 122 h 159"/>
                <a:gd name="T28" fmla="*/ 138 w 191"/>
                <a:gd name="T29" fmla="*/ 100 h 159"/>
                <a:gd name="T30" fmla="*/ 125 w 191"/>
                <a:gd name="T31" fmla="*/ 79 h 159"/>
                <a:gd name="T32" fmla="*/ 126 w 191"/>
                <a:gd name="T33" fmla="*/ 48 h 159"/>
                <a:gd name="T34" fmla="*/ 101 w 191"/>
                <a:gd name="T35" fmla="*/ 42 h 159"/>
                <a:gd name="T36" fmla="*/ 80 w 191"/>
                <a:gd name="T37" fmla="*/ 20 h 159"/>
                <a:gd name="T38" fmla="*/ 141 w 191"/>
                <a:gd name="T39" fmla="*/ 34 h 159"/>
                <a:gd name="T40" fmla="*/ 175 w 191"/>
                <a:gd name="T41" fmla="*/ 34 h 159"/>
                <a:gd name="T42" fmla="*/ 163 w 191"/>
                <a:gd name="T43" fmla="*/ 0 h 159"/>
                <a:gd name="T44" fmla="*/ 153 w 191"/>
                <a:gd name="T45" fmla="*/ 7 h 159"/>
                <a:gd name="T46" fmla="*/ 138 w 191"/>
                <a:gd name="T47" fmla="*/ 7 h 159"/>
                <a:gd name="T48" fmla="*/ 135 w 191"/>
                <a:gd name="T49" fmla="*/ 18 h 159"/>
                <a:gd name="T50" fmla="*/ 125 w 191"/>
                <a:gd name="T51" fmla="*/ 29 h 159"/>
                <a:gd name="T52" fmla="*/ 131 w 191"/>
                <a:gd name="T53" fmla="*/ 39 h 159"/>
                <a:gd name="T54" fmla="*/ 131 w 191"/>
                <a:gd name="T55" fmla="*/ 54 h 159"/>
                <a:gd name="T56" fmla="*/ 143 w 191"/>
                <a:gd name="T57" fmla="*/ 57 h 159"/>
                <a:gd name="T58" fmla="*/ 153 w 191"/>
                <a:gd name="T59" fmla="*/ 67 h 159"/>
                <a:gd name="T60" fmla="*/ 163 w 191"/>
                <a:gd name="T61" fmla="*/ 61 h 159"/>
                <a:gd name="T62" fmla="*/ 178 w 191"/>
                <a:gd name="T63" fmla="*/ 61 h 159"/>
                <a:gd name="T64" fmla="*/ 181 w 191"/>
                <a:gd name="T65" fmla="*/ 49 h 159"/>
                <a:gd name="T66" fmla="*/ 191 w 191"/>
                <a:gd name="T67" fmla="*/ 39 h 159"/>
                <a:gd name="T68" fmla="*/ 185 w 191"/>
                <a:gd name="T69" fmla="*/ 29 h 159"/>
                <a:gd name="T70" fmla="*/ 185 w 191"/>
                <a:gd name="T71" fmla="*/ 14 h 159"/>
                <a:gd name="T72" fmla="*/ 174 w 191"/>
                <a:gd name="T73" fmla="*/ 11 h 159"/>
                <a:gd name="T74" fmla="*/ 163 w 191"/>
                <a:gd name="T7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9">
                  <a:moveTo>
                    <a:pt x="69" y="133"/>
                  </a:moveTo>
                  <a:cubicBezTo>
                    <a:pt x="45" y="133"/>
                    <a:pt x="25" y="114"/>
                    <a:pt x="25" y="89"/>
                  </a:cubicBezTo>
                  <a:cubicBezTo>
                    <a:pt x="25" y="65"/>
                    <a:pt x="45" y="46"/>
                    <a:pt x="69" y="46"/>
                  </a:cubicBezTo>
                  <a:cubicBezTo>
                    <a:pt x="93" y="46"/>
                    <a:pt x="113" y="65"/>
                    <a:pt x="113" y="89"/>
                  </a:cubicBezTo>
                  <a:cubicBezTo>
                    <a:pt x="113" y="114"/>
                    <a:pt x="93" y="133"/>
                    <a:pt x="69" y="133"/>
                  </a:cubicBezTo>
                  <a:moveTo>
                    <a:pt x="80" y="20"/>
                  </a:moveTo>
                  <a:cubicBezTo>
                    <a:pt x="58" y="20"/>
                    <a:pt x="58" y="20"/>
                    <a:pt x="58" y="20"/>
                  </a:cubicBezTo>
                  <a:cubicBezTo>
                    <a:pt x="58" y="33"/>
                    <a:pt x="58" y="33"/>
                    <a:pt x="58" y="33"/>
                  </a:cubicBezTo>
                  <a:cubicBezTo>
                    <a:pt x="50" y="35"/>
                    <a:pt x="43" y="38"/>
                    <a:pt x="37" y="42"/>
                  </a:cubicBezTo>
                  <a:cubicBezTo>
                    <a:pt x="28" y="33"/>
                    <a:pt x="28" y="33"/>
                    <a:pt x="28" y="33"/>
                  </a:cubicBezTo>
                  <a:cubicBezTo>
                    <a:pt x="12" y="48"/>
                    <a:pt x="12" y="48"/>
                    <a:pt x="12" y="48"/>
                  </a:cubicBezTo>
                  <a:cubicBezTo>
                    <a:pt x="21" y="57"/>
                    <a:pt x="21" y="57"/>
                    <a:pt x="21" y="57"/>
                  </a:cubicBezTo>
                  <a:cubicBezTo>
                    <a:pt x="17" y="64"/>
                    <a:pt x="14" y="71"/>
                    <a:pt x="12" y="79"/>
                  </a:cubicBezTo>
                  <a:cubicBezTo>
                    <a:pt x="0" y="79"/>
                    <a:pt x="0" y="79"/>
                    <a:pt x="0" y="79"/>
                  </a:cubicBezTo>
                  <a:cubicBezTo>
                    <a:pt x="0" y="100"/>
                    <a:pt x="0" y="100"/>
                    <a:pt x="0" y="100"/>
                  </a:cubicBezTo>
                  <a:cubicBezTo>
                    <a:pt x="12" y="100"/>
                    <a:pt x="12" y="100"/>
                    <a:pt x="12" y="100"/>
                  </a:cubicBezTo>
                  <a:cubicBezTo>
                    <a:pt x="14" y="108"/>
                    <a:pt x="17" y="115"/>
                    <a:pt x="21" y="122"/>
                  </a:cubicBezTo>
                  <a:cubicBezTo>
                    <a:pt x="12" y="131"/>
                    <a:pt x="12" y="131"/>
                    <a:pt x="12" y="131"/>
                  </a:cubicBezTo>
                  <a:cubicBezTo>
                    <a:pt x="28" y="146"/>
                    <a:pt x="28" y="146"/>
                    <a:pt x="28" y="146"/>
                  </a:cubicBezTo>
                  <a:cubicBezTo>
                    <a:pt x="37" y="137"/>
                    <a:pt x="37" y="137"/>
                    <a:pt x="37" y="137"/>
                  </a:cubicBezTo>
                  <a:cubicBezTo>
                    <a:pt x="43" y="141"/>
                    <a:pt x="50" y="144"/>
                    <a:pt x="58" y="146"/>
                  </a:cubicBezTo>
                  <a:cubicBezTo>
                    <a:pt x="58" y="159"/>
                    <a:pt x="58" y="159"/>
                    <a:pt x="58" y="159"/>
                  </a:cubicBezTo>
                  <a:cubicBezTo>
                    <a:pt x="80" y="159"/>
                    <a:pt x="80" y="159"/>
                    <a:pt x="80" y="159"/>
                  </a:cubicBezTo>
                  <a:cubicBezTo>
                    <a:pt x="80" y="146"/>
                    <a:pt x="80" y="146"/>
                    <a:pt x="80" y="146"/>
                  </a:cubicBezTo>
                  <a:cubicBezTo>
                    <a:pt x="87" y="144"/>
                    <a:pt x="95" y="141"/>
                    <a:pt x="101" y="137"/>
                  </a:cubicBezTo>
                  <a:cubicBezTo>
                    <a:pt x="110" y="146"/>
                    <a:pt x="110" y="146"/>
                    <a:pt x="110" y="146"/>
                  </a:cubicBezTo>
                  <a:cubicBezTo>
                    <a:pt x="126" y="131"/>
                    <a:pt x="126" y="131"/>
                    <a:pt x="126" y="131"/>
                  </a:cubicBezTo>
                  <a:cubicBezTo>
                    <a:pt x="116" y="122"/>
                    <a:pt x="116" y="122"/>
                    <a:pt x="116" y="122"/>
                  </a:cubicBezTo>
                  <a:cubicBezTo>
                    <a:pt x="121" y="115"/>
                    <a:pt x="124" y="108"/>
                    <a:pt x="125" y="100"/>
                  </a:cubicBezTo>
                  <a:cubicBezTo>
                    <a:pt x="138" y="100"/>
                    <a:pt x="138" y="100"/>
                    <a:pt x="138" y="100"/>
                  </a:cubicBezTo>
                  <a:cubicBezTo>
                    <a:pt x="138" y="79"/>
                    <a:pt x="138" y="79"/>
                    <a:pt x="138" y="79"/>
                  </a:cubicBezTo>
                  <a:cubicBezTo>
                    <a:pt x="125" y="79"/>
                    <a:pt x="125" y="79"/>
                    <a:pt x="125" y="79"/>
                  </a:cubicBezTo>
                  <a:cubicBezTo>
                    <a:pt x="124" y="71"/>
                    <a:pt x="121" y="64"/>
                    <a:pt x="116" y="57"/>
                  </a:cubicBezTo>
                  <a:cubicBezTo>
                    <a:pt x="126" y="48"/>
                    <a:pt x="126" y="48"/>
                    <a:pt x="126" y="48"/>
                  </a:cubicBezTo>
                  <a:cubicBezTo>
                    <a:pt x="110" y="33"/>
                    <a:pt x="110" y="33"/>
                    <a:pt x="110" y="33"/>
                  </a:cubicBezTo>
                  <a:cubicBezTo>
                    <a:pt x="101" y="42"/>
                    <a:pt x="101" y="42"/>
                    <a:pt x="101" y="42"/>
                  </a:cubicBezTo>
                  <a:cubicBezTo>
                    <a:pt x="95" y="38"/>
                    <a:pt x="87" y="35"/>
                    <a:pt x="80" y="33"/>
                  </a:cubicBezTo>
                  <a:cubicBezTo>
                    <a:pt x="80" y="20"/>
                    <a:pt x="80" y="20"/>
                    <a:pt x="80" y="20"/>
                  </a:cubicBezTo>
                  <a:moveTo>
                    <a:pt x="158" y="51"/>
                  </a:moveTo>
                  <a:cubicBezTo>
                    <a:pt x="149" y="51"/>
                    <a:pt x="141" y="43"/>
                    <a:pt x="141" y="34"/>
                  </a:cubicBezTo>
                  <a:cubicBezTo>
                    <a:pt x="141" y="24"/>
                    <a:pt x="149" y="17"/>
                    <a:pt x="158" y="17"/>
                  </a:cubicBezTo>
                  <a:cubicBezTo>
                    <a:pt x="168" y="17"/>
                    <a:pt x="175" y="24"/>
                    <a:pt x="175" y="34"/>
                  </a:cubicBezTo>
                  <a:cubicBezTo>
                    <a:pt x="175" y="43"/>
                    <a:pt x="168" y="51"/>
                    <a:pt x="158" y="51"/>
                  </a:cubicBezTo>
                  <a:moveTo>
                    <a:pt x="163" y="0"/>
                  </a:moveTo>
                  <a:cubicBezTo>
                    <a:pt x="153" y="0"/>
                    <a:pt x="153" y="0"/>
                    <a:pt x="153" y="0"/>
                  </a:cubicBezTo>
                  <a:cubicBezTo>
                    <a:pt x="153" y="7"/>
                    <a:pt x="153" y="7"/>
                    <a:pt x="153" y="7"/>
                  </a:cubicBezTo>
                  <a:cubicBezTo>
                    <a:pt x="149" y="7"/>
                    <a:pt x="146" y="9"/>
                    <a:pt x="143" y="11"/>
                  </a:cubicBezTo>
                  <a:cubicBezTo>
                    <a:pt x="138" y="7"/>
                    <a:pt x="138" y="7"/>
                    <a:pt x="138" y="7"/>
                  </a:cubicBezTo>
                  <a:cubicBezTo>
                    <a:pt x="131" y="14"/>
                    <a:pt x="131" y="14"/>
                    <a:pt x="131" y="14"/>
                  </a:cubicBezTo>
                  <a:cubicBezTo>
                    <a:pt x="135" y="18"/>
                    <a:pt x="135" y="18"/>
                    <a:pt x="135" y="18"/>
                  </a:cubicBezTo>
                  <a:cubicBezTo>
                    <a:pt x="133" y="21"/>
                    <a:pt x="132" y="25"/>
                    <a:pt x="131" y="29"/>
                  </a:cubicBezTo>
                  <a:cubicBezTo>
                    <a:pt x="125" y="29"/>
                    <a:pt x="125" y="29"/>
                    <a:pt x="125" y="29"/>
                  </a:cubicBezTo>
                  <a:cubicBezTo>
                    <a:pt x="125" y="39"/>
                    <a:pt x="125" y="39"/>
                    <a:pt x="125" y="39"/>
                  </a:cubicBezTo>
                  <a:cubicBezTo>
                    <a:pt x="131" y="39"/>
                    <a:pt x="131" y="39"/>
                    <a:pt x="131" y="39"/>
                  </a:cubicBezTo>
                  <a:cubicBezTo>
                    <a:pt x="132" y="43"/>
                    <a:pt x="133" y="46"/>
                    <a:pt x="135" y="49"/>
                  </a:cubicBezTo>
                  <a:cubicBezTo>
                    <a:pt x="131" y="54"/>
                    <a:pt x="131" y="54"/>
                    <a:pt x="131" y="54"/>
                  </a:cubicBezTo>
                  <a:cubicBezTo>
                    <a:pt x="138" y="61"/>
                    <a:pt x="138" y="61"/>
                    <a:pt x="138" y="61"/>
                  </a:cubicBezTo>
                  <a:cubicBezTo>
                    <a:pt x="143" y="57"/>
                    <a:pt x="143" y="57"/>
                    <a:pt x="143" y="57"/>
                  </a:cubicBezTo>
                  <a:cubicBezTo>
                    <a:pt x="146" y="59"/>
                    <a:pt x="149" y="60"/>
                    <a:pt x="153" y="61"/>
                  </a:cubicBezTo>
                  <a:cubicBezTo>
                    <a:pt x="153" y="67"/>
                    <a:pt x="153" y="67"/>
                    <a:pt x="153" y="67"/>
                  </a:cubicBezTo>
                  <a:cubicBezTo>
                    <a:pt x="163" y="67"/>
                    <a:pt x="163" y="67"/>
                    <a:pt x="163" y="67"/>
                  </a:cubicBezTo>
                  <a:cubicBezTo>
                    <a:pt x="163" y="61"/>
                    <a:pt x="163" y="61"/>
                    <a:pt x="163" y="61"/>
                  </a:cubicBezTo>
                  <a:cubicBezTo>
                    <a:pt x="167" y="60"/>
                    <a:pt x="171" y="59"/>
                    <a:pt x="174" y="57"/>
                  </a:cubicBezTo>
                  <a:cubicBezTo>
                    <a:pt x="178" y="61"/>
                    <a:pt x="178" y="61"/>
                    <a:pt x="178" y="61"/>
                  </a:cubicBezTo>
                  <a:cubicBezTo>
                    <a:pt x="185" y="54"/>
                    <a:pt x="185" y="54"/>
                    <a:pt x="185" y="54"/>
                  </a:cubicBezTo>
                  <a:cubicBezTo>
                    <a:pt x="181" y="49"/>
                    <a:pt x="181" y="49"/>
                    <a:pt x="181" y="49"/>
                  </a:cubicBezTo>
                  <a:cubicBezTo>
                    <a:pt x="183" y="46"/>
                    <a:pt x="185" y="43"/>
                    <a:pt x="185" y="39"/>
                  </a:cubicBezTo>
                  <a:cubicBezTo>
                    <a:pt x="191" y="39"/>
                    <a:pt x="191" y="39"/>
                    <a:pt x="191" y="39"/>
                  </a:cubicBezTo>
                  <a:cubicBezTo>
                    <a:pt x="191" y="29"/>
                    <a:pt x="191" y="29"/>
                    <a:pt x="191" y="29"/>
                  </a:cubicBezTo>
                  <a:cubicBezTo>
                    <a:pt x="185" y="29"/>
                    <a:pt x="185" y="29"/>
                    <a:pt x="185" y="29"/>
                  </a:cubicBezTo>
                  <a:cubicBezTo>
                    <a:pt x="185" y="25"/>
                    <a:pt x="183" y="21"/>
                    <a:pt x="181" y="18"/>
                  </a:cubicBezTo>
                  <a:cubicBezTo>
                    <a:pt x="185" y="14"/>
                    <a:pt x="185" y="14"/>
                    <a:pt x="185" y="14"/>
                  </a:cubicBezTo>
                  <a:cubicBezTo>
                    <a:pt x="178" y="7"/>
                    <a:pt x="178" y="7"/>
                    <a:pt x="178" y="7"/>
                  </a:cubicBezTo>
                  <a:cubicBezTo>
                    <a:pt x="174" y="11"/>
                    <a:pt x="174" y="11"/>
                    <a:pt x="174" y="11"/>
                  </a:cubicBezTo>
                  <a:cubicBezTo>
                    <a:pt x="171" y="9"/>
                    <a:pt x="167" y="7"/>
                    <a:pt x="163" y="7"/>
                  </a:cubicBezTo>
                  <a:cubicBezTo>
                    <a:pt x="163" y="0"/>
                    <a:pt x="163" y="0"/>
                    <a:pt x="163" y="0"/>
                  </a:cubicBezTo>
                </a:path>
              </a:pathLst>
            </a:custGeom>
            <a:solidFill>
              <a:schemeClr val="bg1"/>
            </a:solidFill>
            <a:ln>
              <a:noFill/>
            </a:ln>
          </p:spPr>
          <p:txBody>
            <a:bodyPr vert="horz" wrap="square" lIns="91416" tIns="45708" rIns="91416" bIns="4570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sp>
        <p:nvSpPr>
          <p:cNvPr id="53" name="矩形 9"/>
          <p:cNvSpPr/>
          <p:nvPr/>
        </p:nvSpPr>
        <p:spPr>
          <a:xfrm>
            <a:off x="81280" y="3613150"/>
            <a:ext cx="3577590" cy="121094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dirty="0">
                <a:sym typeface="+mn-lt"/>
              </a:rPr>
              <a:t>在project中设置</a:t>
            </a:r>
            <a:endParaRPr kumimoji="0" lang="en-US" altLang="zh-CN" sz="2800" b="0" i="0" u="none" strike="noStrike" kern="1200" cap="none" spc="0" normalizeH="0" baseline="0" dirty="0">
              <a:sym typeface="+mn-lt"/>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dirty="0">
                <a:sym typeface="+mn-lt"/>
              </a:rPr>
              <a:t>标准费率和加班费率。</a:t>
            </a:r>
            <a:endParaRPr kumimoji="0"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61" name="图片 60"/>
          <p:cNvPicPr>
            <a:picLocks noChangeAspect="1"/>
          </p:cNvPicPr>
          <p:nvPr/>
        </p:nvPicPr>
        <p:blipFill>
          <a:blip r:embed="rId4"/>
          <a:stretch>
            <a:fillRect/>
          </a:stretch>
        </p:blipFill>
        <p:spPr>
          <a:xfrm>
            <a:off x="3658870" y="1390015"/>
            <a:ext cx="8275955" cy="4833620"/>
          </a:xfrm>
          <a:prstGeom prst="rect">
            <a:avLst/>
          </a:prstGeom>
        </p:spPr>
      </p:pic>
      <p:sp>
        <p:nvSpPr>
          <p:cNvPr id="62" name="心形 61">
            <a:hlinkClick r:id="rId5" action="ppaction://hlinksldjump"/>
          </p:cNvPr>
          <p:cNvSpPr/>
          <p:nvPr/>
        </p:nvSpPr>
        <p:spPr>
          <a:xfrm>
            <a:off x="11315065" y="6311265"/>
            <a:ext cx="619760" cy="525145"/>
          </a:xfrm>
          <a:prstGeom prst="hear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5402" t="72068" r="28398" b="1603"/>
          <a:stretch>
            <a:fillRect/>
          </a:stretch>
        </p:blipFill>
        <p:spPr>
          <a:xfrm>
            <a:off x="300941" y="3650761"/>
            <a:ext cx="2939969" cy="3207239"/>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8567" t="41856" r="53207" b="38059"/>
          <a:stretch>
            <a:fillRect/>
          </a:stretch>
        </p:blipFill>
        <p:spPr>
          <a:xfrm rot="19862965">
            <a:off x="3465072" y="5138108"/>
            <a:ext cx="1747777" cy="1377387"/>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58945" t="39156" b="38059"/>
          <a:stretch>
            <a:fillRect/>
          </a:stretch>
        </p:blipFill>
        <p:spPr>
          <a:xfrm rot="1671966">
            <a:off x="10359460" y="5140015"/>
            <a:ext cx="1877134" cy="1562583"/>
          </a:xfrm>
          <a:prstGeom prst="rect">
            <a:avLst/>
          </a:prstGeom>
        </p:spPr>
      </p:pic>
      <p:pic>
        <p:nvPicPr>
          <p:cNvPr id="29" name="图片 28"/>
          <p:cNvPicPr>
            <a:picLocks noChangeAspect="1"/>
          </p:cNvPicPr>
          <p:nvPr/>
        </p:nvPicPr>
        <p:blipFill rotWithShape="1">
          <a:blip r:embed="rId2">
            <a:extLst>
              <a:ext uri="{28A0092B-C50C-407E-A947-70E740481C1C}">
                <a14:useLocalDpi xmlns:a14="http://schemas.microsoft.com/office/drawing/2010/main" val="0"/>
              </a:ext>
            </a:extLst>
          </a:blip>
          <a:srcRect l="58946" t="8270" r="4854" b="72068"/>
          <a:stretch>
            <a:fillRect/>
          </a:stretch>
        </p:blipFill>
        <p:spPr>
          <a:xfrm rot="1039134">
            <a:off x="9998597" y="491371"/>
            <a:ext cx="1655180" cy="1348451"/>
          </a:xfrm>
          <a:prstGeom prst="rect">
            <a:avLst/>
          </a:prstGeom>
        </p:spPr>
      </p:pic>
      <p:pic>
        <p:nvPicPr>
          <p:cNvPr id="30" name="图片 29"/>
          <p:cNvPicPr>
            <a:picLocks noChangeAspect="1"/>
          </p:cNvPicPr>
          <p:nvPr/>
        </p:nvPicPr>
        <p:blipFill rotWithShape="1">
          <a:blip r:embed="rId2">
            <a:extLst>
              <a:ext uri="{28A0092B-C50C-407E-A947-70E740481C1C}">
                <a14:useLocalDpi xmlns:a14="http://schemas.microsoft.com/office/drawing/2010/main" val="0"/>
              </a:ext>
            </a:extLst>
          </a:blip>
          <a:srcRect t="8270" r="55738" b="68270"/>
          <a:stretch>
            <a:fillRect/>
          </a:stretch>
        </p:blipFill>
        <p:spPr>
          <a:xfrm rot="20592323">
            <a:off x="1027883" y="533634"/>
            <a:ext cx="2023749" cy="1608883"/>
          </a:xfrm>
          <a:prstGeom prst="rect">
            <a:avLst/>
          </a:prstGeom>
        </p:spPr>
      </p:pic>
      <p:sp>
        <p:nvSpPr>
          <p:cNvPr id="31" name="文本框 30"/>
          <p:cNvSpPr txBox="1"/>
          <p:nvPr/>
        </p:nvSpPr>
        <p:spPr>
          <a:xfrm>
            <a:off x="5406042" y="3572166"/>
            <a:ext cx="4396130" cy="82994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a:t>
            </a:r>
            <a:r>
              <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执行</a:t>
            </a:r>
            <a:endPar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2" name="文本框 31"/>
          <p:cNvSpPr txBox="1"/>
          <p:nvPr/>
        </p:nvSpPr>
        <p:spPr>
          <a:xfrm>
            <a:off x="6372207" y="1646596"/>
            <a:ext cx="2463800" cy="186204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04</a:t>
            </a:r>
            <a:endParaRPr kumimoji="0" lang="zh-CN" altLang="en-US"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23" name="图片 22"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rcRect b="3492"/>
          <a:stretch>
            <a:fillRect/>
          </a:stretch>
        </p:blipFill>
        <p:spPr>
          <a:xfrm>
            <a:off x="1358265" y="1333500"/>
            <a:ext cx="8884920" cy="5316855"/>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4.1 </a:t>
            </a:r>
            <a:r>
              <a:rPr lang="zh-CN" altLang="en-US" sz="3200" dirty="0">
                <a:solidFill>
                  <a:srgbClr val="00A3A4"/>
                </a:solidFill>
                <a:latin typeface="Century Gothic" panose="020B0502020202020204"/>
                <a:ea typeface="思源黑体 CN Bold"/>
                <a:cs typeface="+mn-ea"/>
                <a:sym typeface="+mn-lt"/>
              </a:rPr>
              <a:t>项目资源</a:t>
            </a:r>
            <a:r>
              <a:rPr lang="zh-CN" altLang="en-US" sz="3200" dirty="0">
                <a:solidFill>
                  <a:srgbClr val="00A3A4"/>
                </a:solidFill>
                <a:latin typeface="Century Gothic" panose="020B0502020202020204"/>
                <a:ea typeface="思源黑体 CN Bold"/>
                <a:cs typeface="+mn-ea"/>
                <a:sym typeface="+mn-lt"/>
              </a:rPr>
              <a:t>分配</a:t>
            </a:r>
            <a:endParaRPr lang="zh-CN" altLang="en-US" sz="3200" dirty="0">
              <a:solidFill>
                <a:srgbClr val="00A3A4"/>
              </a:solidFill>
              <a:latin typeface="Century Gothic" panose="020B0502020202020204"/>
              <a:ea typeface="思源黑体 CN Bold"/>
              <a:cs typeface="+mn-ea"/>
              <a:sym typeface="+mn-lt"/>
            </a:endParaRPr>
          </a:p>
        </p:txBody>
      </p:sp>
      <p:grpSp>
        <p:nvGrpSpPr>
          <p:cNvPr id="13" name="组合 12"/>
          <p:cNvGrpSpPr/>
          <p:nvPr/>
        </p:nvGrpSpPr>
        <p:grpSpPr>
          <a:xfrm>
            <a:off x="7268766" y="1716438"/>
            <a:ext cx="4224469" cy="764775"/>
            <a:chOff x="980156" y="1247429"/>
            <a:chExt cx="3168352" cy="573581"/>
          </a:xfrm>
        </p:grpSpPr>
        <p:sp>
          <p:nvSpPr>
            <p:cNvPr id="14" name="3"/>
            <p:cNvSpPr>
              <a:spLocks noChangeArrowheads="1"/>
            </p:cNvSpPr>
            <p:nvPr>
              <p:custDataLst>
                <p:tags r:id="rId4"/>
              </p:custDataLst>
            </p:nvPr>
          </p:nvSpPr>
          <p:spPr bwMode="auto">
            <a:xfrm>
              <a:off x="1043608" y="1247429"/>
              <a:ext cx="2520902" cy="30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5" name="矩形 14"/>
            <p:cNvSpPr/>
            <p:nvPr/>
          </p:nvSpPr>
          <p:spPr>
            <a:xfrm>
              <a:off x="980156" y="1562621"/>
              <a:ext cx="3168352" cy="25838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6" name="组合 15"/>
          <p:cNvGrpSpPr/>
          <p:nvPr/>
        </p:nvGrpSpPr>
        <p:grpSpPr>
          <a:xfrm>
            <a:off x="7203019" y="4321355"/>
            <a:ext cx="4224469" cy="602878"/>
            <a:chOff x="980156" y="1367121"/>
            <a:chExt cx="3168352" cy="452158"/>
          </a:xfrm>
        </p:grpSpPr>
        <p:sp>
          <p:nvSpPr>
            <p:cNvPr id="17" name="2"/>
            <p:cNvSpPr>
              <a:spLocks noChangeArrowheads="1"/>
            </p:cNvSpPr>
            <p:nvPr>
              <p:custDataLst>
                <p:tags r:id="rId5"/>
              </p:custDataLst>
            </p:nvPr>
          </p:nvSpPr>
          <p:spPr bwMode="auto">
            <a:xfrm>
              <a:off x="1092919" y="1367121"/>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8" name="矩形 17"/>
            <p:cNvSpPr/>
            <p:nvPr/>
          </p:nvSpPr>
          <p:spPr>
            <a:xfrm>
              <a:off x="980156" y="1562621"/>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27" name="Shape"/>
          <p:cNvSpPr/>
          <p:nvPr/>
        </p:nvSpPr>
        <p:spPr bwMode="auto">
          <a:xfrm>
            <a:off x="5935718" y="4512937"/>
            <a:ext cx="310260" cy="293713"/>
          </a:xfrm>
          <a:custGeom>
            <a:avLst/>
            <a:gdLst>
              <a:gd name="T0" fmla="*/ 576551976 w 5778"/>
              <a:gd name="T1" fmla="*/ 0 h 5471"/>
              <a:gd name="T2" fmla="*/ 587313346 w 5778"/>
              <a:gd name="T3" fmla="*/ 1630345 h 5471"/>
              <a:gd name="T4" fmla="*/ 597313772 w 5778"/>
              <a:gd name="T5" fmla="*/ 5326145 h 5471"/>
              <a:gd name="T6" fmla="*/ 606227510 w 5778"/>
              <a:gd name="T7" fmla="*/ 10761067 h 5471"/>
              <a:gd name="T8" fmla="*/ 613836301 w 5778"/>
              <a:gd name="T9" fmla="*/ 17717886 h 5471"/>
              <a:gd name="T10" fmla="*/ 620141132 w 5778"/>
              <a:gd name="T11" fmla="*/ 26087495 h 5471"/>
              <a:gd name="T12" fmla="*/ 624815273 w 5778"/>
              <a:gd name="T13" fmla="*/ 35544220 h 5471"/>
              <a:gd name="T14" fmla="*/ 627424180 w 5778"/>
              <a:gd name="T15" fmla="*/ 45979283 h 5471"/>
              <a:gd name="T16" fmla="*/ 628076324 w 5778"/>
              <a:gd name="T17" fmla="*/ 382291463 h 5471"/>
              <a:gd name="T18" fmla="*/ 627424180 w 5778"/>
              <a:gd name="T19" fmla="*/ 390552294 h 5471"/>
              <a:gd name="T20" fmla="*/ 624815273 w 5778"/>
              <a:gd name="T21" fmla="*/ 400987358 h 5471"/>
              <a:gd name="T22" fmla="*/ 620141132 w 5778"/>
              <a:gd name="T23" fmla="*/ 410444083 h 5471"/>
              <a:gd name="T24" fmla="*/ 613836301 w 5778"/>
              <a:gd name="T25" fmla="*/ 418814021 h 5471"/>
              <a:gd name="T26" fmla="*/ 606227510 w 5778"/>
              <a:gd name="T27" fmla="*/ 425770511 h 5471"/>
              <a:gd name="T28" fmla="*/ 597313772 w 5778"/>
              <a:gd name="T29" fmla="*/ 431205433 h 5471"/>
              <a:gd name="T30" fmla="*/ 587313346 w 5778"/>
              <a:gd name="T31" fmla="*/ 434901233 h 5471"/>
              <a:gd name="T32" fmla="*/ 576551976 w 5778"/>
              <a:gd name="T33" fmla="*/ 436531907 h 5471"/>
              <a:gd name="T34" fmla="*/ 51633149 w 5778"/>
              <a:gd name="T35" fmla="*/ 436531907 h 5471"/>
              <a:gd name="T36" fmla="*/ 40871778 w 5778"/>
              <a:gd name="T37" fmla="*/ 434901233 h 5471"/>
              <a:gd name="T38" fmla="*/ 30871023 w 5778"/>
              <a:gd name="T39" fmla="*/ 431205433 h 5471"/>
              <a:gd name="T40" fmla="*/ 21957614 w 5778"/>
              <a:gd name="T41" fmla="*/ 425770511 h 5471"/>
              <a:gd name="T42" fmla="*/ 14131223 w 5778"/>
              <a:gd name="T43" fmla="*/ 418814021 h 5471"/>
              <a:gd name="T44" fmla="*/ 7826391 w 5778"/>
              <a:gd name="T45" fmla="*/ 410444083 h 5471"/>
              <a:gd name="T46" fmla="*/ 3369852 w 5778"/>
              <a:gd name="T47" fmla="*/ 400987358 h 5471"/>
              <a:gd name="T48" fmla="*/ 652144 w 5778"/>
              <a:gd name="T49" fmla="*/ 390552294 h 5471"/>
              <a:gd name="T50" fmla="*/ 0 w 5778"/>
              <a:gd name="T51" fmla="*/ 54240444 h 5471"/>
              <a:gd name="T52" fmla="*/ 652144 w 5778"/>
              <a:gd name="T53" fmla="*/ 45979283 h 5471"/>
              <a:gd name="T54" fmla="*/ 3369852 w 5778"/>
              <a:gd name="T55" fmla="*/ 35544220 h 5471"/>
              <a:gd name="T56" fmla="*/ 7826391 w 5778"/>
              <a:gd name="T57" fmla="*/ 26087495 h 5471"/>
              <a:gd name="T58" fmla="*/ 14131223 w 5778"/>
              <a:gd name="T59" fmla="*/ 17717886 h 5471"/>
              <a:gd name="T60" fmla="*/ 21957614 w 5778"/>
              <a:gd name="T61" fmla="*/ 10761067 h 5471"/>
              <a:gd name="T62" fmla="*/ 30871023 w 5778"/>
              <a:gd name="T63" fmla="*/ 5326145 h 5471"/>
              <a:gd name="T64" fmla="*/ 40871778 w 5778"/>
              <a:gd name="T65" fmla="*/ 1630345 h 5471"/>
              <a:gd name="T66" fmla="*/ 51633149 w 5778"/>
              <a:gd name="T67" fmla="*/ 0 h 5471"/>
              <a:gd name="T68" fmla="*/ 154355774 w 5778"/>
              <a:gd name="T69" fmla="*/ 556643094 h 5471"/>
              <a:gd name="T70" fmla="*/ 206749868 w 5778"/>
              <a:gd name="T71" fmla="*/ 548382263 h 5471"/>
              <a:gd name="T72" fmla="*/ 259143962 w 5778"/>
              <a:gd name="T73" fmla="*/ 543273344 h 5471"/>
              <a:gd name="T74" fmla="*/ 384150602 w 5778"/>
              <a:gd name="T75" fmla="*/ 543925679 h 5471"/>
              <a:gd name="T76" fmla="*/ 434370662 w 5778"/>
              <a:gd name="T77" fmla="*/ 549034269 h 5471"/>
              <a:gd name="T78" fmla="*/ 484699193 w 5778"/>
              <a:gd name="T79" fmla="*/ 556643094 h 5471"/>
              <a:gd name="T80" fmla="*/ 154355774 w 5778"/>
              <a:gd name="T81" fmla="*/ 556643094 h 5471"/>
              <a:gd name="T82" fmla="*/ 577856264 w 5778"/>
              <a:gd name="T83" fmla="*/ 339681647 h 5471"/>
              <a:gd name="T84" fmla="*/ 524049081 w 5778"/>
              <a:gd name="T85" fmla="*/ 365117135 h 5471"/>
              <a:gd name="T86" fmla="*/ 517309707 w 5778"/>
              <a:gd name="T87" fmla="*/ 366203922 h 5471"/>
              <a:gd name="T88" fmla="*/ 509700587 w 5778"/>
              <a:gd name="T89" fmla="*/ 370334502 h 5471"/>
              <a:gd name="T90" fmla="*/ 504156700 w 5778"/>
              <a:gd name="T91" fmla="*/ 376965318 h 5471"/>
              <a:gd name="T92" fmla="*/ 501548123 w 5778"/>
              <a:gd name="T93" fmla="*/ 385334927 h 5471"/>
              <a:gd name="T94" fmla="*/ 501874195 w 5778"/>
              <a:gd name="T95" fmla="*/ 392182969 h 5471"/>
              <a:gd name="T96" fmla="*/ 505243718 w 5778"/>
              <a:gd name="T97" fmla="*/ 400226574 h 5471"/>
              <a:gd name="T98" fmla="*/ 511439748 w 5778"/>
              <a:gd name="T99" fmla="*/ 406422280 h 5471"/>
              <a:gd name="T100" fmla="*/ 519483741 w 5778"/>
              <a:gd name="T101" fmla="*/ 409792077 h 5471"/>
              <a:gd name="T102" fmla="*/ 526331916 w 5778"/>
              <a:gd name="T103" fmla="*/ 410009302 h 5471"/>
              <a:gd name="T104" fmla="*/ 534701981 w 5778"/>
              <a:gd name="T105" fmla="*/ 407509396 h 5471"/>
              <a:gd name="T106" fmla="*/ 541441355 w 5778"/>
              <a:gd name="T107" fmla="*/ 402074474 h 5471"/>
              <a:gd name="T108" fmla="*/ 545572152 w 5778"/>
              <a:gd name="T109" fmla="*/ 394465649 h 5471"/>
              <a:gd name="T110" fmla="*/ 546659169 w 5778"/>
              <a:gd name="T111" fmla="*/ 387617608 h 5471"/>
              <a:gd name="T112" fmla="*/ 544811207 w 5778"/>
              <a:gd name="T113" fmla="*/ 378921666 h 5471"/>
              <a:gd name="T114" fmla="*/ 539919465 w 5778"/>
              <a:gd name="T115" fmla="*/ 371747622 h 5471"/>
              <a:gd name="T116" fmla="*/ 532854019 w 5778"/>
              <a:gd name="T117" fmla="*/ 366965035 h 5471"/>
              <a:gd name="T118" fmla="*/ 524049081 w 5778"/>
              <a:gd name="T119" fmla="*/ 365117135 h 54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778" h="5471">
                <a:moveTo>
                  <a:pt x="500" y="0"/>
                </a:moveTo>
                <a:lnTo>
                  <a:pt x="5278" y="0"/>
                </a:lnTo>
                <a:lnTo>
                  <a:pt x="5304" y="0"/>
                </a:lnTo>
                <a:lnTo>
                  <a:pt x="5328" y="2"/>
                </a:lnTo>
                <a:lnTo>
                  <a:pt x="5354" y="5"/>
                </a:lnTo>
                <a:lnTo>
                  <a:pt x="5379" y="10"/>
                </a:lnTo>
                <a:lnTo>
                  <a:pt x="5403" y="15"/>
                </a:lnTo>
                <a:lnTo>
                  <a:pt x="5427" y="22"/>
                </a:lnTo>
                <a:lnTo>
                  <a:pt x="5450" y="30"/>
                </a:lnTo>
                <a:lnTo>
                  <a:pt x="5472" y="39"/>
                </a:lnTo>
                <a:lnTo>
                  <a:pt x="5495" y="49"/>
                </a:lnTo>
                <a:lnTo>
                  <a:pt x="5516" y="60"/>
                </a:lnTo>
                <a:lnTo>
                  <a:pt x="5537" y="72"/>
                </a:lnTo>
                <a:lnTo>
                  <a:pt x="5557" y="85"/>
                </a:lnTo>
                <a:lnTo>
                  <a:pt x="5577" y="99"/>
                </a:lnTo>
                <a:lnTo>
                  <a:pt x="5596" y="113"/>
                </a:lnTo>
                <a:lnTo>
                  <a:pt x="5614" y="130"/>
                </a:lnTo>
                <a:lnTo>
                  <a:pt x="5631" y="146"/>
                </a:lnTo>
                <a:lnTo>
                  <a:pt x="5647" y="163"/>
                </a:lnTo>
                <a:lnTo>
                  <a:pt x="5663" y="181"/>
                </a:lnTo>
                <a:lnTo>
                  <a:pt x="5679" y="200"/>
                </a:lnTo>
                <a:lnTo>
                  <a:pt x="5692" y="220"/>
                </a:lnTo>
                <a:lnTo>
                  <a:pt x="5705" y="240"/>
                </a:lnTo>
                <a:lnTo>
                  <a:pt x="5718" y="261"/>
                </a:lnTo>
                <a:lnTo>
                  <a:pt x="5729" y="283"/>
                </a:lnTo>
                <a:lnTo>
                  <a:pt x="5739" y="305"/>
                </a:lnTo>
                <a:lnTo>
                  <a:pt x="5748" y="327"/>
                </a:lnTo>
                <a:lnTo>
                  <a:pt x="5755" y="351"/>
                </a:lnTo>
                <a:lnTo>
                  <a:pt x="5762" y="374"/>
                </a:lnTo>
                <a:lnTo>
                  <a:pt x="5768" y="399"/>
                </a:lnTo>
                <a:lnTo>
                  <a:pt x="5772" y="423"/>
                </a:lnTo>
                <a:lnTo>
                  <a:pt x="5775" y="448"/>
                </a:lnTo>
                <a:lnTo>
                  <a:pt x="5778" y="473"/>
                </a:lnTo>
                <a:lnTo>
                  <a:pt x="5778" y="499"/>
                </a:lnTo>
                <a:lnTo>
                  <a:pt x="5778" y="3517"/>
                </a:lnTo>
                <a:lnTo>
                  <a:pt x="5778" y="3543"/>
                </a:lnTo>
                <a:lnTo>
                  <a:pt x="5775" y="3568"/>
                </a:lnTo>
                <a:lnTo>
                  <a:pt x="5772" y="3593"/>
                </a:lnTo>
                <a:lnTo>
                  <a:pt x="5768" y="3617"/>
                </a:lnTo>
                <a:lnTo>
                  <a:pt x="5762" y="3642"/>
                </a:lnTo>
                <a:lnTo>
                  <a:pt x="5755" y="3665"/>
                </a:lnTo>
                <a:lnTo>
                  <a:pt x="5748" y="3689"/>
                </a:lnTo>
                <a:lnTo>
                  <a:pt x="5739" y="3711"/>
                </a:lnTo>
                <a:lnTo>
                  <a:pt x="5729" y="3733"/>
                </a:lnTo>
                <a:lnTo>
                  <a:pt x="5718" y="3754"/>
                </a:lnTo>
                <a:lnTo>
                  <a:pt x="5705" y="3776"/>
                </a:lnTo>
                <a:lnTo>
                  <a:pt x="5692" y="3796"/>
                </a:lnTo>
                <a:lnTo>
                  <a:pt x="5679" y="3816"/>
                </a:lnTo>
                <a:lnTo>
                  <a:pt x="5663" y="3835"/>
                </a:lnTo>
                <a:lnTo>
                  <a:pt x="5647" y="3853"/>
                </a:lnTo>
                <a:lnTo>
                  <a:pt x="5631" y="3870"/>
                </a:lnTo>
                <a:lnTo>
                  <a:pt x="5614" y="3887"/>
                </a:lnTo>
                <a:lnTo>
                  <a:pt x="5596" y="3903"/>
                </a:lnTo>
                <a:lnTo>
                  <a:pt x="5577" y="3917"/>
                </a:lnTo>
                <a:lnTo>
                  <a:pt x="5557" y="3932"/>
                </a:lnTo>
                <a:lnTo>
                  <a:pt x="5537" y="3944"/>
                </a:lnTo>
                <a:lnTo>
                  <a:pt x="5516" y="3956"/>
                </a:lnTo>
                <a:lnTo>
                  <a:pt x="5495" y="3967"/>
                </a:lnTo>
                <a:lnTo>
                  <a:pt x="5472" y="3977"/>
                </a:lnTo>
                <a:lnTo>
                  <a:pt x="5450" y="3986"/>
                </a:lnTo>
                <a:lnTo>
                  <a:pt x="5427" y="3994"/>
                </a:lnTo>
                <a:lnTo>
                  <a:pt x="5403" y="4001"/>
                </a:lnTo>
                <a:lnTo>
                  <a:pt x="5379" y="4006"/>
                </a:lnTo>
                <a:lnTo>
                  <a:pt x="5354" y="4011"/>
                </a:lnTo>
                <a:lnTo>
                  <a:pt x="5328" y="4014"/>
                </a:lnTo>
                <a:lnTo>
                  <a:pt x="5304" y="4016"/>
                </a:lnTo>
                <a:lnTo>
                  <a:pt x="5278" y="4016"/>
                </a:lnTo>
                <a:lnTo>
                  <a:pt x="500" y="4016"/>
                </a:lnTo>
                <a:lnTo>
                  <a:pt x="475" y="4016"/>
                </a:lnTo>
                <a:lnTo>
                  <a:pt x="449" y="4014"/>
                </a:lnTo>
                <a:lnTo>
                  <a:pt x="425" y="4011"/>
                </a:lnTo>
                <a:lnTo>
                  <a:pt x="400" y="4006"/>
                </a:lnTo>
                <a:lnTo>
                  <a:pt x="376" y="4001"/>
                </a:lnTo>
                <a:lnTo>
                  <a:pt x="352" y="3994"/>
                </a:lnTo>
                <a:lnTo>
                  <a:pt x="329" y="3986"/>
                </a:lnTo>
                <a:lnTo>
                  <a:pt x="305" y="3977"/>
                </a:lnTo>
                <a:lnTo>
                  <a:pt x="284" y="3967"/>
                </a:lnTo>
                <a:lnTo>
                  <a:pt x="262" y="3956"/>
                </a:lnTo>
                <a:lnTo>
                  <a:pt x="242" y="3944"/>
                </a:lnTo>
                <a:lnTo>
                  <a:pt x="221" y="3932"/>
                </a:lnTo>
                <a:lnTo>
                  <a:pt x="202" y="3917"/>
                </a:lnTo>
                <a:lnTo>
                  <a:pt x="183" y="3903"/>
                </a:lnTo>
                <a:lnTo>
                  <a:pt x="165" y="3887"/>
                </a:lnTo>
                <a:lnTo>
                  <a:pt x="147" y="3870"/>
                </a:lnTo>
                <a:lnTo>
                  <a:pt x="130" y="3853"/>
                </a:lnTo>
                <a:lnTo>
                  <a:pt x="115" y="3835"/>
                </a:lnTo>
                <a:lnTo>
                  <a:pt x="100" y="3816"/>
                </a:lnTo>
                <a:lnTo>
                  <a:pt x="86" y="3796"/>
                </a:lnTo>
                <a:lnTo>
                  <a:pt x="72" y="3776"/>
                </a:lnTo>
                <a:lnTo>
                  <a:pt x="61" y="3754"/>
                </a:lnTo>
                <a:lnTo>
                  <a:pt x="50" y="3733"/>
                </a:lnTo>
                <a:lnTo>
                  <a:pt x="40" y="3711"/>
                </a:lnTo>
                <a:lnTo>
                  <a:pt x="31" y="3689"/>
                </a:lnTo>
                <a:lnTo>
                  <a:pt x="22" y="3665"/>
                </a:lnTo>
                <a:lnTo>
                  <a:pt x="16" y="3642"/>
                </a:lnTo>
                <a:lnTo>
                  <a:pt x="10" y="3617"/>
                </a:lnTo>
                <a:lnTo>
                  <a:pt x="6" y="3593"/>
                </a:lnTo>
                <a:lnTo>
                  <a:pt x="3" y="3568"/>
                </a:lnTo>
                <a:lnTo>
                  <a:pt x="1" y="3543"/>
                </a:lnTo>
                <a:lnTo>
                  <a:pt x="0" y="3517"/>
                </a:lnTo>
                <a:lnTo>
                  <a:pt x="0" y="499"/>
                </a:lnTo>
                <a:lnTo>
                  <a:pt x="1" y="473"/>
                </a:lnTo>
                <a:lnTo>
                  <a:pt x="3" y="448"/>
                </a:lnTo>
                <a:lnTo>
                  <a:pt x="6" y="423"/>
                </a:lnTo>
                <a:lnTo>
                  <a:pt x="10" y="399"/>
                </a:lnTo>
                <a:lnTo>
                  <a:pt x="16" y="374"/>
                </a:lnTo>
                <a:lnTo>
                  <a:pt x="22" y="351"/>
                </a:lnTo>
                <a:lnTo>
                  <a:pt x="31" y="327"/>
                </a:lnTo>
                <a:lnTo>
                  <a:pt x="40" y="305"/>
                </a:lnTo>
                <a:lnTo>
                  <a:pt x="50" y="283"/>
                </a:lnTo>
                <a:lnTo>
                  <a:pt x="61" y="261"/>
                </a:lnTo>
                <a:lnTo>
                  <a:pt x="72" y="240"/>
                </a:lnTo>
                <a:lnTo>
                  <a:pt x="86" y="220"/>
                </a:lnTo>
                <a:lnTo>
                  <a:pt x="100" y="200"/>
                </a:lnTo>
                <a:lnTo>
                  <a:pt x="115" y="181"/>
                </a:lnTo>
                <a:lnTo>
                  <a:pt x="130" y="163"/>
                </a:lnTo>
                <a:lnTo>
                  <a:pt x="147" y="146"/>
                </a:lnTo>
                <a:lnTo>
                  <a:pt x="165" y="130"/>
                </a:lnTo>
                <a:lnTo>
                  <a:pt x="183" y="113"/>
                </a:lnTo>
                <a:lnTo>
                  <a:pt x="202" y="99"/>
                </a:lnTo>
                <a:lnTo>
                  <a:pt x="221" y="85"/>
                </a:lnTo>
                <a:lnTo>
                  <a:pt x="242" y="72"/>
                </a:lnTo>
                <a:lnTo>
                  <a:pt x="262" y="60"/>
                </a:lnTo>
                <a:lnTo>
                  <a:pt x="284" y="49"/>
                </a:lnTo>
                <a:lnTo>
                  <a:pt x="305" y="39"/>
                </a:lnTo>
                <a:lnTo>
                  <a:pt x="329" y="30"/>
                </a:lnTo>
                <a:lnTo>
                  <a:pt x="352" y="22"/>
                </a:lnTo>
                <a:lnTo>
                  <a:pt x="376" y="15"/>
                </a:lnTo>
                <a:lnTo>
                  <a:pt x="400" y="10"/>
                </a:lnTo>
                <a:lnTo>
                  <a:pt x="425" y="5"/>
                </a:lnTo>
                <a:lnTo>
                  <a:pt x="449" y="2"/>
                </a:lnTo>
                <a:lnTo>
                  <a:pt x="475" y="0"/>
                </a:lnTo>
                <a:lnTo>
                  <a:pt x="500" y="0"/>
                </a:lnTo>
                <a:close/>
                <a:moveTo>
                  <a:pt x="1420" y="5121"/>
                </a:moveTo>
                <a:lnTo>
                  <a:pt x="1420" y="5121"/>
                </a:lnTo>
                <a:lnTo>
                  <a:pt x="1541" y="5100"/>
                </a:lnTo>
                <a:lnTo>
                  <a:pt x="1661" y="5080"/>
                </a:lnTo>
                <a:lnTo>
                  <a:pt x="1781" y="5061"/>
                </a:lnTo>
                <a:lnTo>
                  <a:pt x="1902" y="5045"/>
                </a:lnTo>
                <a:lnTo>
                  <a:pt x="2022" y="5031"/>
                </a:lnTo>
                <a:lnTo>
                  <a:pt x="2144" y="5018"/>
                </a:lnTo>
                <a:lnTo>
                  <a:pt x="2264" y="5007"/>
                </a:lnTo>
                <a:lnTo>
                  <a:pt x="2384" y="4998"/>
                </a:lnTo>
                <a:lnTo>
                  <a:pt x="2384" y="4304"/>
                </a:lnTo>
                <a:lnTo>
                  <a:pt x="3534" y="4304"/>
                </a:lnTo>
                <a:lnTo>
                  <a:pt x="3534" y="5004"/>
                </a:lnTo>
                <a:lnTo>
                  <a:pt x="3650" y="5014"/>
                </a:lnTo>
                <a:lnTo>
                  <a:pt x="3766" y="5025"/>
                </a:lnTo>
                <a:lnTo>
                  <a:pt x="3880" y="5037"/>
                </a:lnTo>
                <a:lnTo>
                  <a:pt x="3996" y="5051"/>
                </a:lnTo>
                <a:lnTo>
                  <a:pt x="4112" y="5066"/>
                </a:lnTo>
                <a:lnTo>
                  <a:pt x="4227" y="5083"/>
                </a:lnTo>
                <a:lnTo>
                  <a:pt x="4343" y="5102"/>
                </a:lnTo>
                <a:lnTo>
                  <a:pt x="4459" y="5121"/>
                </a:lnTo>
                <a:lnTo>
                  <a:pt x="4459" y="5471"/>
                </a:lnTo>
                <a:lnTo>
                  <a:pt x="1420" y="5471"/>
                </a:lnTo>
                <a:lnTo>
                  <a:pt x="1420" y="5121"/>
                </a:lnTo>
                <a:close/>
                <a:moveTo>
                  <a:pt x="443" y="467"/>
                </a:moveTo>
                <a:lnTo>
                  <a:pt x="443" y="3125"/>
                </a:lnTo>
                <a:lnTo>
                  <a:pt x="5316" y="3125"/>
                </a:lnTo>
                <a:lnTo>
                  <a:pt x="5316" y="467"/>
                </a:lnTo>
                <a:lnTo>
                  <a:pt x="443" y="467"/>
                </a:lnTo>
                <a:close/>
                <a:moveTo>
                  <a:pt x="4821" y="3359"/>
                </a:moveTo>
                <a:lnTo>
                  <a:pt x="4821" y="3359"/>
                </a:lnTo>
                <a:lnTo>
                  <a:pt x="4800" y="3360"/>
                </a:lnTo>
                <a:lnTo>
                  <a:pt x="4779" y="3363"/>
                </a:lnTo>
                <a:lnTo>
                  <a:pt x="4759" y="3369"/>
                </a:lnTo>
                <a:lnTo>
                  <a:pt x="4740" y="3376"/>
                </a:lnTo>
                <a:lnTo>
                  <a:pt x="4722" y="3384"/>
                </a:lnTo>
                <a:lnTo>
                  <a:pt x="4705" y="3394"/>
                </a:lnTo>
                <a:lnTo>
                  <a:pt x="4689" y="3407"/>
                </a:lnTo>
                <a:lnTo>
                  <a:pt x="4674" y="3420"/>
                </a:lnTo>
                <a:lnTo>
                  <a:pt x="4661" y="3435"/>
                </a:lnTo>
                <a:lnTo>
                  <a:pt x="4648" y="3450"/>
                </a:lnTo>
                <a:lnTo>
                  <a:pt x="4638" y="3468"/>
                </a:lnTo>
                <a:lnTo>
                  <a:pt x="4630" y="3486"/>
                </a:lnTo>
                <a:lnTo>
                  <a:pt x="4623" y="3505"/>
                </a:lnTo>
                <a:lnTo>
                  <a:pt x="4617" y="3525"/>
                </a:lnTo>
                <a:lnTo>
                  <a:pt x="4614" y="3545"/>
                </a:lnTo>
                <a:lnTo>
                  <a:pt x="4613" y="3566"/>
                </a:lnTo>
                <a:lnTo>
                  <a:pt x="4614" y="3587"/>
                </a:lnTo>
                <a:lnTo>
                  <a:pt x="4617" y="3608"/>
                </a:lnTo>
                <a:lnTo>
                  <a:pt x="4623" y="3629"/>
                </a:lnTo>
                <a:lnTo>
                  <a:pt x="4630" y="3647"/>
                </a:lnTo>
                <a:lnTo>
                  <a:pt x="4638" y="3665"/>
                </a:lnTo>
                <a:lnTo>
                  <a:pt x="4648" y="3682"/>
                </a:lnTo>
                <a:lnTo>
                  <a:pt x="4661" y="3699"/>
                </a:lnTo>
                <a:lnTo>
                  <a:pt x="4674" y="3713"/>
                </a:lnTo>
                <a:lnTo>
                  <a:pt x="4689" y="3727"/>
                </a:lnTo>
                <a:lnTo>
                  <a:pt x="4705" y="3739"/>
                </a:lnTo>
                <a:lnTo>
                  <a:pt x="4722" y="3749"/>
                </a:lnTo>
                <a:lnTo>
                  <a:pt x="4740" y="3758"/>
                </a:lnTo>
                <a:lnTo>
                  <a:pt x="4759" y="3765"/>
                </a:lnTo>
                <a:lnTo>
                  <a:pt x="4779" y="3770"/>
                </a:lnTo>
                <a:lnTo>
                  <a:pt x="4800" y="3772"/>
                </a:lnTo>
                <a:lnTo>
                  <a:pt x="4821" y="3773"/>
                </a:lnTo>
                <a:lnTo>
                  <a:pt x="4842" y="3772"/>
                </a:lnTo>
                <a:lnTo>
                  <a:pt x="4863" y="3770"/>
                </a:lnTo>
                <a:lnTo>
                  <a:pt x="4883" y="3765"/>
                </a:lnTo>
                <a:lnTo>
                  <a:pt x="4902" y="3758"/>
                </a:lnTo>
                <a:lnTo>
                  <a:pt x="4919" y="3749"/>
                </a:lnTo>
                <a:lnTo>
                  <a:pt x="4937" y="3739"/>
                </a:lnTo>
                <a:lnTo>
                  <a:pt x="4953" y="3727"/>
                </a:lnTo>
                <a:lnTo>
                  <a:pt x="4967" y="3713"/>
                </a:lnTo>
                <a:lnTo>
                  <a:pt x="4981" y="3699"/>
                </a:lnTo>
                <a:lnTo>
                  <a:pt x="4993" y="3682"/>
                </a:lnTo>
                <a:lnTo>
                  <a:pt x="5003" y="3665"/>
                </a:lnTo>
                <a:lnTo>
                  <a:pt x="5012" y="3647"/>
                </a:lnTo>
                <a:lnTo>
                  <a:pt x="5019" y="3629"/>
                </a:lnTo>
                <a:lnTo>
                  <a:pt x="5024" y="3608"/>
                </a:lnTo>
                <a:lnTo>
                  <a:pt x="5027" y="3587"/>
                </a:lnTo>
                <a:lnTo>
                  <a:pt x="5029" y="3566"/>
                </a:lnTo>
                <a:lnTo>
                  <a:pt x="5027" y="3545"/>
                </a:lnTo>
                <a:lnTo>
                  <a:pt x="5024" y="3525"/>
                </a:lnTo>
                <a:lnTo>
                  <a:pt x="5019" y="3505"/>
                </a:lnTo>
                <a:lnTo>
                  <a:pt x="5012" y="3486"/>
                </a:lnTo>
                <a:lnTo>
                  <a:pt x="5003" y="3468"/>
                </a:lnTo>
                <a:lnTo>
                  <a:pt x="4993" y="3450"/>
                </a:lnTo>
                <a:lnTo>
                  <a:pt x="4981" y="3435"/>
                </a:lnTo>
                <a:lnTo>
                  <a:pt x="4967" y="3420"/>
                </a:lnTo>
                <a:lnTo>
                  <a:pt x="4953" y="3407"/>
                </a:lnTo>
                <a:lnTo>
                  <a:pt x="4937" y="3394"/>
                </a:lnTo>
                <a:lnTo>
                  <a:pt x="4919" y="3384"/>
                </a:lnTo>
                <a:lnTo>
                  <a:pt x="4902" y="3376"/>
                </a:lnTo>
                <a:lnTo>
                  <a:pt x="4883" y="3369"/>
                </a:lnTo>
                <a:lnTo>
                  <a:pt x="4863" y="3363"/>
                </a:lnTo>
                <a:lnTo>
                  <a:pt x="4842" y="3360"/>
                </a:lnTo>
                <a:lnTo>
                  <a:pt x="4821" y="3359"/>
                </a:lnTo>
                <a:close/>
              </a:path>
            </a:pathLst>
          </a:custGeom>
          <a:solidFill>
            <a:schemeClr val="bg1"/>
          </a:solidFill>
          <a:ln>
            <a:noFill/>
          </a:ln>
        </p:spPr>
        <p:txBody>
          <a:bodyPr bIns="81600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Shape"/>
          <p:cNvSpPr/>
          <p:nvPr/>
        </p:nvSpPr>
        <p:spPr bwMode="auto">
          <a:xfrm>
            <a:off x="5907850" y="5635401"/>
            <a:ext cx="367433" cy="290884"/>
          </a:xfrm>
          <a:custGeom>
            <a:avLst/>
            <a:gdLst>
              <a:gd name="T0" fmla="*/ 170180704 w 5409"/>
              <a:gd name="T1" fmla="*/ 292095944 h 4286"/>
              <a:gd name="T2" fmla="*/ 177250935 w 5409"/>
              <a:gd name="T3" fmla="*/ 508999929 h 4286"/>
              <a:gd name="T4" fmla="*/ 162490266 w 5409"/>
              <a:gd name="T5" fmla="*/ 528943703 h 4286"/>
              <a:gd name="T6" fmla="*/ 108161314 w 5409"/>
              <a:gd name="T7" fmla="*/ 527828971 h 4286"/>
              <a:gd name="T8" fmla="*/ 95385593 w 5409"/>
              <a:gd name="T9" fmla="*/ 506646254 h 4286"/>
              <a:gd name="T10" fmla="*/ 104068153 w 5409"/>
              <a:gd name="T11" fmla="*/ 290485424 h 4286"/>
              <a:gd name="T12" fmla="*/ 214710300 w 5409"/>
              <a:gd name="T13" fmla="*/ 106779895 h 4286"/>
              <a:gd name="T14" fmla="*/ 299800652 w 5409"/>
              <a:gd name="T15" fmla="*/ 83738940 h 4286"/>
              <a:gd name="T16" fmla="*/ 380921814 w 5409"/>
              <a:gd name="T17" fmla="*/ 86588050 h 4286"/>
              <a:gd name="T18" fmla="*/ 457825491 w 5409"/>
              <a:gd name="T19" fmla="*/ 111858469 h 4286"/>
              <a:gd name="T20" fmla="*/ 485113938 w 5409"/>
              <a:gd name="T21" fmla="*/ 115327227 h 4286"/>
              <a:gd name="T22" fmla="*/ 519472615 w 5409"/>
              <a:gd name="T23" fmla="*/ 128457696 h 4286"/>
              <a:gd name="T24" fmla="*/ 561893644 w 5409"/>
              <a:gd name="T25" fmla="*/ 176273281 h 4286"/>
              <a:gd name="T26" fmla="*/ 591042715 w 5409"/>
              <a:gd name="T27" fmla="*/ 236971618 h 4286"/>
              <a:gd name="T28" fmla="*/ 603198580 w 5409"/>
              <a:gd name="T29" fmla="*/ 277850391 h 4286"/>
              <a:gd name="T30" fmla="*/ 622920560 w 5409"/>
              <a:gd name="T31" fmla="*/ 285158780 h 4286"/>
              <a:gd name="T32" fmla="*/ 638053142 w 5409"/>
              <a:gd name="T33" fmla="*/ 273266902 h 4286"/>
              <a:gd name="T34" fmla="*/ 632223328 w 5409"/>
              <a:gd name="T35" fmla="*/ 230901819 h 4286"/>
              <a:gd name="T36" fmla="*/ 599229390 w 5409"/>
              <a:gd name="T37" fmla="*/ 157816168 h 4286"/>
              <a:gd name="T38" fmla="*/ 549986073 w 5409"/>
              <a:gd name="T39" fmla="*/ 100214308 h 4286"/>
              <a:gd name="T40" fmla="*/ 515999662 w 5409"/>
              <a:gd name="T41" fmla="*/ 64290954 h 4286"/>
              <a:gd name="T42" fmla="*/ 497517745 w 5409"/>
              <a:gd name="T43" fmla="*/ 39763690 h 4286"/>
              <a:gd name="T44" fmla="*/ 426319911 w 5409"/>
              <a:gd name="T45" fmla="*/ 12387315 h 4286"/>
              <a:gd name="T46" fmla="*/ 322003464 w 5409"/>
              <a:gd name="T47" fmla="*/ 0 h 4286"/>
              <a:gd name="T48" fmla="*/ 209004456 w 5409"/>
              <a:gd name="T49" fmla="*/ 20191493 h 4286"/>
              <a:gd name="T50" fmla="*/ 165715277 w 5409"/>
              <a:gd name="T51" fmla="*/ 39268253 h 4286"/>
              <a:gd name="T52" fmla="*/ 148846043 w 5409"/>
              <a:gd name="T53" fmla="*/ 64910249 h 4286"/>
              <a:gd name="T54" fmla="*/ 110270233 w 5409"/>
              <a:gd name="T55" fmla="*/ 103434996 h 4286"/>
              <a:gd name="T56" fmla="*/ 62391303 w 5409"/>
              <a:gd name="T57" fmla="*/ 164133684 h 4286"/>
              <a:gd name="T58" fmla="*/ 32125788 w 5409"/>
              <a:gd name="T59" fmla="*/ 241555107 h 4286"/>
              <a:gd name="T60" fmla="*/ 30141192 w 5409"/>
              <a:gd name="T61" fmla="*/ 279088982 h 4286"/>
              <a:gd name="T62" fmla="*/ 46762485 w 5409"/>
              <a:gd name="T63" fmla="*/ 289122975 h 4286"/>
              <a:gd name="T64" fmla="*/ 65368372 w 5409"/>
              <a:gd name="T65" fmla="*/ 279336700 h 4286"/>
              <a:gd name="T66" fmla="*/ 77399914 w 5409"/>
              <a:gd name="T67" fmla="*/ 232264621 h 4286"/>
              <a:gd name="T68" fmla="*/ 106920899 w 5409"/>
              <a:gd name="T69" fmla="*/ 170575060 h 4286"/>
              <a:gd name="T70" fmla="*/ 150086459 w 5409"/>
              <a:gd name="T71" fmla="*/ 122883334 h 4286"/>
              <a:gd name="T72" fmla="*/ 182708483 w 5409"/>
              <a:gd name="T73" fmla="*/ 113840566 h 4286"/>
              <a:gd name="T74" fmla="*/ 207516098 w 5409"/>
              <a:gd name="T75" fmla="*/ 110000583 h 4286"/>
              <a:gd name="T76" fmla="*/ 633215801 w 5409"/>
              <a:gd name="T77" fmla="*/ 506646254 h 4286"/>
              <a:gd name="T78" fmla="*/ 657031295 w 5409"/>
              <a:gd name="T79" fmla="*/ 491409829 h 4286"/>
              <a:gd name="T80" fmla="*/ 669930987 w 5409"/>
              <a:gd name="T81" fmla="*/ 466263269 h 4286"/>
              <a:gd name="T82" fmla="*/ 669186808 w 5409"/>
              <a:gd name="T83" fmla="*/ 345981328 h 4286"/>
              <a:gd name="T84" fmla="*/ 655294642 w 5409"/>
              <a:gd name="T85" fmla="*/ 321577923 h 4286"/>
              <a:gd name="T86" fmla="*/ 630610998 w 5409"/>
              <a:gd name="T87" fmla="*/ 307580088 h 4286"/>
              <a:gd name="T88" fmla="*/ 558544662 w 5409"/>
              <a:gd name="T89" fmla="*/ 286150005 h 4286"/>
              <a:gd name="T90" fmla="*/ 575165954 w 5409"/>
              <a:gd name="T91" fmla="*/ 304359400 h 4286"/>
              <a:gd name="T92" fmla="*/ 570204290 w 5409"/>
              <a:gd name="T93" fmla="*/ 522006891 h 4286"/>
              <a:gd name="T94" fmla="*/ 517860286 w 5409"/>
              <a:gd name="T95" fmla="*/ 530925800 h 4286"/>
              <a:gd name="T96" fmla="*/ 496525624 w 5409"/>
              <a:gd name="T97" fmla="*/ 518166908 h 4286"/>
              <a:gd name="T98" fmla="*/ 495533150 w 5409"/>
              <a:gd name="T99" fmla="*/ 299776263 h 4286"/>
              <a:gd name="T100" fmla="*/ 515379454 w 5409"/>
              <a:gd name="T101" fmla="*/ 285034921 h 4286"/>
              <a:gd name="T102" fmla="*/ 45522069 w 5409"/>
              <a:gd name="T103" fmla="*/ 508504492 h 4286"/>
              <a:gd name="T104" fmla="*/ 19598009 w 5409"/>
              <a:gd name="T105" fmla="*/ 496736473 h 4286"/>
              <a:gd name="T106" fmla="*/ 3348982 w 5409"/>
              <a:gd name="T107" fmla="*/ 473819729 h 4286"/>
              <a:gd name="T108" fmla="*/ 247942 w 5409"/>
              <a:gd name="T109" fmla="*/ 354033223 h 4286"/>
              <a:gd name="T110" fmla="*/ 10667155 w 5409"/>
              <a:gd name="T111" fmla="*/ 327400003 h 4286"/>
              <a:gd name="T112" fmla="*/ 32870319 w 5409"/>
              <a:gd name="T113" fmla="*/ 310057621 h 4286"/>
              <a:gd name="T114" fmla="*/ 50607704 w 5409"/>
              <a:gd name="T115" fmla="*/ 325046329 h 4286"/>
              <a:gd name="T116" fmla="*/ 23939465 w 5409"/>
              <a:gd name="T117" fmla="*/ 339292234 h 4286"/>
              <a:gd name="T118" fmla="*/ 34978885 w 5409"/>
              <a:gd name="T119" fmla="*/ 443098807 h 4286"/>
              <a:gd name="T120" fmla="*/ 40312463 w 5409"/>
              <a:gd name="T121" fmla="*/ 351927267 h 4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9" h="4286">
                <a:moveTo>
                  <a:pt x="965" y="2300"/>
                </a:moveTo>
                <a:lnTo>
                  <a:pt x="1234" y="2300"/>
                </a:lnTo>
                <a:lnTo>
                  <a:pt x="1254" y="2301"/>
                </a:lnTo>
                <a:lnTo>
                  <a:pt x="1274" y="2305"/>
                </a:lnTo>
                <a:lnTo>
                  <a:pt x="1292" y="2310"/>
                </a:lnTo>
                <a:lnTo>
                  <a:pt x="1310" y="2316"/>
                </a:lnTo>
                <a:lnTo>
                  <a:pt x="1327" y="2325"/>
                </a:lnTo>
                <a:lnTo>
                  <a:pt x="1343" y="2335"/>
                </a:lnTo>
                <a:lnTo>
                  <a:pt x="1358" y="2345"/>
                </a:lnTo>
                <a:lnTo>
                  <a:pt x="1372" y="2358"/>
                </a:lnTo>
                <a:lnTo>
                  <a:pt x="1385" y="2372"/>
                </a:lnTo>
                <a:lnTo>
                  <a:pt x="1396" y="2387"/>
                </a:lnTo>
                <a:lnTo>
                  <a:pt x="1406" y="2403"/>
                </a:lnTo>
                <a:lnTo>
                  <a:pt x="1414" y="2420"/>
                </a:lnTo>
                <a:lnTo>
                  <a:pt x="1421" y="2439"/>
                </a:lnTo>
                <a:lnTo>
                  <a:pt x="1426" y="2457"/>
                </a:lnTo>
                <a:lnTo>
                  <a:pt x="1429" y="2477"/>
                </a:lnTo>
                <a:lnTo>
                  <a:pt x="1430" y="2496"/>
                </a:lnTo>
                <a:lnTo>
                  <a:pt x="1430" y="4090"/>
                </a:lnTo>
                <a:lnTo>
                  <a:pt x="1429" y="4109"/>
                </a:lnTo>
                <a:lnTo>
                  <a:pt x="1426" y="4128"/>
                </a:lnTo>
                <a:lnTo>
                  <a:pt x="1421" y="4147"/>
                </a:lnTo>
                <a:lnTo>
                  <a:pt x="1414" y="4166"/>
                </a:lnTo>
                <a:lnTo>
                  <a:pt x="1406" y="4183"/>
                </a:lnTo>
                <a:lnTo>
                  <a:pt x="1396" y="4199"/>
                </a:lnTo>
                <a:lnTo>
                  <a:pt x="1385" y="4214"/>
                </a:lnTo>
                <a:lnTo>
                  <a:pt x="1372" y="4228"/>
                </a:lnTo>
                <a:lnTo>
                  <a:pt x="1358" y="4241"/>
                </a:lnTo>
                <a:lnTo>
                  <a:pt x="1343" y="4251"/>
                </a:lnTo>
                <a:lnTo>
                  <a:pt x="1327" y="4261"/>
                </a:lnTo>
                <a:lnTo>
                  <a:pt x="1310" y="4270"/>
                </a:lnTo>
                <a:lnTo>
                  <a:pt x="1292" y="4276"/>
                </a:lnTo>
                <a:lnTo>
                  <a:pt x="1274" y="4281"/>
                </a:lnTo>
                <a:lnTo>
                  <a:pt x="1254" y="4285"/>
                </a:lnTo>
                <a:lnTo>
                  <a:pt x="1234" y="4286"/>
                </a:lnTo>
                <a:lnTo>
                  <a:pt x="965" y="4286"/>
                </a:lnTo>
                <a:lnTo>
                  <a:pt x="944" y="4285"/>
                </a:lnTo>
                <a:lnTo>
                  <a:pt x="925" y="4281"/>
                </a:lnTo>
                <a:lnTo>
                  <a:pt x="906" y="4276"/>
                </a:lnTo>
                <a:lnTo>
                  <a:pt x="888" y="4270"/>
                </a:lnTo>
                <a:lnTo>
                  <a:pt x="872" y="4261"/>
                </a:lnTo>
                <a:lnTo>
                  <a:pt x="854" y="4251"/>
                </a:lnTo>
                <a:lnTo>
                  <a:pt x="839" y="4241"/>
                </a:lnTo>
                <a:lnTo>
                  <a:pt x="825" y="4228"/>
                </a:lnTo>
                <a:lnTo>
                  <a:pt x="814" y="4214"/>
                </a:lnTo>
                <a:lnTo>
                  <a:pt x="802" y="4199"/>
                </a:lnTo>
                <a:lnTo>
                  <a:pt x="792" y="4183"/>
                </a:lnTo>
                <a:lnTo>
                  <a:pt x="784" y="4166"/>
                </a:lnTo>
                <a:lnTo>
                  <a:pt x="777" y="4147"/>
                </a:lnTo>
                <a:lnTo>
                  <a:pt x="773" y="4128"/>
                </a:lnTo>
                <a:lnTo>
                  <a:pt x="770" y="4109"/>
                </a:lnTo>
                <a:lnTo>
                  <a:pt x="769" y="4090"/>
                </a:lnTo>
                <a:lnTo>
                  <a:pt x="769" y="2496"/>
                </a:lnTo>
                <a:lnTo>
                  <a:pt x="770" y="2477"/>
                </a:lnTo>
                <a:lnTo>
                  <a:pt x="773" y="2457"/>
                </a:lnTo>
                <a:lnTo>
                  <a:pt x="777" y="2439"/>
                </a:lnTo>
                <a:lnTo>
                  <a:pt x="784" y="2420"/>
                </a:lnTo>
                <a:lnTo>
                  <a:pt x="792" y="2403"/>
                </a:lnTo>
                <a:lnTo>
                  <a:pt x="802" y="2387"/>
                </a:lnTo>
                <a:lnTo>
                  <a:pt x="814" y="2372"/>
                </a:lnTo>
                <a:lnTo>
                  <a:pt x="825" y="2358"/>
                </a:lnTo>
                <a:lnTo>
                  <a:pt x="839" y="2345"/>
                </a:lnTo>
                <a:lnTo>
                  <a:pt x="854" y="2335"/>
                </a:lnTo>
                <a:lnTo>
                  <a:pt x="872" y="2325"/>
                </a:lnTo>
                <a:lnTo>
                  <a:pt x="888" y="2316"/>
                </a:lnTo>
                <a:lnTo>
                  <a:pt x="906" y="2310"/>
                </a:lnTo>
                <a:lnTo>
                  <a:pt x="925" y="2305"/>
                </a:lnTo>
                <a:lnTo>
                  <a:pt x="944" y="2301"/>
                </a:lnTo>
                <a:lnTo>
                  <a:pt x="965" y="2300"/>
                </a:lnTo>
                <a:close/>
                <a:moveTo>
                  <a:pt x="1673" y="888"/>
                </a:moveTo>
                <a:lnTo>
                  <a:pt x="1673" y="888"/>
                </a:lnTo>
                <a:lnTo>
                  <a:pt x="1731" y="862"/>
                </a:lnTo>
                <a:lnTo>
                  <a:pt x="1790" y="835"/>
                </a:lnTo>
                <a:lnTo>
                  <a:pt x="1850" y="811"/>
                </a:lnTo>
                <a:lnTo>
                  <a:pt x="1911" y="789"/>
                </a:lnTo>
                <a:lnTo>
                  <a:pt x="1972" y="768"/>
                </a:lnTo>
                <a:lnTo>
                  <a:pt x="2035" y="749"/>
                </a:lnTo>
                <a:lnTo>
                  <a:pt x="2097" y="733"/>
                </a:lnTo>
                <a:lnTo>
                  <a:pt x="2160" y="718"/>
                </a:lnTo>
                <a:lnTo>
                  <a:pt x="2223" y="704"/>
                </a:lnTo>
                <a:lnTo>
                  <a:pt x="2288" y="693"/>
                </a:lnTo>
                <a:lnTo>
                  <a:pt x="2352" y="684"/>
                </a:lnTo>
                <a:lnTo>
                  <a:pt x="2417" y="676"/>
                </a:lnTo>
                <a:lnTo>
                  <a:pt x="2482" y="670"/>
                </a:lnTo>
                <a:lnTo>
                  <a:pt x="2547" y="665"/>
                </a:lnTo>
                <a:lnTo>
                  <a:pt x="2612" y="663"/>
                </a:lnTo>
                <a:lnTo>
                  <a:pt x="2678" y="663"/>
                </a:lnTo>
                <a:lnTo>
                  <a:pt x="2744" y="664"/>
                </a:lnTo>
                <a:lnTo>
                  <a:pt x="2810" y="668"/>
                </a:lnTo>
                <a:lnTo>
                  <a:pt x="2875" y="673"/>
                </a:lnTo>
                <a:lnTo>
                  <a:pt x="2940" y="679"/>
                </a:lnTo>
                <a:lnTo>
                  <a:pt x="3006" y="688"/>
                </a:lnTo>
                <a:lnTo>
                  <a:pt x="3071" y="699"/>
                </a:lnTo>
                <a:lnTo>
                  <a:pt x="3136" y="711"/>
                </a:lnTo>
                <a:lnTo>
                  <a:pt x="3200" y="725"/>
                </a:lnTo>
                <a:lnTo>
                  <a:pt x="3263" y="742"/>
                </a:lnTo>
                <a:lnTo>
                  <a:pt x="3326" y="759"/>
                </a:lnTo>
                <a:lnTo>
                  <a:pt x="3389" y="778"/>
                </a:lnTo>
                <a:lnTo>
                  <a:pt x="3451" y="799"/>
                </a:lnTo>
                <a:lnTo>
                  <a:pt x="3512" y="823"/>
                </a:lnTo>
                <a:lnTo>
                  <a:pt x="3573" y="848"/>
                </a:lnTo>
                <a:lnTo>
                  <a:pt x="3632" y="874"/>
                </a:lnTo>
                <a:lnTo>
                  <a:pt x="3691" y="903"/>
                </a:lnTo>
                <a:lnTo>
                  <a:pt x="3710" y="912"/>
                </a:lnTo>
                <a:lnTo>
                  <a:pt x="3729" y="921"/>
                </a:lnTo>
                <a:lnTo>
                  <a:pt x="3750" y="927"/>
                </a:lnTo>
                <a:lnTo>
                  <a:pt x="3770" y="931"/>
                </a:lnTo>
                <a:lnTo>
                  <a:pt x="3791" y="936"/>
                </a:lnTo>
                <a:lnTo>
                  <a:pt x="3811" y="938"/>
                </a:lnTo>
                <a:lnTo>
                  <a:pt x="3831" y="939"/>
                </a:lnTo>
                <a:lnTo>
                  <a:pt x="3852" y="939"/>
                </a:lnTo>
                <a:lnTo>
                  <a:pt x="3871" y="938"/>
                </a:lnTo>
                <a:lnTo>
                  <a:pt x="3891" y="936"/>
                </a:lnTo>
                <a:lnTo>
                  <a:pt x="3911" y="931"/>
                </a:lnTo>
                <a:lnTo>
                  <a:pt x="3931" y="927"/>
                </a:lnTo>
                <a:lnTo>
                  <a:pt x="3949" y="921"/>
                </a:lnTo>
                <a:lnTo>
                  <a:pt x="3968" y="913"/>
                </a:lnTo>
                <a:lnTo>
                  <a:pt x="3987" y="904"/>
                </a:lnTo>
                <a:lnTo>
                  <a:pt x="4005" y="896"/>
                </a:lnTo>
                <a:lnTo>
                  <a:pt x="4042" y="922"/>
                </a:lnTo>
                <a:lnTo>
                  <a:pt x="4080" y="949"/>
                </a:lnTo>
                <a:lnTo>
                  <a:pt x="4116" y="977"/>
                </a:lnTo>
                <a:lnTo>
                  <a:pt x="4153" y="1007"/>
                </a:lnTo>
                <a:lnTo>
                  <a:pt x="4188" y="1037"/>
                </a:lnTo>
                <a:lnTo>
                  <a:pt x="4224" y="1067"/>
                </a:lnTo>
                <a:lnTo>
                  <a:pt x="4258" y="1100"/>
                </a:lnTo>
                <a:lnTo>
                  <a:pt x="4291" y="1132"/>
                </a:lnTo>
                <a:lnTo>
                  <a:pt x="4323" y="1166"/>
                </a:lnTo>
                <a:lnTo>
                  <a:pt x="4355" y="1200"/>
                </a:lnTo>
                <a:lnTo>
                  <a:pt x="4387" y="1235"/>
                </a:lnTo>
                <a:lnTo>
                  <a:pt x="4418" y="1271"/>
                </a:lnTo>
                <a:lnTo>
                  <a:pt x="4447" y="1308"/>
                </a:lnTo>
                <a:lnTo>
                  <a:pt x="4476" y="1345"/>
                </a:lnTo>
                <a:lnTo>
                  <a:pt x="4503" y="1384"/>
                </a:lnTo>
                <a:lnTo>
                  <a:pt x="4530" y="1423"/>
                </a:lnTo>
                <a:lnTo>
                  <a:pt x="4557" y="1464"/>
                </a:lnTo>
                <a:lnTo>
                  <a:pt x="4582" y="1505"/>
                </a:lnTo>
                <a:lnTo>
                  <a:pt x="4606" y="1547"/>
                </a:lnTo>
                <a:lnTo>
                  <a:pt x="4630" y="1590"/>
                </a:lnTo>
                <a:lnTo>
                  <a:pt x="4652" y="1633"/>
                </a:lnTo>
                <a:lnTo>
                  <a:pt x="4674" y="1677"/>
                </a:lnTo>
                <a:lnTo>
                  <a:pt x="4694" y="1724"/>
                </a:lnTo>
                <a:lnTo>
                  <a:pt x="4714" y="1770"/>
                </a:lnTo>
                <a:lnTo>
                  <a:pt x="4732" y="1817"/>
                </a:lnTo>
                <a:lnTo>
                  <a:pt x="4749" y="1864"/>
                </a:lnTo>
                <a:lnTo>
                  <a:pt x="4765" y="1913"/>
                </a:lnTo>
                <a:lnTo>
                  <a:pt x="4780" y="1963"/>
                </a:lnTo>
                <a:lnTo>
                  <a:pt x="4794" y="2013"/>
                </a:lnTo>
                <a:lnTo>
                  <a:pt x="4807" y="2064"/>
                </a:lnTo>
                <a:lnTo>
                  <a:pt x="4819" y="2117"/>
                </a:lnTo>
                <a:lnTo>
                  <a:pt x="4828" y="2170"/>
                </a:lnTo>
                <a:lnTo>
                  <a:pt x="4832" y="2186"/>
                </a:lnTo>
                <a:lnTo>
                  <a:pt x="4838" y="2202"/>
                </a:lnTo>
                <a:lnTo>
                  <a:pt x="4845" y="2217"/>
                </a:lnTo>
                <a:lnTo>
                  <a:pt x="4853" y="2231"/>
                </a:lnTo>
                <a:lnTo>
                  <a:pt x="4863" y="2243"/>
                </a:lnTo>
                <a:lnTo>
                  <a:pt x="4873" y="2255"/>
                </a:lnTo>
                <a:lnTo>
                  <a:pt x="4885" y="2266"/>
                </a:lnTo>
                <a:lnTo>
                  <a:pt x="4898" y="2276"/>
                </a:lnTo>
                <a:lnTo>
                  <a:pt x="4911" y="2284"/>
                </a:lnTo>
                <a:lnTo>
                  <a:pt x="4926" y="2292"/>
                </a:lnTo>
                <a:lnTo>
                  <a:pt x="4941" y="2297"/>
                </a:lnTo>
                <a:lnTo>
                  <a:pt x="4956" y="2301"/>
                </a:lnTo>
                <a:lnTo>
                  <a:pt x="4972" y="2305"/>
                </a:lnTo>
                <a:lnTo>
                  <a:pt x="4989" y="2306"/>
                </a:lnTo>
                <a:lnTo>
                  <a:pt x="5005" y="2305"/>
                </a:lnTo>
                <a:lnTo>
                  <a:pt x="5022" y="2302"/>
                </a:lnTo>
                <a:lnTo>
                  <a:pt x="5038" y="2299"/>
                </a:lnTo>
                <a:lnTo>
                  <a:pt x="5054" y="2294"/>
                </a:lnTo>
                <a:lnTo>
                  <a:pt x="5069" y="2286"/>
                </a:lnTo>
                <a:lnTo>
                  <a:pt x="5083" y="2278"/>
                </a:lnTo>
                <a:lnTo>
                  <a:pt x="5096" y="2268"/>
                </a:lnTo>
                <a:lnTo>
                  <a:pt x="5108" y="2258"/>
                </a:lnTo>
                <a:lnTo>
                  <a:pt x="5119" y="2247"/>
                </a:lnTo>
                <a:lnTo>
                  <a:pt x="5128" y="2234"/>
                </a:lnTo>
                <a:lnTo>
                  <a:pt x="5137" y="2220"/>
                </a:lnTo>
                <a:lnTo>
                  <a:pt x="5144" y="2206"/>
                </a:lnTo>
                <a:lnTo>
                  <a:pt x="5150" y="2191"/>
                </a:lnTo>
                <a:lnTo>
                  <a:pt x="5154" y="2175"/>
                </a:lnTo>
                <a:lnTo>
                  <a:pt x="5157" y="2159"/>
                </a:lnTo>
                <a:lnTo>
                  <a:pt x="5158" y="2143"/>
                </a:lnTo>
                <a:lnTo>
                  <a:pt x="5157" y="2126"/>
                </a:lnTo>
                <a:lnTo>
                  <a:pt x="5155" y="2109"/>
                </a:lnTo>
                <a:lnTo>
                  <a:pt x="5143" y="2046"/>
                </a:lnTo>
                <a:lnTo>
                  <a:pt x="5129" y="1985"/>
                </a:lnTo>
                <a:lnTo>
                  <a:pt x="5114" y="1924"/>
                </a:lnTo>
                <a:lnTo>
                  <a:pt x="5097" y="1864"/>
                </a:lnTo>
                <a:lnTo>
                  <a:pt x="5079" y="1805"/>
                </a:lnTo>
                <a:lnTo>
                  <a:pt x="5060" y="1748"/>
                </a:lnTo>
                <a:lnTo>
                  <a:pt x="5039" y="1691"/>
                </a:lnTo>
                <a:lnTo>
                  <a:pt x="5018" y="1636"/>
                </a:lnTo>
                <a:lnTo>
                  <a:pt x="4994" y="1581"/>
                </a:lnTo>
                <a:lnTo>
                  <a:pt x="4971" y="1527"/>
                </a:lnTo>
                <a:lnTo>
                  <a:pt x="4945" y="1475"/>
                </a:lnTo>
                <a:lnTo>
                  <a:pt x="4918" y="1423"/>
                </a:lnTo>
                <a:lnTo>
                  <a:pt x="4890" y="1373"/>
                </a:lnTo>
                <a:lnTo>
                  <a:pt x="4861" y="1324"/>
                </a:lnTo>
                <a:lnTo>
                  <a:pt x="4831" y="1274"/>
                </a:lnTo>
                <a:lnTo>
                  <a:pt x="4800" y="1227"/>
                </a:lnTo>
                <a:lnTo>
                  <a:pt x="4767" y="1181"/>
                </a:lnTo>
                <a:lnTo>
                  <a:pt x="4734" y="1135"/>
                </a:lnTo>
                <a:lnTo>
                  <a:pt x="4700" y="1091"/>
                </a:lnTo>
                <a:lnTo>
                  <a:pt x="4665" y="1048"/>
                </a:lnTo>
                <a:lnTo>
                  <a:pt x="4629" y="1005"/>
                </a:lnTo>
                <a:lnTo>
                  <a:pt x="4591" y="965"/>
                </a:lnTo>
                <a:lnTo>
                  <a:pt x="4553" y="924"/>
                </a:lnTo>
                <a:lnTo>
                  <a:pt x="4514" y="884"/>
                </a:lnTo>
                <a:lnTo>
                  <a:pt x="4474" y="847"/>
                </a:lnTo>
                <a:lnTo>
                  <a:pt x="4434" y="809"/>
                </a:lnTo>
                <a:lnTo>
                  <a:pt x="4392" y="773"/>
                </a:lnTo>
                <a:lnTo>
                  <a:pt x="4350" y="738"/>
                </a:lnTo>
                <a:lnTo>
                  <a:pt x="4306" y="704"/>
                </a:lnTo>
                <a:lnTo>
                  <a:pt x="4262" y="671"/>
                </a:lnTo>
                <a:lnTo>
                  <a:pt x="4218" y="639"/>
                </a:lnTo>
                <a:lnTo>
                  <a:pt x="4172" y="608"/>
                </a:lnTo>
                <a:lnTo>
                  <a:pt x="4172" y="585"/>
                </a:lnTo>
                <a:lnTo>
                  <a:pt x="4170" y="562"/>
                </a:lnTo>
                <a:lnTo>
                  <a:pt x="4166" y="540"/>
                </a:lnTo>
                <a:lnTo>
                  <a:pt x="4160" y="519"/>
                </a:lnTo>
                <a:lnTo>
                  <a:pt x="4154" y="496"/>
                </a:lnTo>
                <a:lnTo>
                  <a:pt x="4145" y="476"/>
                </a:lnTo>
                <a:lnTo>
                  <a:pt x="4136" y="455"/>
                </a:lnTo>
                <a:lnTo>
                  <a:pt x="4125" y="435"/>
                </a:lnTo>
                <a:lnTo>
                  <a:pt x="4113" y="416"/>
                </a:lnTo>
                <a:lnTo>
                  <a:pt x="4099" y="397"/>
                </a:lnTo>
                <a:lnTo>
                  <a:pt x="4084" y="380"/>
                </a:lnTo>
                <a:lnTo>
                  <a:pt x="4068" y="364"/>
                </a:lnTo>
                <a:lnTo>
                  <a:pt x="4050" y="348"/>
                </a:lnTo>
                <a:lnTo>
                  <a:pt x="4032" y="334"/>
                </a:lnTo>
                <a:lnTo>
                  <a:pt x="4011" y="321"/>
                </a:lnTo>
                <a:lnTo>
                  <a:pt x="3990" y="309"/>
                </a:lnTo>
                <a:lnTo>
                  <a:pt x="3952" y="291"/>
                </a:lnTo>
                <a:lnTo>
                  <a:pt x="3914" y="273"/>
                </a:lnTo>
                <a:lnTo>
                  <a:pt x="3876" y="255"/>
                </a:lnTo>
                <a:lnTo>
                  <a:pt x="3838" y="238"/>
                </a:lnTo>
                <a:lnTo>
                  <a:pt x="3759" y="205"/>
                </a:lnTo>
                <a:lnTo>
                  <a:pt x="3680" y="175"/>
                </a:lnTo>
                <a:lnTo>
                  <a:pt x="3600" y="149"/>
                </a:lnTo>
                <a:lnTo>
                  <a:pt x="3519" y="123"/>
                </a:lnTo>
                <a:lnTo>
                  <a:pt x="3437" y="100"/>
                </a:lnTo>
                <a:lnTo>
                  <a:pt x="3355" y="79"/>
                </a:lnTo>
                <a:lnTo>
                  <a:pt x="3272" y="61"/>
                </a:lnTo>
                <a:lnTo>
                  <a:pt x="3188" y="46"/>
                </a:lnTo>
                <a:lnTo>
                  <a:pt x="3104" y="32"/>
                </a:lnTo>
                <a:lnTo>
                  <a:pt x="3020" y="21"/>
                </a:lnTo>
                <a:lnTo>
                  <a:pt x="2935" y="11"/>
                </a:lnTo>
                <a:lnTo>
                  <a:pt x="2850" y="5"/>
                </a:lnTo>
                <a:lnTo>
                  <a:pt x="2766" y="1"/>
                </a:lnTo>
                <a:lnTo>
                  <a:pt x="2681" y="0"/>
                </a:lnTo>
                <a:lnTo>
                  <a:pt x="2596" y="0"/>
                </a:lnTo>
                <a:lnTo>
                  <a:pt x="2511" y="3"/>
                </a:lnTo>
                <a:lnTo>
                  <a:pt x="2427" y="8"/>
                </a:lnTo>
                <a:lnTo>
                  <a:pt x="2342" y="16"/>
                </a:lnTo>
                <a:lnTo>
                  <a:pt x="2258" y="25"/>
                </a:lnTo>
                <a:lnTo>
                  <a:pt x="2174" y="38"/>
                </a:lnTo>
                <a:lnTo>
                  <a:pt x="2091" y="53"/>
                </a:lnTo>
                <a:lnTo>
                  <a:pt x="2009" y="70"/>
                </a:lnTo>
                <a:lnTo>
                  <a:pt x="1926" y="90"/>
                </a:lnTo>
                <a:lnTo>
                  <a:pt x="1845" y="111"/>
                </a:lnTo>
                <a:lnTo>
                  <a:pt x="1764" y="136"/>
                </a:lnTo>
                <a:lnTo>
                  <a:pt x="1685" y="163"/>
                </a:lnTo>
                <a:lnTo>
                  <a:pt x="1645" y="177"/>
                </a:lnTo>
                <a:lnTo>
                  <a:pt x="1607" y="192"/>
                </a:lnTo>
                <a:lnTo>
                  <a:pt x="1567" y="207"/>
                </a:lnTo>
                <a:lnTo>
                  <a:pt x="1529" y="223"/>
                </a:lnTo>
                <a:lnTo>
                  <a:pt x="1490" y="240"/>
                </a:lnTo>
                <a:lnTo>
                  <a:pt x="1453" y="257"/>
                </a:lnTo>
                <a:lnTo>
                  <a:pt x="1415" y="274"/>
                </a:lnTo>
                <a:lnTo>
                  <a:pt x="1377" y="292"/>
                </a:lnTo>
                <a:lnTo>
                  <a:pt x="1356" y="304"/>
                </a:lnTo>
                <a:lnTo>
                  <a:pt x="1336" y="317"/>
                </a:lnTo>
                <a:lnTo>
                  <a:pt x="1316" y="331"/>
                </a:lnTo>
                <a:lnTo>
                  <a:pt x="1298" y="347"/>
                </a:lnTo>
                <a:lnTo>
                  <a:pt x="1282" y="363"/>
                </a:lnTo>
                <a:lnTo>
                  <a:pt x="1267" y="380"/>
                </a:lnTo>
                <a:lnTo>
                  <a:pt x="1253" y="398"/>
                </a:lnTo>
                <a:lnTo>
                  <a:pt x="1240" y="418"/>
                </a:lnTo>
                <a:lnTo>
                  <a:pt x="1230" y="438"/>
                </a:lnTo>
                <a:lnTo>
                  <a:pt x="1220" y="458"/>
                </a:lnTo>
                <a:lnTo>
                  <a:pt x="1211" y="480"/>
                </a:lnTo>
                <a:lnTo>
                  <a:pt x="1205" y="501"/>
                </a:lnTo>
                <a:lnTo>
                  <a:pt x="1200" y="524"/>
                </a:lnTo>
                <a:lnTo>
                  <a:pt x="1195" y="546"/>
                </a:lnTo>
                <a:lnTo>
                  <a:pt x="1193" y="569"/>
                </a:lnTo>
                <a:lnTo>
                  <a:pt x="1192" y="591"/>
                </a:lnTo>
                <a:lnTo>
                  <a:pt x="1147" y="624"/>
                </a:lnTo>
                <a:lnTo>
                  <a:pt x="1102" y="656"/>
                </a:lnTo>
                <a:lnTo>
                  <a:pt x="1057" y="689"/>
                </a:lnTo>
                <a:lnTo>
                  <a:pt x="1014" y="724"/>
                </a:lnTo>
                <a:lnTo>
                  <a:pt x="971" y="760"/>
                </a:lnTo>
                <a:lnTo>
                  <a:pt x="929" y="796"/>
                </a:lnTo>
                <a:lnTo>
                  <a:pt x="889" y="835"/>
                </a:lnTo>
                <a:lnTo>
                  <a:pt x="849" y="873"/>
                </a:lnTo>
                <a:lnTo>
                  <a:pt x="809" y="913"/>
                </a:lnTo>
                <a:lnTo>
                  <a:pt x="771" y="955"/>
                </a:lnTo>
                <a:lnTo>
                  <a:pt x="734" y="997"/>
                </a:lnTo>
                <a:lnTo>
                  <a:pt x="698" y="1041"/>
                </a:lnTo>
                <a:lnTo>
                  <a:pt x="662" y="1085"/>
                </a:lnTo>
                <a:lnTo>
                  <a:pt x="628" y="1131"/>
                </a:lnTo>
                <a:lnTo>
                  <a:pt x="596" y="1178"/>
                </a:lnTo>
                <a:lnTo>
                  <a:pt x="564" y="1225"/>
                </a:lnTo>
                <a:lnTo>
                  <a:pt x="533" y="1274"/>
                </a:lnTo>
                <a:lnTo>
                  <a:pt x="503" y="1325"/>
                </a:lnTo>
                <a:lnTo>
                  <a:pt x="475" y="1376"/>
                </a:lnTo>
                <a:lnTo>
                  <a:pt x="447" y="1428"/>
                </a:lnTo>
                <a:lnTo>
                  <a:pt x="421" y="1481"/>
                </a:lnTo>
                <a:lnTo>
                  <a:pt x="397" y="1536"/>
                </a:lnTo>
                <a:lnTo>
                  <a:pt x="373" y="1592"/>
                </a:lnTo>
                <a:lnTo>
                  <a:pt x="351" y="1648"/>
                </a:lnTo>
                <a:lnTo>
                  <a:pt x="329" y="1706"/>
                </a:lnTo>
                <a:lnTo>
                  <a:pt x="310" y="1765"/>
                </a:lnTo>
                <a:lnTo>
                  <a:pt x="292" y="1825"/>
                </a:lnTo>
                <a:lnTo>
                  <a:pt x="274" y="1886"/>
                </a:lnTo>
                <a:lnTo>
                  <a:pt x="259" y="1950"/>
                </a:lnTo>
                <a:lnTo>
                  <a:pt x="245" y="2013"/>
                </a:lnTo>
                <a:lnTo>
                  <a:pt x="233" y="2077"/>
                </a:lnTo>
                <a:lnTo>
                  <a:pt x="222" y="2143"/>
                </a:lnTo>
                <a:lnTo>
                  <a:pt x="220" y="2160"/>
                </a:lnTo>
                <a:lnTo>
                  <a:pt x="220" y="2177"/>
                </a:lnTo>
                <a:lnTo>
                  <a:pt x="222" y="2193"/>
                </a:lnTo>
                <a:lnTo>
                  <a:pt x="225" y="2209"/>
                </a:lnTo>
                <a:lnTo>
                  <a:pt x="229" y="2224"/>
                </a:lnTo>
                <a:lnTo>
                  <a:pt x="236" y="2239"/>
                </a:lnTo>
                <a:lnTo>
                  <a:pt x="243" y="2253"/>
                </a:lnTo>
                <a:lnTo>
                  <a:pt x="252" y="2266"/>
                </a:lnTo>
                <a:lnTo>
                  <a:pt x="262" y="2279"/>
                </a:lnTo>
                <a:lnTo>
                  <a:pt x="273" y="2290"/>
                </a:lnTo>
                <a:lnTo>
                  <a:pt x="285" y="2300"/>
                </a:lnTo>
                <a:lnTo>
                  <a:pt x="299" y="2310"/>
                </a:lnTo>
                <a:lnTo>
                  <a:pt x="313" y="2317"/>
                </a:lnTo>
                <a:lnTo>
                  <a:pt x="328" y="2324"/>
                </a:lnTo>
                <a:lnTo>
                  <a:pt x="344" y="2329"/>
                </a:lnTo>
                <a:lnTo>
                  <a:pt x="360" y="2332"/>
                </a:lnTo>
                <a:lnTo>
                  <a:pt x="377" y="2334"/>
                </a:lnTo>
                <a:lnTo>
                  <a:pt x="394" y="2334"/>
                </a:lnTo>
                <a:lnTo>
                  <a:pt x="411" y="2332"/>
                </a:lnTo>
                <a:lnTo>
                  <a:pt x="427" y="2329"/>
                </a:lnTo>
                <a:lnTo>
                  <a:pt x="442" y="2325"/>
                </a:lnTo>
                <a:lnTo>
                  <a:pt x="457" y="2319"/>
                </a:lnTo>
                <a:lnTo>
                  <a:pt x="471" y="2311"/>
                </a:lnTo>
                <a:lnTo>
                  <a:pt x="483" y="2302"/>
                </a:lnTo>
                <a:lnTo>
                  <a:pt x="496" y="2292"/>
                </a:lnTo>
                <a:lnTo>
                  <a:pt x="508" y="2281"/>
                </a:lnTo>
                <a:lnTo>
                  <a:pt x="518" y="2269"/>
                </a:lnTo>
                <a:lnTo>
                  <a:pt x="527" y="2255"/>
                </a:lnTo>
                <a:lnTo>
                  <a:pt x="535" y="2241"/>
                </a:lnTo>
                <a:lnTo>
                  <a:pt x="541" y="2226"/>
                </a:lnTo>
                <a:lnTo>
                  <a:pt x="547" y="2210"/>
                </a:lnTo>
                <a:lnTo>
                  <a:pt x="550" y="2194"/>
                </a:lnTo>
                <a:lnTo>
                  <a:pt x="560" y="2138"/>
                </a:lnTo>
                <a:lnTo>
                  <a:pt x="569" y="2084"/>
                </a:lnTo>
                <a:lnTo>
                  <a:pt x="581" y="2030"/>
                </a:lnTo>
                <a:lnTo>
                  <a:pt x="594" y="1978"/>
                </a:lnTo>
                <a:lnTo>
                  <a:pt x="609" y="1926"/>
                </a:lnTo>
                <a:lnTo>
                  <a:pt x="624" y="1875"/>
                </a:lnTo>
                <a:lnTo>
                  <a:pt x="640" y="1825"/>
                </a:lnTo>
                <a:lnTo>
                  <a:pt x="657" y="1776"/>
                </a:lnTo>
                <a:lnTo>
                  <a:pt x="676" y="1728"/>
                </a:lnTo>
                <a:lnTo>
                  <a:pt x="696" y="1681"/>
                </a:lnTo>
                <a:lnTo>
                  <a:pt x="717" y="1635"/>
                </a:lnTo>
                <a:lnTo>
                  <a:pt x="739" y="1590"/>
                </a:lnTo>
                <a:lnTo>
                  <a:pt x="761" y="1546"/>
                </a:lnTo>
                <a:lnTo>
                  <a:pt x="785" y="1502"/>
                </a:lnTo>
                <a:lnTo>
                  <a:pt x="809" y="1460"/>
                </a:lnTo>
                <a:lnTo>
                  <a:pt x="835" y="1418"/>
                </a:lnTo>
                <a:lnTo>
                  <a:pt x="862" y="1377"/>
                </a:lnTo>
                <a:lnTo>
                  <a:pt x="890" y="1338"/>
                </a:lnTo>
                <a:lnTo>
                  <a:pt x="918" y="1299"/>
                </a:lnTo>
                <a:lnTo>
                  <a:pt x="948" y="1261"/>
                </a:lnTo>
                <a:lnTo>
                  <a:pt x="978" y="1224"/>
                </a:lnTo>
                <a:lnTo>
                  <a:pt x="1009" y="1189"/>
                </a:lnTo>
                <a:lnTo>
                  <a:pt x="1041" y="1153"/>
                </a:lnTo>
                <a:lnTo>
                  <a:pt x="1073" y="1119"/>
                </a:lnTo>
                <a:lnTo>
                  <a:pt x="1106" y="1086"/>
                </a:lnTo>
                <a:lnTo>
                  <a:pt x="1141" y="1053"/>
                </a:lnTo>
                <a:lnTo>
                  <a:pt x="1175" y="1022"/>
                </a:lnTo>
                <a:lnTo>
                  <a:pt x="1210" y="992"/>
                </a:lnTo>
                <a:lnTo>
                  <a:pt x="1247" y="962"/>
                </a:lnTo>
                <a:lnTo>
                  <a:pt x="1284" y="934"/>
                </a:lnTo>
                <a:lnTo>
                  <a:pt x="1322" y="907"/>
                </a:lnTo>
                <a:lnTo>
                  <a:pt x="1359" y="880"/>
                </a:lnTo>
                <a:lnTo>
                  <a:pt x="1377" y="889"/>
                </a:lnTo>
                <a:lnTo>
                  <a:pt x="1396" y="897"/>
                </a:lnTo>
                <a:lnTo>
                  <a:pt x="1414" y="904"/>
                </a:lnTo>
                <a:lnTo>
                  <a:pt x="1433" y="911"/>
                </a:lnTo>
                <a:lnTo>
                  <a:pt x="1453" y="916"/>
                </a:lnTo>
                <a:lnTo>
                  <a:pt x="1473" y="919"/>
                </a:lnTo>
                <a:lnTo>
                  <a:pt x="1492" y="922"/>
                </a:lnTo>
                <a:lnTo>
                  <a:pt x="1513" y="924"/>
                </a:lnTo>
                <a:lnTo>
                  <a:pt x="1533" y="924"/>
                </a:lnTo>
                <a:lnTo>
                  <a:pt x="1553" y="923"/>
                </a:lnTo>
                <a:lnTo>
                  <a:pt x="1574" y="921"/>
                </a:lnTo>
                <a:lnTo>
                  <a:pt x="1594" y="916"/>
                </a:lnTo>
                <a:lnTo>
                  <a:pt x="1614" y="912"/>
                </a:lnTo>
                <a:lnTo>
                  <a:pt x="1635" y="906"/>
                </a:lnTo>
                <a:lnTo>
                  <a:pt x="1654" y="898"/>
                </a:lnTo>
                <a:lnTo>
                  <a:pt x="1673" y="888"/>
                </a:lnTo>
                <a:close/>
                <a:moveTo>
                  <a:pt x="4977" y="2469"/>
                </a:moveTo>
                <a:lnTo>
                  <a:pt x="4786" y="2469"/>
                </a:lnTo>
                <a:lnTo>
                  <a:pt x="4786" y="4109"/>
                </a:lnTo>
                <a:lnTo>
                  <a:pt x="4977" y="4109"/>
                </a:lnTo>
                <a:lnTo>
                  <a:pt x="4999" y="4109"/>
                </a:lnTo>
                <a:lnTo>
                  <a:pt x="5021" y="4107"/>
                </a:lnTo>
                <a:lnTo>
                  <a:pt x="5043" y="4105"/>
                </a:lnTo>
                <a:lnTo>
                  <a:pt x="5064" y="4100"/>
                </a:lnTo>
                <a:lnTo>
                  <a:pt x="5084" y="4095"/>
                </a:lnTo>
                <a:lnTo>
                  <a:pt x="5105" y="4090"/>
                </a:lnTo>
                <a:lnTo>
                  <a:pt x="5125" y="4083"/>
                </a:lnTo>
                <a:lnTo>
                  <a:pt x="5144" y="4075"/>
                </a:lnTo>
                <a:lnTo>
                  <a:pt x="5164" y="4066"/>
                </a:lnTo>
                <a:lnTo>
                  <a:pt x="5183" y="4056"/>
                </a:lnTo>
                <a:lnTo>
                  <a:pt x="5200" y="4047"/>
                </a:lnTo>
                <a:lnTo>
                  <a:pt x="5218" y="4035"/>
                </a:lnTo>
                <a:lnTo>
                  <a:pt x="5236" y="4023"/>
                </a:lnTo>
                <a:lnTo>
                  <a:pt x="5252" y="4010"/>
                </a:lnTo>
                <a:lnTo>
                  <a:pt x="5268" y="3996"/>
                </a:lnTo>
                <a:lnTo>
                  <a:pt x="5283" y="3982"/>
                </a:lnTo>
                <a:lnTo>
                  <a:pt x="5297" y="3967"/>
                </a:lnTo>
                <a:lnTo>
                  <a:pt x="5311" y="3951"/>
                </a:lnTo>
                <a:lnTo>
                  <a:pt x="5323" y="3935"/>
                </a:lnTo>
                <a:lnTo>
                  <a:pt x="5335" y="3918"/>
                </a:lnTo>
                <a:lnTo>
                  <a:pt x="5346" y="3901"/>
                </a:lnTo>
                <a:lnTo>
                  <a:pt x="5357" y="3883"/>
                </a:lnTo>
                <a:lnTo>
                  <a:pt x="5366" y="3863"/>
                </a:lnTo>
                <a:lnTo>
                  <a:pt x="5375" y="3845"/>
                </a:lnTo>
                <a:lnTo>
                  <a:pt x="5382" y="3825"/>
                </a:lnTo>
                <a:lnTo>
                  <a:pt x="5390" y="3805"/>
                </a:lnTo>
                <a:lnTo>
                  <a:pt x="5395" y="3784"/>
                </a:lnTo>
                <a:lnTo>
                  <a:pt x="5401" y="3764"/>
                </a:lnTo>
                <a:lnTo>
                  <a:pt x="5404" y="3742"/>
                </a:lnTo>
                <a:lnTo>
                  <a:pt x="5407" y="3721"/>
                </a:lnTo>
                <a:lnTo>
                  <a:pt x="5408" y="3699"/>
                </a:lnTo>
                <a:lnTo>
                  <a:pt x="5409" y="3677"/>
                </a:lnTo>
                <a:lnTo>
                  <a:pt x="5409" y="2902"/>
                </a:lnTo>
                <a:lnTo>
                  <a:pt x="5408" y="2879"/>
                </a:lnTo>
                <a:lnTo>
                  <a:pt x="5407" y="2858"/>
                </a:lnTo>
                <a:lnTo>
                  <a:pt x="5404" y="2836"/>
                </a:lnTo>
                <a:lnTo>
                  <a:pt x="5401" y="2815"/>
                </a:lnTo>
                <a:lnTo>
                  <a:pt x="5395" y="2793"/>
                </a:lnTo>
                <a:lnTo>
                  <a:pt x="5390" y="2773"/>
                </a:lnTo>
                <a:lnTo>
                  <a:pt x="5382" y="2754"/>
                </a:lnTo>
                <a:lnTo>
                  <a:pt x="5375" y="2733"/>
                </a:lnTo>
                <a:lnTo>
                  <a:pt x="5366" y="2714"/>
                </a:lnTo>
                <a:lnTo>
                  <a:pt x="5357" y="2696"/>
                </a:lnTo>
                <a:lnTo>
                  <a:pt x="5346" y="2678"/>
                </a:lnTo>
                <a:lnTo>
                  <a:pt x="5335" y="2661"/>
                </a:lnTo>
                <a:lnTo>
                  <a:pt x="5323" y="2643"/>
                </a:lnTo>
                <a:lnTo>
                  <a:pt x="5311" y="2627"/>
                </a:lnTo>
                <a:lnTo>
                  <a:pt x="5297" y="2611"/>
                </a:lnTo>
                <a:lnTo>
                  <a:pt x="5283" y="2596"/>
                </a:lnTo>
                <a:lnTo>
                  <a:pt x="5268" y="2582"/>
                </a:lnTo>
                <a:lnTo>
                  <a:pt x="5252" y="2568"/>
                </a:lnTo>
                <a:lnTo>
                  <a:pt x="5236" y="2555"/>
                </a:lnTo>
                <a:lnTo>
                  <a:pt x="5218" y="2544"/>
                </a:lnTo>
                <a:lnTo>
                  <a:pt x="5200" y="2532"/>
                </a:lnTo>
                <a:lnTo>
                  <a:pt x="5183" y="2521"/>
                </a:lnTo>
                <a:lnTo>
                  <a:pt x="5164" y="2511"/>
                </a:lnTo>
                <a:lnTo>
                  <a:pt x="5144" y="2503"/>
                </a:lnTo>
                <a:lnTo>
                  <a:pt x="5125" y="2495"/>
                </a:lnTo>
                <a:lnTo>
                  <a:pt x="5105" y="2489"/>
                </a:lnTo>
                <a:lnTo>
                  <a:pt x="5084" y="2483"/>
                </a:lnTo>
                <a:lnTo>
                  <a:pt x="5064" y="2478"/>
                </a:lnTo>
                <a:lnTo>
                  <a:pt x="5043" y="2474"/>
                </a:lnTo>
                <a:lnTo>
                  <a:pt x="5021" y="2472"/>
                </a:lnTo>
                <a:lnTo>
                  <a:pt x="4999" y="2470"/>
                </a:lnTo>
                <a:lnTo>
                  <a:pt x="4977" y="2469"/>
                </a:lnTo>
                <a:close/>
                <a:moveTo>
                  <a:pt x="4446" y="2300"/>
                </a:moveTo>
                <a:lnTo>
                  <a:pt x="4446" y="2300"/>
                </a:lnTo>
                <a:lnTo>
                  <a:pt x="4465" y="2301"/>
                </a:lnTo>
                <a:lnTo>
                  <a:pt x="4484" y="2305"/>
                </a:lnTo>
                <a:lnTo>
                  <a:pt x="4503" y="2310"/>
                </a:lnTo>
                <a:lnTo>
                  <a:pt x="4522" y="2316"/>
                </a:lnTo>
                <a:lnTo>
                  <a:pt x="4539" y="2325"/>
                </a:lnTo>
                <a:lnTo>
                  <a:pt x="4555" y="2335"/>
                </a:lnTo>
                <a:lnTo>
                  <a:pt x="4570" y="2345"/>
                </a:lnTo>
                <a:lnTo>
                  <a:pt x="4584" y="2358"/>
                </a:lnTo>
                <a:lnTo>
                  <a:pt x="4597" y="2372"/>
                </a:lnTo>
                <a:lnTo>
                  <a:pt x="4607" y="2387"/>
                </a:lnTo>
                <a:lnTo>
                  <a:pt x="4617" y="2403"/>
                </a:lnTo>
                <a:lnTo>
                  <a:pt x="4626" y="2420"/>
                </a:lnTo>
                <a:lnTo>
                  <a:pt x="4632" y="2439"/>
                </a:lnTo>
                <a:lnTo>
                  <a:pt x="4637" y="2457"/>
                </a:lnTo>
                <a:lnTo>
                  <a:pt x="4641" y="2477"/>
                </a:lnTo>
                <a:lnTo>
                  <a:pt x="4641" y="2496"/>
                </a:lnTo>
                <a:lnTo>
                  <a:pt x="4641" y="4090"/>
                </a:lnTo>
                <a:lnTo>
                  <a:pt x="4641" y="4109"/>
                </a:lnTo>
                <a:lnTo>
                  <a:pt x="4637" y="4128"/>
                </a:lnTo>
                <a:lnTo>
                  <a:pt x="4632" y="4147"/>
                </a:lnTo>
                <a:lnTo>
                  <a:pt x="4626" y="4166"/>
                </a:lnTo>
                <a:lnTo>
                  <a:pt x="4617" y="4183"/>
                </a:lnTo>
                <a:lnTo>
                  <a:pt x="4607" y="4199"/>
                </a:lnTo>
                <a:lnTo>
                  <a:pt x="4597" y="4214"/>
                </a:lnTo>
                <a:lnTo>
                  <a:pt x="4584" y="4228"/>
                </a:lnTo>
                <a:lnTo>
                  <a:pt x="4570" y="4241"/>
                </a:lnTo>
                <a:lnTo>
                  <a:pt x="4555" y="4251"/>
                </a:lnTo>
                <a:lnTo>
                  <a:pt x="4539" y="4261"/>
                </a:lnTo>
                <a:lnTo>
                  <a:pt x="4522" y="4270"/>
                </a:lnTo>
                <a:lnTo>
                  <a:pt x="4503" y="4276"/>
                </a:lnTo>
                <a:lnTo>
                  <a:pt x="4484" y="4281"/>
                </a:lnTo>
                <a:lnTo>
                  <a:pt x="4465" y="4285"/>
                </a:lnTo>
                <a:lnTo>
                  <a:pt x="4446" y="4286"/>
                </a:lnTo>
                <a:lnTo>
                  <a:pt x="4175" y="4286"/>
                </a:lnTo>
                <a:lnTo>
                  <a:pt x="4155" y="4285"/>
                </a:lnTo>
                <a:lnTo>
                  <a:pt x="4136" y="4281"/>
                </a:lnTo>
                <a:lnTo>
                  <a:pt x="4117" y="4276"/>
                </a:lnTo>
                <a:lnTo>
                  <a:pt x="4099" y="4270"/>
                </a:lnTo>
                <a:lnTo>
                  <a:pt x="4082" y="4261"/>
                </a:lnTo>
                <a:lnTo>
                  <a:pt x="4066" y="4251"/>
                </a:lnTo>
                <a:lnTo>
                  <a:pt x="4051" y="4241"/>
                </a:lnTo>
                <a:lnTo>
                  <a:pt x="4037" y="4228"/>
                </a:lnTo>
                <a:lnTo>
                  <a:pt x="4024" y="4214"/>
                </a:lnTo>
                <a:lnTo>
                  <a:pt x="4014" y="4199"/>
                </a:lnTo>
                <a:lnTo>
                  <a:pt x="4003" y="4183"/>
                </a:lnTo>
                <a:lnTo>
                  <a:pt x="3995" y="4166"/>
                </a:lnTo>
                <a:lnTo>
                  <a:pt x="3989" y="4147"/>
                </a:lnTo>
                <a:lnTo>
                  <a:pt x="3983" y="4128"/>
                </a:lnTo>
                <a:lnTo>
                  <a:pt x="3980" y="4109"/>
                </a:lnTo>
                <a:lnTo>
                  <a:pt x="3979" y="4090"/>
                </a:lnTo>
                <a:lnTo>
                  <a:pt x="3979" y="2496"/>
                </a:lnTo>
                <a:lnTo>
                  <a:pt x="3980" y="2477"/>
                </a:lnTo>
                <a:lnTo>
                  <a:pt x="3983" y="2457"/>
                </a:lnTo>
                <a:lnTo>
                  <a:pt x="3989" y="2439"/>
                </a:lnTo>
                <a:lnTo>
                  <a:pt x="3995" y="2420"/>
                </a:lnTo>
                <a:lnTo>
                  <a:pt x="4003" y="2403"/>
                </a:lnTo>
                <a:lnTo>
                  <a:pt x="4014" y="2387"/>
                </a:lnTo>
                <a:lnTo>
                  <a:pt x="4024" y="2372"/>
                </a:lnTo>
                <a:lnTo>
                  <a:pt x="4037" y="2358"/>
                </a:lnTo>
                <a:lnTo>
                  <a:pt x="4051" y="2345"/>
                </a:lnTo>
                <a:lnTo>
                  <a:pt x="4066" y="2335"/>
                </a:lnTo>
                <a:lnTo>
                  <a:pt x="4082" y="2325"/>
                </a:lnTo>
                <a:lnTo>
                  <a:pt x="4099" y="2316"/>
                </a:lnTo>
                <a:lnTo>
                  <a:pt x="4117" y="2310"/>
                </a:lnTo>
                <a:lnTo>
                  <a:pt x="4136" y="2305"/>
                </a:lnTo>
                <a:lnTo>
                  <a:pt x="4155" y="2301"/>
                </a:lnTo>
                <a:lnTo>
                  <a:pt x="4175" y="2300"/>
                </a:lnTo>
                <a:lnTo>
                  <a:pt x="4446" y="2300"/>
                </a:lnTo>
                <a:close/>
                <a:moveTo>
                  <a:pt x="432" y="2469"/>
                </a:moveTo>
                <a:lnTo>
                  <a:pt x="623" y="2469"/>
                </a:lnTo>
                <a:lnTo>
                  <a:pt x="623" y="4109"/>
                </a:lnTo>
                <a:lnTo>
                  <a:pt x="432" y="4109"/>
                </a:lnTo>
                <a:lnTo>
                  <a:pt x="411" y="4109"/>
                </a:lnTo>
                <a:lnTo>
                  <a:pt x="388" y="4107"/>
                </a:lnTo>
                <a:lnTo>
                  <a:pt x="367" y="4105"/>
                </a:lnTo>
                <a:lnTo>
                  <a:pt x="345" y="4100"/>
                </a:lnTo>
                <a:lnTo>
                  <a:pt x="325" y="4095"/>
                </a:lnTo>
                <a:lnTo>
                  <a:pt x="304" y="4090"/>
                </a:lnTo>
                <a:lnTo>
                  <a:pt x="284" y="4083"/>
                </a:lnTo>
                <a:lnTo>
                  <a:pt x="265" y="4075"/>
                </a:lnTo>
                <a:lnTo>
                  <a:pt x="245" y="4066"/>
                </a:lnTo>
                <a:lnTo>
                  <a:pt x="226" y="4056"/>
                </a:lnTo>
                <a:lnTo>
                  <a:pt x="209" y="4047"/>
                </a:lnTo>
                <a:lnTo>
                  <a:pt x="191" y="4035"/>
                </a:lnTo>
                <a:lnTo>
                  <a:pt x="174" y="4023"/>
                </a:lnTo>
                <a:lnTo>
                  <a:pt x="158" y="4010"/>
                </a:lnTo>
                <a:lnTo>
                  <a:pt x="142" y="3996"/>
                </a:lnTo>
                <a:lnTo>
                  <a:pt x="126" y="3982"/>
                </a:lnTo>
                <a:lnTo>
                  <a:pt x="113" y="3967"/>
                </a:lnTo>
                <a:lnTo>
                  <a:pt x="99" y="3951"/>
                </a:lnTo>
                <a:lnTo>
                  <a:pt x="86" y="3935"/>
                </a:lnTo>
                <a:lnTo>
                  <a:pt x="74" y="3918"/>
                </a:lnTo>
                <a:lnTo>
                  <a:pt x="63" y="3901"/>
                </a:lnTo>
                <a:lnTo>
                  <a:pt x="53" y="3883"/>
                </a:lnTo>
                <a:lnTo>
                  <a:pt x="43" y="3863"/>
                </a:lnTo>
                <a:lnTo>
                  <a:pt x="34" y="3845"/>
                </a:lnTo>
                <a:lnTo>
                  <a:pt x="27" y="3825"/>
                </a:lnTo>
                <a:lnTo>
                  <a:pt x="19" y="3805"/>
                </a:lnTo>
                <a:lnTo>
                  <a:pt x="14" y="3784"/>
                </a:lnTo>
                <a:lnTo>
                  <a:pt x="9" y="3764"/>
                </a:lnTo>
                <a:lnTo>
                  <a:pt x="5" y="3742"/>
                </a:lnTo>
                <a:lnTo>
                  <a:pt x="2" y="3721"/>
                </a:lnTo>
                <a:lnTo>
                  <a:pt x="1" y="3699"/>
                </a:lnTo>
                <a:lnTo>
                  <a:pt x="0" y="3677"/>
                </a:lnTo>
                <a:lnTo>
                  <a:pt x="0" y="2902"/>
                </a:lnTo>
                <a:lnTo>
                  <a:pt x="1" y="2879"/>
                </a:lnTo>
                <a:lnTo>
                  <a:pt x="2" y="2858"/>
                </a:lnTo>
                <a:lnTo>
                  <a:pt x="5" y="2836"/>
                </a:lnTo>
                <a:lnTo>
                  <a:pt x="9" y="2815"/>
                </a:lnTo>
                <a:lnTo>
                  <a:pt x="14" y="2793"/>
                </a:lnTo>
                <a:lnTo>
                  <a:pt x="19" y="2773"/>
                </a:lnTo>
                <a:lnTo>
                  <a:pt x="27" y="2754"/>
                </a:lnTo>
                <a:lnTo>
                  <a:pt x="34" y="2733"/>
                </a:lnTo>
                <a:lnTo>
                  <a:pt x="43" y="2714"/>
                </a:lnTo>
                <a:lnTo>
                  <a:pt x="53" y="2696"/>
                </a:lnTo>
                <a:lnTo>
                  <a:pt x="63" y="2678"/>
                </a:lnTo>
                <a:lnTo>
                  <a:pt x="74" y="2661"/>
                </a:lnTo>
                <a:lnTo>
                  <a:pt x="86" y="2643"/>
                </a:lnTo>
                <a:lnTo>
                  <a:pt x="99" y="2627"/>
                </a:lnTo>
                <a:lnTo>
                  <a:pt x="113" y="2611"/>
                </a:lnTo>
                <a:lnTo>
                  <a:pt x="126" y="2596"/>
                </a:lnTo>
                <a:lnTo>
                  <a:pt x="142" y="2582"/>
                </a:lnTo>
                <a:lnTo>
                  <a:pt x="158" y="2568"/>
                </a:lnTo>
                <a:lnTo>
                  <a:pt x="174" y="2555"/>
                </a:lnTo>
                <a:lnTo>
                  <a:pt x="191" y="2544"/>
                </a:lnTo>
                <a:lnTo>
                  <a:pt x="209" y="2532"/>
                </a:lnTo>
                <a:lnTo>
                  <a:pt x="226" y="2521"/>
                </a:lnTo>
                <a:lnTo>
                  <a:pt x="245" y="2511"/>
                </a:lnTo>
                <a:lnTo>
                  <a:pt x="265" y="2503"/>
                </a:lnTo>
                <a:lnTo>
                  <a:pt x="284" y="2495"/>
                </a:lnTo>
                <a:lnTo>
                  <a:pt x="304" y="2489"/>
                </a:lnTo>
                <a:lnTo>
                  <a:pt x="325" y="2483"/>
                </a:lnTo>
                <a:lnTo>
                  <a:pt x="345" y="2478"/>
                </a:lnTo>
                <a:lnTo>
                  <a:pt x="367" y="2474"/>
                </a:lnTo>
                <a:lnTo>
                  <a:pt x="388" y="2472"/>
                </a:lnTo>
                <a:lnTo>
                  <a:pt x="411" y="2470"/>
                </a:lnTo>
                <a:lnTo>
                  <a:pt x="432" y="2469"/>
                </a:lnTo>
                <a:close/>
                <a:moveTo>
                  <a:pt x="441" y="2787"/>
                </a:moveTo>
                <a:lnTo>
                  <a:pt x="408" y="2624"/>
                </a:lnTo>
                <a:lnTo>
                  <a:pt x="382" y="2630"/>
                </a:lnTo>
                <a:lnTo>
                  <a:pt x="355" y="2638"/>
                </a:lnTo>
                <a:lnTo>
                  <a:pt x="328" y="2647"/>
                </a:lnTo>
                <a:lnTo>
                  <a:pt x="303" y="2658"/>
                </a:lnTo>
                <a:lnTo>
                  <a:pt x="278" y="2671"/>
                </a:lnTo>
                <a:lnTo>
                  <a:pt x="254" y="2685"/>
                </a:lnTo>
                <a:lnTo>
                  <a:pt x="232" y="2702"/>
                </a:lnTo>
                <a:lnTo>
                  <a:pt x="210" y="2721"/>
                </a:lnTo>
                <a:lnTo>
                  <a:pt x="193" y="2739"/>
                </a:lnTo>
                <a:lnTo>
                  <a:pt x="177" y="2758"/>
                </a:lnTo>
                <a:lnTo>
                  <a:pt x="162" y="2780"/>
                </a:lnTo>
                <a:lnTo>
                  <a:pt x="149" y="2802"/>
                </a:lnTo>
                <a:lnTo>
                  <a:pt x="138" y="2827"/>
                </a:lnTo>
                <a:lnTo>
                  <a:pt x="129" y="2852"/>
                </a:lnTo>
                <a:lnTo>
                  <a:pt x="121" y="2880"/>
                </a:lnTo>
                <a:lnTo>
                  <a:pt x="116" y="2910"/>
                </a:lnTo>
                <a:lnTo>
                  <a:pt x="115" y="2918"/>
                </a:lnTo>
                <a:lnTo>
                  <a:pt x="115" y="2921"/>
                </a:lnTo>
                <a:lnTo>
                  <a:pt x="115" y="3577"/>
                </a:lnTo>
                <a:lnTo>
                  <a:pt x="282" y="3577"/>
                </a:lnTo>
                <a:lnTo>
                  <a:pt x="282" y="2926"/>
                </a:lnTo>
                <a:lnTo>
                  <a:pt x="284" y="2912"/>
                </a:lnTo>
                <a:lnTo>
                  <a:pt x="287" y="2900"/>
                </a:lnTo>
                <a:lnTo>
                  <a:pt x="293" y="2888"/>
                </a:lnTo>
                <a:lnTo>
                  <a:pt x="297" y="2877"/>
                </a:lnTo>
                <a:lnTo>
                  <a:pt x="303" y="2867"/>
                </a:lnTo>
                <a:lnTo>
                  <a:pt x="310" y="2858"/>
                </a:lnTo>
                <a:lnTo>
                  <a:pt x="317" y="2849"/>
                </a:lnTo>
                <a:lnTo>
                  <a:pt x="325" y="2841"/>
                </a:lnTo>
                <a:lnTo>
                  <a:pt x="337" y="2831"/>
                </a:lnTo>
                <a:lnTo>
                  <a:pt x="349" y="2821"/>
                </a:lnTo>
                <a:lnTo>
                  <a:pt x="363" y="2814"/>
                </a:lnTo>
                <a:lnTo>
                  <a:pt x="377" y="2806"/>
                </a:lnTo>
                <a:lnTo>
                  <a:pt x="392" y="2800"/>
                </a:lnTo>
                <a:lnTo>
                  <a:pt x="408" y="2795"/>
                </a:lnTo>
                <a:lnTo>
                  <a:pt x="425" y="2790"/>
                </a:lnTo>
                <a:lnTo>
                  <a:pt x="441" y="2787"/>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pic>
        <p:nvPicPr>
          <p:cNvPr id="29" name="图片 28" descr="logo西北大学黑色"/>
          <p:cNvPicPr>
            <a:picLocks noChangeAspect="1"/>
          </p:cNvPicPr>
          <p:nvPr>
            <p:custDataLst>
              <p:tags r:id="rId6"/>
            </p:custDataLst>
          </p:nvPr>
        </p:nvPicPr>
        <p:blipFill>
          <a:blip r:embed="rId7"/>
          <a:stretch>
            <a:fillRect/>
          </a:stretch>
        </p:blipFill>
        <p:spPr>
          <a:xfrm>
            <a:off x="10322560" y="0"/>
            <a:ext cx="1869440" cy="628015"/>
          </a:xfrm>
          <a:prstGeom prst="rect">
            <a:avLst/>
          </a:prstGeom>
          <a:noFill/>
          <a:ln w="9525">
            <a:noFill/>
          </a:ln>
        </p:spPr>
      </p:pic>
      <p:sp>
        <p:nvSpPr>
          <p:cNvPr id="23" name="文本框 22"/>
          <p:cNvSpPr txBox="1"/>
          <p:nvPr/>
        </p:nvSpPr>
        <p:spPr>
          <a:xfrm>
            <a:off x="1919818" y="791236"/>
            <a:ext cx="609600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在</a:t>
            </a: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Project</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里</a:t>
            </a: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将资源分配给具体任务</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48" name="图文框 47"/>
          <p:cNvSpPr/>
          <p:nvPr/>
        </p:nvSpPr>
        <p:spPr>
          <a:xfrm>
            <a:off x="8545195" y="977265"/>
            <a:ext cx="2063750" cy="5880735"/>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000" fill="hold">
                                          <p:stCondLst>
                                            <p:cond delay="0"/>
                                          </p:stCondLst>
                                        </p:cTn>
                                        <p:tgtEl>
                                          <p:spTgt spid="48"/>
                                        </p:tgtEl>
                                        <p:attrNameLst>
                                          <p:attrName>style.visibility</p:attrName>
                                        </p:attrNameLst>
                                      </p:cBhvr>
                                      <p:to>
                                        <p:strVal val="visible"/>
                                      </p:to>
                                    </p:set>
                                    <p:animEffect transition="in" filter="circle(in)">
                                      <p:cBhvr>
                                        <p:cTn id="7"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5402" t="72068" r="28398" b="1603"/>
          <a:stretch>
            <a:fillRect/>
          </a:stretch>
        </p:blipFill>
        <p:spPr>
          <a:xfrm>
            <a:off x="300941" y="3650761"/>
            <a:ext cx="2939969" cy="3207239"/>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8567" t="41856" r="53207" b="38059"/>
          <a:stretch>
            <a:fillRect/>
          </a:stretch>
        </p:blipFill>
        <p:spPr>
          <a:xfrm rot="19862965">
            <a:off x="3465072" y="5138108"/>
            <a:ext cx="1747777" cy="1377387"/>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58945" t="39156" b="38059"/>
          <a:stretch>
            <a:fillRect/>
          </a:stretch>
        </p:blipFill>
        <p:spPr>
          <a:xfrm rot="1671966">
            <a:off x="10359460" y="5140015"/>
            <a:ext cx="1877134" cy="1562583"/>
          </a:xfrm>
          <a:prstGeom prst="rect">
            <a:avLst/>
          </a:prstGeom>
        </p:spPr>
      </p:pic>
      <p:pic>
        <p:nvPicPr>
          <p:cNvPr id="29" name="图片 28"/>
          <p:cNvPicPr>
            <a:picLocks noChangeAspect="1"/>
          </p:cNvPicPr>
          <p:nvPr/>
        </p:nvPicPr>
        <p:blipFill rotWithShape="1">
          <a:blip r:embed="rId2">
            <a:extLst>
              <a:ext uri="{28A0092B-C50C-407E-A947-70E740481C1C}">
                <a14:useLocalDpi xmlns:a14="http://schemas.microsoft.com/office/drawing/2010/main" val="0"/>
              </a:ext>
            </a:extLst>
          </a:blip>
          <a:srcRect l="58946" t="8270" r="4854" b="72068"/>
          <a:stretch>
            <a:fillRect/>
          </a:stretch>
        </p:blipFill>
        <p:spPr>
          <a:xfrm rot="1039134">
            <a:off x="9998597" y="491371"/>
            <a:ext cx="1655180" cy="1348451"/>
          </a:xfrm>
          <a:prstGeom prst="rect">
            <a:avLst/>
          </a:prstGeom>
        </p:spPr>
      </p:pic>
      <p:pic>
        <p:nvPicPr>
          <p:cNvPr id="30" name="图片 29"/>
          <p:cNvPicPr>
            <a:picLocks noChangeAspect="1"/>
          </p:cNvPicPr>
          <p:nvPr/>
        </p:nvPicPr>
        <p:blipFill rotWithShape="1">
          <a:blip r:embed="rId2">
            <a:extLst>
              <a:ext uri="{28A0092B-C50C-407E-A947-70E740481C1C}">
                <a14:useLocalDpi xmlns:a14="http://schemas.microsoft.com/office/drawing/2010/main" val="0"/>
              </a:ext>
            </a:extLst>
          </a:blip>
          <a:srcRect t="8270" r="55738" b="68270"/>
          <a:stretch>
            <a:fillRect/>
          </a:stretch>
        </p:blipFill>
        <p:spPr>
          <a:xfrm rot="20592323">
            <a:off x="1027883" y="533634"/>
            <a:ext cx="2023749" cy="1608883"/>
          </a:xfrm>
          <a:prstGeom prst="rect">
            <a:avLst/>
          </a:prstGeom>
        </p:spPr>
      </p:pic>
      <p:sp>
        <p:nvSpPr>
          <p:cNvPr id="31" name="文本框 30"/>
          <p:cNvSpPr txBox="1"/>
          <p:nvPr/>
        </p:nvSpPr>
        <p:spPr>
          <a:xfrm>
            <a:off x="5406042" y="3572166"/>
            <a:ext cx="4396130" cy="82994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a:t>
            </a:r>
            <a:r>
              <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简介</a:t>
            </a:r>
            <a:endPar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2" name="文本框 31"/>
          <p:cNvSpPr txBox="1"/>
          <p:nvPr/>
        </p:nvSpPr>
        <p:spPr>
          <a:xfrm>
            <a:off x="6372207" y="1646596"/>
            <a:ext cx="2463800" cy="186204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01</a:t>
            </a:r>
            <a:endParaRPr kumimoji="0" lang="zh-CN" altLang="en-US"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23" name="图片 22"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77666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4.1 </a:t>
            </a:r>
            <a:r>
              <a:rPr lang="zh-CN" altLang="en-US" sz="3200" dirty="0">
                <a:solidFill>
                  <a:srgbClr val="00A3A4"/>
                </a:solidFill>
                <a:latin typeface="Century Gothic" panose="020B0502020202020204"/>
                <a:ea typeface="思源黑体 CN Bold"/>
                <a:cs typeface="+mn-ea"/>
                <a:sym typeface="+mn-lt"/>
              </a:rPr>
              <a:t>项目资源分配</a:t>
            </a: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任务资源分配具体</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情况</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42" name="组合 41"/>
          <p:cNvGrpSpPr/>
          <p:nvPr/>
        </p:nvGrpSpPr>
        <p:grpSpPr>
          <a:xfrm>
            <a:off x="4967236" y="3776865"/>
            <a:ext cx="723497" cy="421587"/>
            <a:chOff x="5238881" y="3710891"/>
            <a:chExt cx="763063" cy="444643"/>
          </a:xfrm>
        </p:grpSpPr>
        <p:sp>
          <p:nvSpPr>
            <p:cNvPr id="43" name="Freeform 82"/>
            <p:cNvSpPr/>
            <p:nvPr/>
          </p:nvSpPr>
          <p:spPr bwMode="auto">
            <a:xfrm>
              <a:off x="5238881" y="3759658"/>
              <a:ext cx="203676" cy="347109"/>
            </a:xfrm>
            <a:custGeom>
              <a:avLst/>
              <a:gdLst>
                <a:gd name="T0" fmla="*/ 61 w 71"/>
                <a:gd name="T1" fmla="*/ 0 h 121"/>
                <a:gd name="T2" fmla="*/ 65 w 71"/>
                <a:gd name="T3" fmla="*/ 0 h 121"/>
                <a:gd name="T4" fmla="*/ 67 w 71"/>
                <a:gd name="T5" fmla="*/ 3 h 121"/>
                <a:gd name="T6" fmla="*/ 71 w 71"/>
                <a:gd name="T7" fmla="*/ 7 h 121"/>
                <a:gd name="T8" fmla="*/ 71 w 71"/>
                <a:gd name="T9" fmla="*/ 11 h 121"/>
                <a:gd name="T10" fmla="*/ 71 w 71"/>
                <a:gd name="T11" fmla="*/ 15 h 121"/>
                <a:gd name="T12" fmla="*/ 67 w 71"/>
                <a:gd name="T13" fmla="*/ 19 h 121"/>
                <a:gd name="T14" fmla="*/ 26 w 71"/>
                <a:gd name="T15" fmla="*/ 60 h 121"/>
                <a:gd name="T16" fmla="*/ 67 w 71"/>
                <a:gd name="T17" fmla="*/ 102 h 121"/>
                <a:gd name="T18" fmla="*/ 71 w 71"/>
                <a:gd name="T19" fmla="*/ 106 h 121"/>
                <a:gd name="T20" fmla="*/ 71 w 71"/>
                <a:gd name="T21" fmla="*/ 111 h 121"/>
                <a:gd name="T22" fmla="*/ 71 w 71"/>
                <a:gd name="T23" fmla="*/ 115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3 h 121"/>
                <a:gd name="T36" fmla="*/ 53 w 71"/>
                <a:gd name="T37" fmla="*/ 3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3"/>
                  </a:lnTo>
                  <a:lnTo>
                    <a:pt x="71" y="7"/>
                  </a:lnTo>
                  <a:lnTo>
                    <a:pt x="71" y="11"/>
                  </a:lnTo>
                  <a:lnTo>
                    <a:pt x="71" y="15"/>
                  </a:lnTo>
                  <a:lnTo>
                    <a:pt x="67" y="19"/>
                  </a:lnTo>
                  <a:lnTo>
                    <a:pt x="26" y="60"/>
                  </a:lnTo>
                  <a:lnTo>
                    <a:pt x="67" y="102"/>
                  </a:lnTo>
                  <a:lnTo>
                    <a:pt x="71" y="106"/>
                  </a:lnTo>
                  <a:lnTo>
                    <a:pt x="71" y="111"/>
                  </a:lnTo>
                  <a:lnTo>
                    <a:pt x="71" y="115"/>
                  </a:lnTo>
                  <a:lnTo>
                    <a:pt x="67" y="117"/>
                  </a:lnTo>
                  <a:lnTo>
                    <a:pt x="61" y="121"/>
                  </a:lnTo>
                  <a:lnTo>
                    <a:pt x="53" y="117"/>
                  </a:lnTo>
                  <a:lnTo>
                    <a:pt x="4" y="68"/>
                  </a:lnTo>
                  <a:lnTo>
                    <a:pt x="0" y="60"/>
                  </a:lnTo>
                  <a:lnTo>
                    <a:pt x="4" y="53"/>
                  </a:lnTo>
                  <a:lnTo>
                    <a:pt x="53" y="3"/>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44" name="组合 43"/>
            <p:cNvGrpSpPr/>
            <p:nvPr/>
          </p:nvGrpSpPr>
          <p:grpSpPr>
            <a:xfrm>
              <a:off x="5557301" y="3710891"/>
              <a:ext cx="444643" cy="444643"/>
              <a:chOff x="5557301" y="3705153"/>
              <a:chExt cx="444643" cy="444643"/>
            </a:xfrm>
          </p:grpSpPr>
          <p:sp>
            <p:nvSpPr>
              <p:cNvPr id="45" name="Freeform 210"/>
              <p:cNvSpPr>
                <a:spLocks noEditPoints="1"/>
              </p:cNvSpPr>
              <p:nvPr/>
            </p:nvSpPr>
            <p:spPr bwMode="auto">
              <a:xfrm>
                <a:off x="5557301" y="3705153"/>
                <a:ext cx="444643" cy="444643"/>
              </a:xfrm>
              <a:custGeom>
                <a:avLst/>
                <a:gdLst>
                  <a:gd name="T0" fmla="*/ 78 w 155"/>
                  <a:gd name="T1" fmla="*/ 8 h 155"/>
                  <a:gd name="T2" fmla="*/ 61 w 155"/>
                  <a:gd name="T3" fmla="*/ 10 h 155"/>
                  <a:gd name="T4" fmla="*/ 43 w 155"/>
                  <a:gd name="T5" fmla="*/ 19 h 155"/>
                  <a:gd name="T6" fmla="*/ 25 w 155"/>
                  <a:gd name="T7" fmla="*/ 35 h 155"/>
                  <a:gd name="T8" fmla="*/ 13 w 155"/>
                  <a:gd name="T9" fmla="*/ 55 h 155"/>
                  <a:gd name="T10" fmla="*/ 9 w 155"/>
                  <a:gd name="T11" fmla="*/ 78 h 155"/>
                  <a:gd name="T12" fmla="*/ 11 w 155"/>
                  <a:gd name="T13" fmla="*/ 96 h 155"/>
                  <a:gd name="T14" fmla="*/ 19 w 155"/>
                  <a:gd name="T15" fmla="*/ 112 h 155"/>
                  <a:gd name="T16" fmla="*/ 33 w 155"/>
                  <a:gd name="T17" fmla="*/ 131 h 155"/>
                  <a:gd name="T18" fmla="*/ 55 w 155"/>
                  <a:gd name="T19" fmla="*/ 143 h 155"/>
                  <a:gd name="T20" fmla="*/ 78 w 155"/>
                  <a:gd name="T21" fmla="*/ 147 h 155"/>
                  <a:gd name="T22" fmla="*/ 94 w 155"/>
                  <a:gd name="T23" fmla="*/ 145 h 155"/>
                  <a:gd name="T24" fmla="*/ 112 w 155"/>
                  <a:gd name="T25" fmla="*/ 139 h 155"/>
                  <a:gd name="T26" fmla="*/ 130 w 155"/>
                  <a:gd name="T27" fmla="*/ 123 h 155"/>
                  <a:gd name="T28" fmla="*/ 143 w 155"/>
                  <a:gd name="T29" fmla="*/ 102 h 155"/>
                  <a:gd name="T30" fmla="*/ 147 w 155"/>
                  <a:gd name="T31" fmla="*/ 78 h 155"/>
                  <a:gd name="T32" fmla="*/ 145 w 155"/>
                  <a:gd name="T33" fmla="*/ 61 h 155"/>
                  <a:gd name="T34" fmla="*/ 136 w 155"/>
                  <a:gd name="T35" fmla="*/ 45 h 155"/>
                  <a:gd name="T36" fmla="*/ 122 w 155"/>
                  <a:gd name="T37" fmla="*/ 25 h 155"/>
                  <a:gd name="T38" fmla="*/ 100 w 155"/>
                  <a:gd name="T39" fmla="*/ 12 h 155"/>
                  <a:gd name="T40" fmla="*/ 78 w 155"/>
                  <a:gd name="T41" fmla="*/ 8 h 155"/>
                  <a:gd name="T42" fmla="*/ 78 w 155"/>
                  <a:gd name="T43" fmla="*/ 0 h 155"/>
                  <a:gd name="T44" fmla="*/ 104 w 155"/>
                  <a:gd name="T45" fmla="*/ 6 h 155"/>
                  <a:gd name="T46" fmla="*/ 126 w 155"/>
                  <a:gd name="T47" fmla="*/ 19 h 155"/>
                  <a:gd name="T48" fmla="*/ 145 w 155"/>
                  <a:gd name="T49" fmla="*/ 41 h 155"/>
                  <a:gd name="T50" fmla="*/ 153 w 155"/>
                  <a:gd name="T51" fmla="*/ 59 h 155"/>
                  <a:gd name="T52" fmla="*/ 155 w 155"/>
                  <a:gd name="T53" fmla="*/ 78 h 155"/>
                  <a:gd name="T54" fmla="*/ 151 w 155"/>
                  <a:gd name="T55" fmla="*/ 104 h 155"/>
                  <a:gd name="T56" fmla="*/ 136 w 155"/>
                  <a:gd name="T57" fmla="*/ 127 h 155"/>
                  <a:gd name="T58" fmla="*/ 116 w 155"/>
                  <a:gd name="T59" fmla="*/ 145 h 155"/>
                  <a:gd name="T60" fmla="*/ 96 w 155"/>
                  <a:gd name="T61" fmla="*/ 153 h 155"/>
                  <a:gd name="T62" fmla="*/ 78 w 155"/>
                  <a:gd name="T63" fmla="*/ 155 h 155"/>
                  <a:gd name="T64" fmla="*/ 51 w 155"/>
                  <a:gd name="T65" fmla="*/ 151 h 155"/>
                  <a:gd name="T66" fmla="*/ 29 w 155"/>
                  <a:gd name="T67" fmla="*/ 137 h 155"/>
                  <a:gd name="T68" fmla="*/ 11 w 155"/>
                  <a:gd name="T69" fmla="*/ 116 h 155"/>
                  <a:gd name="T70" fmla="*/ 3 w 155"/>
                  <a:gd name="T71" fmla="*/ 98 h 155"/>
                  <a:gd name="T72" fmla="*/ 0 w 155"/>
                  <a:gd name="T73" fmla="*/ 78 h 155"/>
                  <a:gd name="T74" fmla="*/ 5 w 155"/>
                  <a:gd name="T75" fmla="*/ 51 h 155"/>
                  <a:gd name="T76" fmla="*/ 19 w 155"/>
                  <a:gd name="T77" fmla="*/ 29 h 155"/>
                  <a:gd name="T78" fmla="*/ 39 w 155"/>
                  <a:gd name="T79" fmla="*/ 10 h 155"/>
                  <a:gd name="T80" fmla="*/ 59 w 155"/>
                  <a:gd name="T81" fmla="*/ 2 h 155"/>
                  <a:gd name="T82" fmla="*/ 78 w 155"/>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5">
                    <a:moveTo>
                      <a:pt x="78" y="8"/>
                    </a:moveTo>
                    <a:lnTo>
                      <a:pt x="61" y="10"/>
                    </a:lnTo>
                    <a:lnTo>
                      <a:pt x="43" y="19"/>
                    </a:lnTo>
                    <a:lnTo>
                      <a:pt x="25" y="35"/>
                    </a:lnTo>
                    <a:lnTo>
                      <a:pt x="13" y="55"/>
                    </a:lnTo>
                    <a:lnTo>
                      <a:pt x="9" y="78"/>
                    </a:lnTo>
                    <a:lnTo>
                      <a:pt x="11" y="96"/>
                    </a:lnTo>
                    <a:lnTo>
                      <a:pt x="19" y="112"/>
                    </a:lnTo>
                    <a:lnTo>
                      <a:pt x="33" y="131"/>
                    </a:lnTo>
                    <a:lnTo>
                      <a:pt x="55" y="143"/>
                    </a:lnTo>
                    <a:lnTo>
                      <a:pt x="78" y="147"/>
                    </a:lnTo>
                    <a:lnTo>
                      <a:pt x="94" y="145"/>
                    </a:lnTo>
                    <a:lnTo>
                      <a:pt x="112" y="139"/>
                    </a:lnTo>
                    <a:lnTo>
                      <a:pt x="130" y="123"/>
                    </a:lnTo>
                    <a:lnTo>
                      <a:pt x="143" y="102"/>
                    </a:lnTo>
                    <a:lnTo>
                      <a:pt x="147" y="78"/>
                    </a:lnTo>
                    <a:lnTo>
                      <a:pt x="145" y="61"/>
                    </a:lnTo>
                    <a:lnTo>
                      <a:pt x="136" y="45"/>
                    </a:lnTo>
                    <a:lnTo>
                      <a:pt x="122" y="25"/>
                    </a:lnTo>
                    <a:lnTo>
                      <a:pt x="100" y="12"/>
                    </a:lnTo>
                    <a:lnTo>
                      <a:pt x="78" y="8"/>
                    </a:lnTo>
                    <a:close/>
                    <a:moveTo>
                      <a:pt x="78" y="0"/>
                    </a:moveTo>
                    <a:lnTo>
                      <a:pt x="104" y="6"/>
                    </a:lnTo>
                    <a:lnTo>
                      <a:pt x="126" y="19"/>
                    </a:lnTo>
                    <a:lnTo>
                      <a:pt x="145" y="41"/>
                    </a:lnTo>
                    <a:lnTo>
                      <a:pt x="153" y="59"/>
                    </a:lnTo>
                    <a:lnTo>
                      <a:pt x="155" y="78"/>
                    </a:lnTo>
                    <a:lnTo>
                      <a:pt x="151" y="104"/>
                    </a:lnTo>
                    <a:lnTo>
                      <a:pt x="136" y="127"/>
                    </a:lnTo>
                    <a:lnTo>
                      <a:pt x="116" y="145"/>
                    </a:lnTo>
                    <a:lnTo>
                      <a:pt x="96" y="153"/>
                    </a:lnTo>
                    <a:lnTo>
                      <a:pt x="78" y="155"/>
                    </a:lnTo>
                    <a:lnTo>
                      <a:pt x="51" y="151"/>
                    </a:lnTo>
                    <a:lnTo>
                      <a:pt x="29" y="137"/>
                    </a:lnTo>
                    <a:lnTo>
                      <a:pt x="11" y="116"/>
                    </a:lnTo>
                    <a:lnTo>
                      <a:pt x="3" y="98"/>
                    </a:lnTo>
                    <a:lnTo>
                      <a:pt x="0" y="78"/>
                    </a:lnTo>
                    <a:lnTo>
                      <a:pt x="5" y="51"/>
                    </a:lnTo>
                    <a:lnTo>
                      <a:pt x="19" y="29"/>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6" name="Freeform 211"/>
              <p:cNvSpPr/>
              <p:nvPr/>
            </p:nvSpPr>
            <p:spPr bwMode="auto">
              <a:xfrm>
                <a:off x="5651968" y="3817031"/>
                <a:ext cx="255312" cy="226625"/>
              </a:xfrm>
              <a:custGeom>
                <a:avLst/>
                <a:gdLst>
                  <a:gd name="T0" fmla="*/ 2 w 89"/>
                  <a:gd name="T1" fmla="*/ 0 h 79"/>
                  <a:gd name="T2" fmla="*/ 6 w 89"/>
                  <a:gd name="T3" fmla="*/ 4 h 79"/>
                  <a:gd name="T4" fmla="*/ 6 w 89"/>
                  <a:gd name="T5" fmla="*/ 71 h 79"/>
                  <a:gd name="T6" fmla="*/ 87 w 89"/>
                  <a:gd name="T7" fmla="*/ 71 h 79"/>
                  <a:gd name="T8" fmla="*/ 89 w 89"/>
                  <a:gd name="T9" fmla="*/ 75 h 79"/>
                  <a:gd name="T10" fmla="*/ 87 w 89"/>
                  <a:gd name="T11" fmla="*/ 79 h 79"/>
                  <a:gd name="T12" fmla="*/ 6 w 89"/>
                  <a:gd name="T13" fmla="*/ 79 h 79"/>
                  <a:gd name="T14" fmla="*/ 2 w 89"/>
                  <a:gd name="T15" fmla="*/ 77 h 79"/>
                  <a:gd name="T16" fmla="*/ 0 w 89"/>
                  <a:gd name="T17" fmla="*/ 75 h 79"/>
                  <a:gd name="T18" fmla="*/ 0 w 89"/>
                  <a:gd name="T19" fmla="*/ 71 h 79"/>
                  <a:gd name="T20" fmla="*/ 0 w 89"/>
                  <a:gd name="T21" fmla="*/ 4 h 79"/>
                  <a:gd name="T22" fmla="*/ 2 w 89"/>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9">
                    <a:moveTo>
                      <a:pt x="2" y="0"/>
                    </a:moveTo>
                    <a:lnTo>
                      <a:pt x="6" y="4"/>
                    </a:lnTo>
                    <a:lnTo>
                      <a:pt x="6" y="71"/>
                    </a:lnTo>
                    <a:lnTo>
                      <a:pt x="87" y="71"/>
                    </a:lnTo>
                    <a:lnTo>
                      <a:pt x="89" y="75"/>
                    </a:lnTo>
                    <a:lnTo>
                      <a:pt x="87" y="79"/>
                    </a:lnTo>
                    <a:lnTo>
                      <a:pt x="6" y="79"/>
                    </a:lnTo>
                    <a:lnTo>
                      <a:pt x="2" y="77"/>
                    </a:lnTo>
                    <a:lnTo>
                      <a:pt x="0" y="75"/>
                    </a:lnTo>
                    <a:lnTo>
                      <a:pt x="0" y="71"/>
                    </a:lnTo>
                    <a:lnTo>
                      <a:pt x="0" y="4"/>
                    </a:lnTo>
                    <a:lnTo>
                      <a:pt x="2"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7" name="Freeform 212"/>
              <p:cNvSpPr/>
              <p:nvPr/>
            </p:nvSpPr>
            <p:spPr bwMode="auto">
              <a:xfrm>
                <a:off x="5692129" y="3822769"/>
                <a:ext cx="209413" cy="180726"/>
              </a:xfrm>
              <a:custGeom>
                <a:avLst/>
                <a:gdLst>
                  <a:gd name="T0" fmla="*/ 69 w 73"/>
                  <a:gd name="T1" fmla="*/ 0 h 63"/>
                  <a:gd name="T2" fmla="*/ 71 w 73"/>
                  <a:gd name="T3" fmla="*/ 2 h 63"/>
                  <a:gd name="T4" fmla="*/ 73 w 73"/>
                  <a:gd name="T5" fmla="*/ 4 h 63"/>
                  <a:gd name="T6" fmla="*/ 69 w 73"/>
                  <a:gd name="T7" fmla="*/ 27 h 63"/>
                  <a:gd name="T8" fmla="*/ 65 w 73"/>
                  <a:gd name="T9" fmla="*/ 31 h 63"/>
                  <a:gd name="T10" fmla="*/ 63 w 73"/>
                  <a:gd name="T11" fmla="*/ 27 h 63"/>
                  <a:gd name="T12" fmla="*/ 65 w 73"/>
                  <a:gd name="T13" fmla="*/ 16 h 63"/>
                  <a:gd name="T14" fmla="*/ 45 w 73"/>
                  <a:gd name="T15" fmla="*/ 43 h 63"/>
                  <a:gd name="T16" fmla="*/ 43 w 73"/>
                  <a:gd name="T17" fmla="*/ 45 h 63"/>
                  <a:gd name="T18" fmla="*/ 39 w 73"/>
                  <a:gd name="T19" fmla="*/ 45 h 63"/>
                  <a:gd name="T20" fmla="*/ 27 w 73"/>
                  <a:gd name="T21" fmla="*/ 35 h 63"/>
                  <a:gd name="T22" fmla="*/ 6 w 73"/>
                  <a:gd name="T23" fmla="*/ 61 h 63"/>
                  <a:gd name="T24" fmla="*/ 4 w 73"/>
                  <a:gd name="T25" fmla="*/ 63 h 63"/>
                  <a:gd name="T26" fmla="*/ 0 w 73"/>
                  <a:gd name="T27" fmla="*/ 63 h 63"/>
                  <a:gd name="T28" fmla="*/ 0 w 73"/>
                  <a:gd name="T29" fmla="*/ 57 h 63"/>
                  <a:gd name="T30" fmla="*/ 20 w 73"/>
                  <a:gd name="T31" fmla="*/ 27 h 63"/>
                  <a:gd name="T32" fmla="*/ 24 w 73"/>
                  <a:gd name="T33" fmla="*/ 24 h 63"/>
                  <a:gd name="T34" fmla="*/ 27 w 73"/>
                  <a:gd name="T35" fmla="*/ 24 h 63"/>
                  <a:gd name="T36" fmla="*/ 41 w 73"/>
                  <a:gd name="T37" fmla="*/ 35 h 63"/>
                  <a:gd name="T38" fmla="*/ 57 w 73"/>
                  <a:gd name="T39" fmla="*/ 10 h 63"/>
                  <a:gd name="T40" fmla="*/ 49 w 73"/>
                  <a:gd name="T41" fmla="*/ 10 h 63"/>
                  <a:gd name="T42" fmla="*/ 45 w 73"/>
                  <a:gd name="T43" fmla="*/ 8 h 63"/>
                  <a:gd name="T44" fmla="*/ 47 w 73"/>
                  <a:gd name="T45" fmla="*/ 4 h 63"/>
                  <a:gd name="T46" fmla="*/ 69 w 73"/>
                  <a:gd name="T4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63">
                    <a:moveTo>
                      <a:pt x="69" y="0"/>
                    </a:moveTo>
                    <a:lnTo>
                      <a:pt x="71" y="2"/>
                    </a:lnTo>
                    <a:lnTo>
                      <a:pt x="73" y="4"/>
                    </a:lnTo>
                    <a:lnTo>
                      <a:pt x="69" y="27"/>
                    </a:lnTo>
                    <a:lnTo>
                      <a:pt x="65" y="31"/>
                    </a:lnTo>
                    <a:lnTo>
                      <a:pt x="63" y="27"/>
                    </a:lnTo>
                    <a:lnTo>
                      <a:pt x="65" y="16"/>
                    </a:lnTo>
                    <a:lnTo>
                      <a:pt x="45" y="43"/>
                    </a:lnTo>
                    <a:lnTo>
                      <a:pt x="43" y="45"/>
                    </a:lnTo>
                    <a:lnTo>
                      <a:pt x="39" y="45"/>
                    </a:lnTo>
                    <a:lnTo>
                      <a:pt x="27" y="35"/>
                    </a:lnTo>
                    <a:lnTo>
                      <a:pt x="6" y="61"/>
                    </a:lnTo>
                    <a:lnTo>
                      <a:pt x="4" y="63"/>
                    </a:lnTo>
                    <a:lnTo>
                      <a:pt x="0" y="63"/>
                    </a:lnTo>
                    <a:lnTo>
                      <a:pt x="0" y="57"/>
                    </a:lnTo>
                    <a:lnTo>
                      <a:pt x="20" y="27"/>
                    </a:lnTo>
                    <a:lnTo>
                      <a:pt x="24" y="24"/>
                    </a:lnTo>
                    <a:lnTo>
                      <a:pt x="27" y="24"/>
                    </a:lnTo>
                    <a:lnTo>
                      <a:pt x="41" y="35"/>
                    </a:lnTo>
                    <a:lnTo>
                      <a:pt x="57" y="10"/>
                    </a:lnTo>
                    <a:lnTo>
                      <a:pt x="49" y="10"/>
                    </a:lnTo>
                    <a:lnTo>
                      <a:pt x="45" y="8"/>
                    </a:lnTo>
                    <a:lnTo>
                      <a:pt x="47" y="4"/>
                    </a:lnTo>
                    <a:lnTo>
                      <a:pt x="69"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7" name="PA-图片 4" descr="D:\科目学习类\大三上课业资料\IT项目管理实验\课堂汇报\4.1.png4.1"/>
          <p:cNvPicPr>
            <a:picLocks noChangeAspect="1"/>
          </p:cNvPicPr>
          <p:nvPr>
            <p:custDataLst>
              <p:tags r:id="rId4"/>
            </p:custDataLst>
          </p:nvPr>
        </p:nvPicPr>
        <p:blipFill>
          <a:blip r:embed="rId5"/>
          <a:srcRect l="-1964" r="741" b="11"/>
          <a:stretch>
            <a:fillRect/>
          </a:stretch>
        </p:blipFill>
        <p:spPr>
          <a:xfrm>
            <a:off x="2132965" y="1149350"/>
            <a:ext cx="7247255" cy="5527040"/>
          </a:xfrm>
          <a:prstGeom prst="rect">
            <a:avLst/>
          </a:prstGeom>
        </p:spPr>
      </p:pic>
      <p:pic>
        <p:nvPicPr>
          <p:cNvPr id="8" name="PA-图片 6" descr="D:\科目学习类\大三上课业资料\IT项目管理实验\课堂汇报\4.2.png4.2"/>
          <p:cNvPicPr>
            <a:picLocks noChangeAspect="1"/>
          </p:cNvPicPr>
          <p:nvPr>
            <p:custDataLst>
              <p:tags r:id="rId6"/>
            </p:custDataLst>
          </p:nvPr>
        </p:nvPicPr>
        <p:blipFill>
          <a:blip r:embed="rId7"/>
          <a:srcRect t="548" b="-458"/>
          <a:stretch>
            <a:fillRect/>
          </a:stretch>
        </p:blipFill>
        <p:spPr>
          <a:xfrm>
            <a:off x="2571115" y="1153795"/>
            <a:ext cx="6403975" cy="5352415"/>
          </a:xfrm>
          <a:prstGeom prst="rect">
            <a:avLst/>
          </a:prstGeom>
        </p:spPr>
      </p:pic>
      <p:pic>
        <p:nvPicPr>
          <p:cNvPr id="9" name="PA-图片 7" descr="D:\科目学习类\大三上课业资料\IT项目管理实验\课堂汇报\4.3.png4.3"/>
          <p:cNvPicPr>
            <a:picLocks noChangeAspect="1"/>
          </p:cNvPicPr>
          <p:nvPr>
            <p:custDataLst>
              <p:tags r:id="rId8"/>
            </p:custDataLst>
          </p:nvPr>
        </p:nvPicPr>
        <p:blipFill>
          <a:blip r:embed="rId9"/>
          <a:srcRect t="243" b="1760"/>
          <a:stretch>
            <a:fillRect/>
          </a:stretch>
        </p:blipFill>
        <p:spPr>
          <a:xfrm>
            <a:off x="2153920" y="1037590"/>
            <a:ext cx="7512050" cy="5638800"/>
          </a:xfrm>
          <a:prstGeom prst="rect">
            <a:avLst/>
          </a:prstGeom>
        </p:spPr>
      </p:pic>
      <p:sp>
        <p:nvSpPr>
          <p:cNvPr id="10" name="PA-半闭框 7"/>
          <p:cNvSpPr/>
          <p:nvPr>
            <p:custDataLst>
              <p:tags r:id="rId10"/>
            </p:custDataLst>
          </p:nvPr>
        </p:nvSpPr>
        <p:spPr>
          <a:xfrm flipH="1">
            <a:off x="10676382" y="1044492"/>
            <a:ext cx="412922" cy="412922"/>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11" name="PA-半闭框 8"/>
          <p:cNvSpPr/>
          <p:nvPr>
            <p:custDataLst>
              <p:tags r:id="rId11"/>
            </p:custDataLst>
          </p:nvPr>
        </p:nvSpPr>
        <p:spPr>
          <a:xfrm flipV="1">
            <a:off x="616952" y="6342731"/>
            <a:ext cx="412922" cy="412922"/>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pic>
        <p:nvPicPr>
          <p:cNvPr id="12" name="PA-图片 4" descr="D:\科目学习类\大三上课业资料\IT项目管理实验\课堂汇报\4.4.png4.4"/>
          <p:cNvPicPr>
            <a:picLocks noChangeAspect="1"/>
          </p:cNvPicPr>
          <p:nvPr>
            <p:custDataLst>
              <p:tags r:id="rId12"/>
            </p:custDataLst>
          </p:nvPr>
        </p:nvPicPr>
        <p:blipFill>
          <a:blip r:embed="rId13"/>
          <a:srcRect t="830" b="508"/>
          <a:stretch>
            <a:fillRect/>
          </a:stretch>
        </p:blipFill>
        <p:spPr>
          <a:xfrm>
            <a:off x="2571115" y="1044575"/>
            <a:ext cx="6679565" cy="5461635"/>
          </a:xfrm>
          <a:prstGeom prst="rect">
            <a:avLst/>
          </a:prstGeom>
        </p:spPr>
      </p:pic>
      <p:pic>
        <p:nvPicPr>
          <p:cNvPr id="4" name="PA-图片 4" descr="D:\科目学习类\大三上课业资料\IT项目管理实验\课堂汇报\4.5.png4.5"/>
          <p:cNvPicPr>
            <a:picLocks noChangeAspect="1"/>
          </p:cNvPicPr>
          <p:nvPr>
            <p:custDataLst>
              <p:tags r:id="rId14"/>
            </p:custDataLst>
          </p:nvPr>
        </p:nvPicPr>
        <p:blipFill>
          <a:blip r:embed="rId15"/>
          <a:srcRect l="943" r="11221" b="1252"/>
          <a:stretch>
            <a:fillRect/>
          </a:stretch>
        </p:blipFill>
        <p:spPr>
          <a:xfrm>
            <a:off x="2005330" y="1149350"/>
            <a:ext cx="7694930" cy="5458460"/>
          </a:xfrm>
          <a:prstGeom prst="rect">
            <a:avLst/>
          </a:prstGeom>
        </p:spPr>
      </p:pic>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par>
                                <p:cTn id="8" presetID="22" presetClass="entr" presetSubtype="2"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par>
                                <p:cTn id="20" presetID="999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Motion origin="layout" path="M 0 0 L 0.2107143 0 L -0.02291667 0 L 0.01875 0 L -0.01041667 0 L 0.01041667 0 L 0 0 E" pathEditMode="relative">
                                      <p:cBhvr>
                                        <p:cTn id="22" dur="800" fill="hold">
                                          <p:stCondLst>
                                            <p:cond delay="0"/>
                                          </p:stCondLst>
                                        </p:cTn>
                                        <p:tgtEl>
                                          <p:spTgt spid="10"/>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23" dur="800" fill="hold">
                                          <p:stCondLst>
                                            <p:cond delay="0"/>
                                          </p:stCondLst>
                                        </p:cTn>
                                        <p:tgtEl>
                                          <p:spTgt spid="10"/>
                                        </p:tgtEl>
                                        <p:attrNameLst>
                                          <p:attrName>ppt_x</p:attrName>
                                          <p:attrName>ppt_y</p:attrName>
                                        </p:attrNameLst>
                                      </p:cBhvr>
                                    </p:animMotion>
                                  </p:childTnLst>
                                </p:cTn>
                              </p:par>
                              <p:par>
                                <p:cTn id="24" presetID="999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Motion origin="layout" path="M 0 0 L 0.2107143 0 L -0.02291667 0 L 0.01875 0 L -0.01041667 0 L 0.01041667 0 L 0 0 E" pathEditMode="relative">
                                      <p:cBhvr>
                                        <p:cTn id="26" dur="800" fill="hold">
                                          <p:stCondLst>
                                            <p:cond delay="0"/>
                                          </p:stCondLst>
                                        </p:cTn>
                                        <p:tgtEl>
                                          <p:spTgt spid="11"/>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27" dur="800" fill="hold">
                                          <p:stCondLst>
                                            <p:cond delay="0"/>
                                          </p:stCondLst>
                                        </p:cTn>
                                        <p:tgtEl>
                                          <p:spTgt spid="11"/>
                                        </p:tgtEl>
                                        <p:attrNameLst>
                                          <p:attrName>ppt_x</p:attrName>
                                          <p:attrName>ppt_y</p:attrName>
                                        </p:attrNameLst>
                                      </p:cBhvr>
                                    </p:animMotion>
                                  </p:childTnLst>
                                </p:cTn>
                              </p:par>
                              <p:par>
                                <p:cTn id="28" presetID="999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800"/>
                                        <p:tgtEl>
                                          <p:spTgt spid="7"/>
                                        </p:tgtEl>
                                      </p:cBhvr>
                                    </p:animEffect>
                                    <p:anim calcmode="lin" valueType="num">
                                      <p:cBhvr>
                                        <p:cTn id="31" dur="800" fill="hold"/>
                                        <p:tgtEl>
                                          <p:spTgt spid="7"/>
                                        </p:tgtEl>
                                        <p:attrNameLst>
                                          <p:attrName>ppt_x</p:attrName>
                                        </p:attrNameLst>
                                      </p:cBhvr>
                                      <p:tavLst>
                                        <p:tav tm="0">
                                          <p:val>
                                            <p:strVal val="#ppt_x"/>
                                          </p:val>
                                        </p:tav>
                                        <p:tav tm="100000">
                                          <p:val>
                                            <p:strVal val="#ppt_x"/>
                                          </p:val>
                                        </p:tav>
                                      </p:tavLst>
                                    </p:anim>
                                    <p:anim calcmode="lin" valueType="num">
                                      <p:cBhvr>
                                        <p:cTn id="32"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999" presetClass="exit" presetSubtype="0" fill="hold" nodeType="clickEffect">
                                  <p:stCondLst>
                                    <p:cond delay="0"/>
                                  </p:stCondLst>
                                  <p:childTnLst>
                                    <p:animEffect transition="out" filter="fade">
                                      <p:cBhvr>
                                        <p:cTn id="36" dur="600"/>
                                        <p:tgtEl>
                                          <p:spTgt spid="7"/>
                                        </p:tgtEl>
                                      </p:cBhvr>
                                    </p:animEffect>
                                    <p:anim calcmode="lin" valueType="num">
                                      <p:cBhvr>
                                        <p:cTn id="37" dur="600"/>
                                        <p:tgtEl>
                                          <p:spTgt spid="7"/>
                                        </p:tgtEl>
                                        <p:attrNameLst>
                                          <p:attrName>ppt_x</p:attrName>
                                        </p:attrNameLst>
                                      </p:cBhvr>
                                      <p:tavLst>
                                        <p:tav tm="0">
                                          <p:val>
                                            <p:strVal val="ppt_x"/>
                                          </p:val>
                                        </p:tav>
                                        <p:tav tm="100000">
                                          <p:val>
                                            <p:strVal val="ppt_x"/>
                                          </p:val>
                                        </p:tav>
                                      </p:tavLst>
                                    </p:anim>
                                    <p:anim calcmode="lin" valueType="num">
                                      <p:cBhvr>
                                        <p:cTn id="38" dur="600"/>
                                        <p:tgtEl>
                                          <p:spTgt spid="7"/>
                                        </p:tgtEl>
                                        <p:attrNameLst>
                                          <p:attrName>ppt_y</p:attrName>
                                        </p:attrNameLst>
                                      </p:cBhvr>
                                      <p:tavLst>
                                        <p:tav tm="0">
                                          <p:val>
                                            <p:strVal val="ppt_y"/>
                                          </p:val>
                                        </p:tav>
                                        <p:tav tm="100000">
                                          <p:val>
                                            <p:strVal val="ppt_y+.1"/>
                                          </p:val>
                                        </p:tav>
                                      </p:tavLst>
                                    </p:anim>
                                    <p:set>
                                      <p:cBhvr>
                                        <p:cTn id="39" dur="1" fill="hold">
                                          <p:stCondLst>
                                            <p:cond delay="599"/>
                                          </p:stCondLst>
                                        </p:cTn>
                                        <p:tgtEl>
                                          <p:spTgt spid="7"/>
                                        </p:tgtEl>
                                        <p:attrNameLst>
                                          <p:attrName>style.visibility</p:attrName>
                                        </p:attrNameLst>
                                      </p:cBhvr>
                                      <p:to>
                                        <p:strVal val="hidden"/>
                                      </p:to>
                                    </p:set>
                                  </p:childTnLst>
                                </p:cTn>
                              </p:par>
                              <p:par>
                                <p:cTn id="40" presetID="9999"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600"/>
                                        <p:tgtEl>
                                          <p:spTgt spid="8"/>
                                        </p:tgtEl>
                                      </p:cBhvr>
                                    </p:animEffect>
                                    <p:anim calcmode="lin" valueType="num">
                                      <p:cBhvr>
                                        <p:cTn id="43" dur="600" fill="hold"/>
                                        <p:tgtEl>
                                          <p:spTgt spid="8"/>
                                        </p:tgtEl>
                                        <p:attrNameLst>
                                          <p:attrName>ppt_x</p:attrName>
                                        </p:attrNameLst>
                                      </p:cBhvr>
                                      <p:tavLst>
                                        <p:tav tm="0">
                                          <p:val>
                                            <p:strVal val="#ppt_x"/>
                                          </p:val>
                                        </p:tav>
                                        <p:tav tm="100000">
                                          <p:val>
                                            <p:strVal val="#ppt_x"/>
                                          </p:val>
                                        </p:tav>
                                      </p:tavLst>
                                    </p:anim>
                                    <p:anim calcmode="lin" valueType="num">
                                      <p:cBhvr>
                                        <p:cTn id="44"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999" presetClass="exit" presetSubtype="0" fill="hold" nodeType="clickEffect">
                                  <p:stCondLst>
                                    <p:cond delay="0"/>
                                  </p:stCondLst>
                                  <p:childTnLst>
                                    <p:animEffect transition="out" filter="fade">
                                      <p:cBhvr>
                                        <p:cTn id="48" dur="600"/>
                                        <p:tgtEl>
                                          <p:spTgt spid="8"/>
                                        </p:tgtEl>
                                      </p:cBhvr>
                                    </p:animEffect>
                                    <p:anim calcmode="lin" valueType="num">
                                      <p:cBhvr>
                                        <p:cTn id="49" dur="600"/>
                                        <p:tgtEl>
                                          <p:spTgt spid="8"/>
                                        </p:tgtEl>
                                        <p:attrNameLst>
                                          <p:attrName>ppt_x</p:attrName>
                                        </p:attrNameLst>
                                      </p:cBhvr>
                                      <p:tavLst>
                                        <p:tav tm="0">
                                          <p:val>
                                            <p:strVal val="ppt_x"/>
                                          </p:val>
                                        </p:tav>
                                        <p:tav tm="100000">
                                          <p:val>
                                            <p:strVal val="ppt_x"/>
                                          </p:val>
                                        </p:tav>
                                      </p:tavLst>
                                    </p:anim>
                                    <p:anim calcmode="lin" valueType="num">
                                      <p:cBhvr>
                                        <p:cTn id="50" dur="600"/>
                                        <p:tgtEl>
                                          <p:spTgt spid="8"/>
                                        </p:tgtEl>
                                        <p:attrNameLst>
                                          <p:attrName>ppt_y</p:attrName>
                                        </p:attrNameLst>
                                      </p:cBhvr>
                                      <p:tavLst>
                                        <p:tav tm="0">
                                          <p:val>
                                            <p:strVal val="ppt_y"/>
                                          </p:val>
                                        </p:tav>
                                        <p:tav tm="100000">
                                          <p:val>
                                            <p:strVal val="ppt_y+.1"/>
                                          </p:val>
                                        </p:tav>
                                      </p:tavLst>
                                    </p:anim>
                                    <p:set>
                                      <p:cBhvr>
                                        <p:cTn id="51" dur="1" fill="hold">
                                          <p:stCondLst>
                                            <p:cond delay="599"/>
                                          </p:stCondLst>
                                        </p:cTn>
                                        <p:tgtEl>
                                          <p:spTgt spid="8"/>
                                        </p:tgtEl>
                                        <p:attrNameLst>
                                          <p:attrName>style.visibility</p:attrName>
                                        </p:attrNameLst>
                                      </p:cBhvr>
                                      <p:to>
                                        <p:strVal val="hidden"/>
                                      </p:to>
                                    </p:set>
                                  </p:childTnLst>
                                </p:cTn>
                              </p:par>
                              <p:par>
                                <p:cTn id="52" presetID="9999"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600"/>
                                        <p:tgtEl>
                                          <p:spTgt spid="9"/>
                                        </p:tgtEl>
                                      </p:cBhvr>
                                    </p:animEffect>
                                    <p:anim calcmode="lin" valueType="num">
                                      <p:cBhvr>
                                        <p:cTn id="55" dur="600" fill="hold"/>
                                        <p:tgtEl>
                                          <p:spTgt spid="9"/>
                                        </p:tgtEl>
                                        <p:attrNameLst>
                                          <p:attrName>ppt_x</p:attrName>
                                        </p:attrNameLst>
                                      </p:cBhvr>
                                      <p:tavLst>
                                        <p:tav tm="0">
                                          <p:val>
                                            <p:strVal val="#ppt_x"/>
                                          </p:val>
                                        </p:tav>
                                        <p:tav tm="100000">
                                          <p:val>
                                            <p:strVal val="#ppt_x"/>
                                          </p:val>
                                        </p:tav>
                                      </p:tavLst>
                                    </p:anim>
                                    <p:anim calcmode="lin" valueType="num">
                                      <p:cBhvr>
                                        <p:cTn id="56" dur="6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9999"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800"/>
                                        <p:tgtEl>
                                          <p:spTgt spid="12"/>
                                        </p:tgtEl>
                                      </p:cBhvr>
                                    </p:animEffect>
                                    <p:anim calcmode="lin" valueType="num">
                                      <p:cBhvr>
                                        <p:cTn id="62" dur="800" fill="hold"/>
                                        <p:tgtEl>
                                          <p:spTgt spid="12"/>
                                        </p:tgtEl>
                                        <p:attrNameLst>
                                          <p:attrName>ppt_x</p:attrName>
                                        </p:attrNameLst>
                                      </p:cBhvr>
                                      <p:tavLst>
                                        <p:tav tm="0">
                                          <p:val>
                                            <p:strVal val="#ppt_x"/>
                                          </p:val>
                                        </p:tav>
                                        <p:tav tm="100000">
                                          <p:val>
                                            <p:strVal val="#ppt_x"/>
                                          </p:val>
                                        </p:tav>
                                      </p:tavLst>
                                    </p:anim>
                                    <p:anim calcmode="lin" valueType="num">
                                      <p:cBhvr>
                                        <p:cTn id="63" dur="800" fill="hold"/>
                                        <p:tgtEl>
                                          <p:spTgt spid="12"/>
                                        </p:tgtEl>
                                        <p:attrNameLst>
                                          <p:attrName>ppt_y</p:attrName>
                                        </p:attrNameLst>
                                      </p:cBhvr>
                                      <p:tavLst>
                                        <p:tav tm="0">
                                          <p:val>
                                            <p:strVal val="#ppt_y+.1"/>
                                          </p:val>
                                        </p:tav>
                                        <p:tav tm="100000">
                                          <p:val>
                                            <p:strVal val="#ppt_y"/>
                                          </p:val>
                                        </p:tav>
                                      </p:tavLst>
                                    </p:anim>
                                  </p:childTnLst>
                                </p:cTn>
                              </p:par>
                              <p:par>
                                <p:cTn id="64" presetID="9999" presetClass="exit" presetSubtype="0" fill="hold" nodeType="withEffect">
                                  <p:stCondLst>
                                    <p:cond delay="0"/>
                                  </p:stCondLst>
                                  <p:childTnLst>
                                    <p:animEffect transition="out" filter="fade">
                                      <p:cBhvr>
                                        <p:cTn id="65" dur="600"/>
                                        <p:tgtEl>
                                          <p:spTgt spid="9"/>
                                        </p:tgtEl>
                                      </p:cBhvr>
                                    </p:animEffect>
                                    <p:anim calcmode="lin" valueType="num">
                                      <p:cBhvr>
                                        <p:cTn id="66" dur="600"/>
                                        <p:tgtEl>
                                          <p:spTgt spid="9"/>
                                        </p:tgtEl>
                                        <p:attrNameLst>
                                          <p:attrName>ppt_x</p:attrName>
                                        </p:attrNameLst>
                                      </p:cBhvr>
                                      <p:tavLst>
                                        <p:tav tm="0">
                                          <p:val>
                                            <p:strVal val="ppt_x"/>
                                          </p:val>
                                        </p:tav>
                                        <p:tav tm="100000">
                                          <p:val>
                                            <p:strVal val="ppt_x"/>
                                          </p:val>
                                        </p:tav>
                                      </p:tavLst>
                                    </p:anim>
                                    <p:anim calcmode="lin" valueType="num">
                                      <p:cBhvr>
                                        <p:cTn id="67" dur="600"/>
                                        <p:tgtEl>
                                          <p:spTgt spid="9"/>
                                        </p:tgtEl>
                                        <p:attrNameLst>
                                          <p:attrName>ppt_y</p:attrName>
                                        </p:attrNameLst>
                                      </p:cBhvr>
                                      <p:tavLst>
                                        <p:tav tm="0">
                                          <p:val>
                                            <p:strVal val="ppt_y"/>
                                          </p:val>
                                        </p:tav>
                                        <p:tav tm="100000">
                                          <p:val>
                                            <p:strVal val="ppt_y+.1"/>
                                          </p:val>
                                        </p:tav>
                                      </p:tavLst>
                                    </p:anim>
                                    <p:set>
                                      <p:cBhvr>
                                        <p:cTn id="68" dur="1" fill="hold">
                                          <p:stCondLst>
                                            <p:cond delay="599"/>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9999" presetClass="entr" presetSubtype="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fade">
                                      <p:cBhvr>
                                        <p:cTn id="73" dur="800"/>
                                        <p:tgtEl>
                                          <p:spTgt spid="4"/>
                                        </p:tgtEl>
                                      </p:cBhvr>
                                    </p:animEffect>
                                    <p:anim calcmode="lin" valueType="num">
                                      <p:cBhvr>
                                        <p:cTn id="74" dur="800" fill="hold"/>
                                        <p:tgtEl>
                                          <p:spTgt spid="4"/>
                                        </p:tgtEl>
                                        <p:attrNameLst>
                                          <p:attrName>ppt_x</p:attrName>
                                        </p:attrNameLst>
                                      </p:cBhvr>
                                      <p:tavLst>
                                        <p:tav tm="0">
                                          <p:val>
                                            <p:strVal val="#ppt_x"/>
                                          </p:val>
                                        </p:tav>
                                        <p:tav tm="100000">
                                          <p:val>
                                            <p:strVal val="#ppt_x"/>
                                          </p:val>
                                        </p:tav>
                                      </p:tavLst>
                                    </p:anim>
                                    <p:anim calcmode="lin" valueType="num">
                                      <p:cBhvr>
                                        <p:cTn id="75" dur="800" fill="hold"/>
                                        <p:tgtEl>
                                          <p:spTgt spid="4"/>
                                        </p:tgtEl>
                                        <p:attrNameLst>
                                          <p:attrName>ppt_y</p:attrName>
                                        </p:attrNameLst>
                                      </p:cBhvr>
                                      <p:tavLst>
                                        <p:tav tm="0">
                                          <p:val>
                                            <p:strVal val="#ppt_y+.1"/>
                                          </p:val>
                                        </p:tav>
                                        <p:tav tm="100000">
                                          <p:val>
                                            <p:strVal val="#ppt_y"/>
                                          </p:val>
                                        </p:tav>
                                      </p:tavLst>
                                    </p:anim>
                                  </p:childTnLst>
                                </p:cTn>
                              </p:par>
                              <p:par>
                                <p:cTn id="76" presetID="9999" presetClass="exit" presetSubtype="0" fill="hold" nodeType="withEffect">
                                  <p:stCondLst>
                                    <p:cond delay="0"/>
                                  </p:stCondLst>
                                  <p:childTnLst>
                                    <p:animEffect transition="out" filter="fade">
                                      <p:cBhvr>
                                        <p:cTn id="77" dur="600"/>
                                        <p:tgtEl>
                                          <p:spTgt spid="12"/>
                                        </p:tgtEl>
                                      </p:cBhvr>
                                    </p:animEffect>
                                    <p:anim calcmode="lin" valueType="num">
                                      <p:cBhvr>
                                        <p:cTn id="78" dur="600"/>
                                        <p:tgtEl>
                                          <p:spTgt spid="12"/>
                                        </p:tgtEl>
                                        <p:attrNameLst>
                                          <p:attrName>ppt_x</p:attrName>
                                        </p:attrNameLst>
                                      </p:cBhvr>
                                      <p:tavLst>
                                        <p:tav tm="0">
                                          <p:val>
                                            <p:strVal val="ppt_x"/>
                                          </p:val>
                                        </p:tav>
                                        <p:tav tm="100000">
                                          <p:val>
                                            <p:strVal val="ppt_x"/>
                                          </p:val>
                                        </p:tav>
                                      </p:tavLst>
                                    </p:anim>
                                    <p:anim calcmode="lin" valueType="num">
                                      <p:cBhvr>
                                        <p:cTn id="79" dur="600"/>
                                        <p:tgtEl>
                                          <p:spTgt spid="12"/>
                                        </p:tgtEl>
                                        <p:attrNameLst>
                                          <p:attrName>ppt_y</p:attrName>
                                        </p:attrNameLst>
                                      </p:cBhvr>
                                      <p:tavLst>
                                        <p:tav tm="0">
                                          <p:val>
                                            <p:strVal val="ppt_y"/>
                                          </p:val>
                                        </p:tav>
                                        <p:tav tm="100000">
                                          <p:val>
                                            <p:strVal val="ppt_y+.1"/>
                                          </p:val>
                                        </p:tav>
                                      </p:tavLst>
                                    </p:anim>
                                    <p:set>
                                      <p:cBhvr>
                                        <p:cTn id="80" dur="1" fill="hold">
                                          <p:stCondLst>
                                            <p:cond delay="5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3297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4.2</a:t>
            </a:r>
            <a:r>
              <a:rPr lang="zh-CN" altLang="en-US" sz="3200" dirty="0">
                <a:solidFill>
                  <a:srgbClr val="00A3A4"/>
                </a:solidFill>
                <a:latin typeface="Century Gothic" panose="020B0502020202020204"/>
                <a:ea typeface="思源黑体 CN Bold"/>
                <a:cs typeface="+mn-ea"/>
                <a:sym typeface="+mn-lt"/>
              </a:rPr>
              <a:t> 计划实际对比</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7268766" y="1716438"/>
            <a:ext cx="4224469" cy="764775"/>
            <a:chOff x="980156" y="1247429"/>
            <a:chExt cx="3168352" cy="573581"/>
          </a:xfrm>
        </p:grpSpPr>
        <p:sp>
          <p:nvSpPr>
            <p:cNvPr id="14" name="3"/>
            <p:cNvSpPr>
              <a:spLocks noChangeArrowheads="1"/>
            </p:cNvSpPr>
            <p:nvPr>
              <p:custDataLst>
                <p:tags r:id="rId2"/>
              </p:custDataLst>
            </p:nvPr>
          </p:nvSpPr>
          <p:spPr bwMode="auto">
            <a:xfrm>
              <a:off x="1043608" y="1247429"/>
              <a:ext cx="2520902" cy="30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5" name="矩形 14"/>
            <p:cNvSpPr/>
            <p:nvPr/>
          </p:nvSpPr>
          <p:spPr>
            <a:xfrm>
              <a:off x="980156" y="1562621"/>
              <a:ext cx="3168352" cy="25838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6" name="组合 15"/>
          <p:cNvGrpSpPr/>
          <p:nvPr/>
        </p:nvGrpSpPr>
        <p:grpSpPr>
          <a:xfrm>
            <a:off x="7203019" y="4321355"/>
            <a:ext cx="4224469" cy="602878"/>
            <a:chOff x="980156" y="1367121"/>
            <a:chExt cx="3168352" cy="452158"/>
          </a:xfrm>
        </p:grpSpPr>
        <p:sp>
          <p:nvSpPr>
            <p:cNvPr id="17" name="2"/>
            <p:cNvSpPr>
              <a:spLocks noChangeArrowheads="1"/>
            </p:cNvSpPr>
            <p:nvPr>
              <p:custDataLst>
                <p:tags r:id="rId3"/>
              </p:custDataLst>
            </p:nvPr>
          </p:nvSpPr>
          <p:spPr bwMode="auto">
            <a:xfrm>
              <a:off x="1092919" y="1367121"/>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8" name="矩形 17"/>
            <p:cNvSpPr/>
            <p:nvPr/>
          </p:nvSpPr>
          <p:spPr>
            <a:xfrm>
              <a:off x="980156" y="1562621"/>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9" name="组合 18"/>
          <p:cNvGrpSpPr/>
          <p:nvPr/>
        </p:nvGrpSpPr>
        <p:grpSpPr>
          <a:xfrm>
            <a:off x="857650" y="3101044"/>
            <a:ext cx="5790769" cy="547427"/>
            <a:chOff x="980156" y="1523755"/>
            <a:chExt cx="4343077" cy="410570"/>
          </a:xfrm>
        </p:grpSpPr>
        <p:sp>
          <p:nvSpPr>
            <p:cNvPr id="20" name="1"/>
            <p:cNvSpPr>
              <a:spLocks noChangeArrowheads="1"/>
            </p:cNvSpPr>
            <p:nvPr>
              <p:custDataLst>
                <p:tags r:id="rId4"/>
              </p:custDataLst>
            </p:nvPr>
          </p:nvSpPr>
          <p:spPr bwMode="auto">
            <a:xfrm>
              <a:off x="2802331" y="1626500"/>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1" name="矩形 20"/>
            <p:cNvSpPr/>
            <p:nvPr/>
          </p:nvSpPr>
          <p:spPr>
            <a:xfrm>
              <a:off x="980156" y="1523755"/>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27" name="Shape"/>
          <p:cNvSpPr/>
          <p:nvPr/>
        </p:nvSpPr>
        <p:spPr bwMode="auto">
          <a:xfrm>
            <a:off x="5935718" y="4512937"/>
            <a:ext cx="310260" cy="293713"/>
          </a:xfrm>
          <a:custGeom>
            <a:avLst/>
            <a:gdLst>
              <a:gd name="T0" fmla="*/ 576551976 w 5778"/>
              <a:gd name="T1" fmla="*/ 0 h 5471"/>
              <a:gd name="T2" fmla="*/ 587313346 w 5778"/>
              <a:gd name="T3" fmla="*/ 1630345 h 5471"/>
              <a:gd name="T4" fmla="*/ 597313772 w 5778"/>
              <a:gd name="T5" fmla="*/ 5326145 h 5471"/>
              <a:gd name="T6" fmla="*/ 606227510 w 5778"/>
              <a:gd name="T7" fmla="*/ 10761067 h 5471"/>
              <a:gd name="T8" fmla="*/ 613836301 w 5778"/>
              <a:gd name="T9" fmla="*/ 17717886 h 5471"/>
              <a:gd name="T10" fmla="*/ 620141132 w 5778"/>
              <a:gd name="T11" fmla="*/ 26087495 h 5471"/>
              <a:gd name="T12" fmla="*/ 624815273 w 5778"/>
              <a:gd name="T13" fmla="*/ 35544220 h 5471"/>
              <a:gd name="T14" fmla="*/ 627424180 w 5778"/>
              <a:gd name="T15" fmla="*/ 45979283 h 5471"/>
              <a:gd name="T16" fmla="*/ 628076324 w 5778"/>
              <a:gd name="T17" fmla="*/ 382291463 h 5471"/>
              <a:gd name="T18" fmla="*/ 627424180 w 5778"/>
              <a:gd name="T19" fmla="*/ 390552294 h 5471"/>
              <a:gd name="T20" fmla="*/ 624815273 w 5778"/>
              <a:gd name="T21" fmla="*/ 400987358 h 5471"/>
              <a:gd name="T22" fmla="*/ 620141132 w 5778"/>
              <a:gd name="T23" fmla="*/ 410444083 h 5471"/>
              <a:gd name="T24" fmla="*/ 613836301 w 5778"/>
              <a:gd name="T25" fmla="*/ 418814021 h 5471"/>
              <a:gd name="T26" fmla="*/ 606227510 w 5778"/>
              <a:gd name="T27" fmla="*/ 425770511 h 5471"/>
              <a:gd name="T28" fmla="*/ 597313772 w 5778"/>
              <a:gd name="T29" fmla="*/ 431205433 h 5471"/>
              <a:gd name="T30" fmla="*/ 587313346 w 5778"/>
              <a:gd name="T31" fmla="*/ 434901233 h 5471"/>
              <a:gd name="T32" fmla="*/ 576551976 w 5778"/>
              <a:gd name="T33" fmla="*/ 436531907 h 5471"/>
              <a:gd name="T34" fmla="*/ 51633149 w 5778"/>
              <a:gd name="T35" fmla="*/ 436531907 h 5471"/>
              <a:gd name="T36" fmla="*/ 40871778 w 5778"/>
              <a:gd name="T37" fmla="*/ 434901233 h 5471"/>
              <a:gd name="T38" fmla="*/ 30871023 w 5778"/>
              <a:gd name="T39" fmla="*/ 431205433 h 5471"/>
              <a:gd name="T40" fmla="*/ 21957614 w 5778"/>
              <a:gd name="T41" fmla="*/ 425770511 h 5471"/>
              <a:gd name="T42" fmla="*/ 14131223 w 5778"/>
              <a:gd name="T43" fmla="*/ 418814021 h 5471"/>
              <a:gd name="T44" fmla="*/ 7826391 w 5778"/>
              <a:gd name="T45" fmla="*/ 410444083 h 5471"/>
              <a:gd name="T46" fmla="*/ 3369852 w 5778"/>
              <a:gd name="T47" fmla="*/ 400987358 h 5471"/>
              <a:gd name="T48" fmla="*/ 652144 w 5778"/>
              <a:gd name="T49" fmla="*/ 390552294 h 5471"/>
              <a:gd name="T50" fmla="*/ 0 w 5778"/>
              <a:gd name="T51" fmla="*/ 54240444 h 5471"/>
              <a:gd name="T52" fmla="*/ 652144 w 5778"/>
              <a:gd name="T53" fmla="*/ 45979283 h 5471"/>
              <a:gd name="T54" fmla="*/ 3369852 w 5778"/>
              <a:gd name="T55" fmla="*/ 35544220 h 5471"/>
              <a:gd name="T56" fmla="*/ 7826391 w 5778"/>
              <a:gd name="T57" fmla="*/ 26087495 h 5471"/>
              <a:gd name="T58" fmla="*/ 14131223 w 5778"/>
              <a:gd name="T59" fmla="*/ 17717886 h 5471"/>
              <a:gd name="T60" fmla="*/ 21957614 w 5778"/>
              <a:gd name="T61" fmla="*/ 10761067 h 5471"/>
              <a:gd name="T62" fmla="*/ 30871023 w 5778"/>
              <a:gd name="T63" fmla="*/ 5326145 h 5471"/>
              <a:gd name="T64" fmla="*/ 40871778 w 5778"/>
              <a:gd name="T65" fmla="*/ 1630345 h 5471"/>
              <a:gd name="T66" fmla="*/ 51633149 w 5778"/>
              <a:gd name="T67" fmla="*/ 0 h 5471"/>
              <a:gd name="T68" fmla="*/ 154355774 w 5778"/>
              <a:gd name="T69" fmla="*/ 556643094 h 5471"/>
              <a:gd name="T70" fmla="*/ 206749868 w 5778"/>
              <a:gd name="T71" fmla="*/ 548382263 h 5471"/>
              <a:gd name="T72" fmla="*/ 259143962 w 5778"/>
              <a:gd name="T73" fmla="*/ 543273344 h 5471"/>
              <a:gd name="T74" fmla="*/ 384150602 w 5778"/>
              <a:gd name="T75" fmla="*/ 543925679 h 5471"/>
              <a:gd name="T76" fmla="*/ 434370662 w 5778"/>
              <a:gd name="T77" fmla="*/ 549034269 h 5471"/>
              <a:gd name="T78" fmla="*/ 484699193 w 5778"/>
              <a:gd name="T79" fmla="*/ 556643094 h 5471"/>
              <a:gd name="T80" fmla="*/ 154355774 w 5778"/>
              <a:gd name="T81" fmla="*/ 556643094 h 5471"/>
              <a:gd name="T82" fmla="*/ 577856264 w 5778"/>
              <a:gd name="T83" fmla="*/ 339681647 h 5471"/>
              <a:gd name="T84" fmla="*/ 524049081 w 5778"/>
              <a:gd name="T85" fmla="*/ 365117135 h 5471"/>
              <a:gd name="T86" fmla="*/ 517309707 w 5778"/>
              <a:gd name="T87" fmla="*/ 366203922 h 5471"/>
              <a:gd name="T88" fmla="*/ 509700587 w 5778"/>
              <a:gd name="T89" fmla="*/ 370334502 h 5471"/>
              <a:gd name="T90" fmla="*/ 504156700 w 5778"/>
              <a:gd name="T91" fmla="*/ 376965318 h 5471"/>
              <a:gd name="T92" fmla="*/ 501548123 w 5778"/>
              <a:gd name="T93" fmla="*/ 385334927 h 5471"/>
              <a:gd name="T94" fmla="*/ 501874195 w 5778"/>
              <a:gd name="T95" fmla="*/ 392182969 h 5471"/>
              <a:gd name="T96" fmla="*/ 505243718 w 5778"/>
              <a:gd name="T97" fmla="*/ 400226574 h 5471"/>
              <a:gd name="T98" fmla="*/ 511439748 w 5778"/>
              <a:gd name="T99" fmla="*/ 406422280 h 5471"/>
              <a:gd name="T100" fmla="*/ 519483741 w 5778"/>
              <a:gd name="T101" fmla="*/ 409792077 h 5471"/>
              <a:gd name="T102" fmla="*/ 526331916 w 5778"/>
              <a:gd name="T103" fmla="*/ 410009302 h 5471"/>
              <a:gd name="T104" fmla="*/ 534701981 w 5778"/>
              <a:gd name="T105" fmla="*/ 407509396 h 5471"/>
              <a:gd name="T106" fmla="*/ 541441355 w 5778"/>
              <a:gd name="T107" fmla="*/ 402074474 h 5471"/>
              <a:gd name="T108" fmla="*/ 545572152 w 5778"/>
              <a:gd name="T109" fmla="*/ 394465649 h 5471"/>
              <a:gd name="T110" fmla="*/ 546659169 w 5778"/>
              <a:gd name="T111" fmla="*/ 387617608 h 5471"/>
              <a:gd name="T112" fmla="*/ 544811207 w 5778"/>
              <a:gd name="T113" fmla="*/ 378921666 h 5471"/>
              <a:gd name="T114" fmla="*/ 539919465 w 5778"/>
              <a:gd name="T115" fmla="*/ 371747622 h 5471"/>
              <a:gd name="T116" fmla="*/ 532854019 w 5778"/>
              <a:gd name="T117" fmla="*/ 366965035 h 5471"/>
              <a:gd name="T118" fmla="*/ 524049081 w 5778"/>
              <a:gd name="T119" fmla="*/ 365117135 h 54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778" h="5471">
                <a:moveTo>
                  <a:pt x="500" y="0"/>
                </a:moveTo>
                <a:lnTo>
                  <a:pt x="5278" y="0"/>
                </a:lnTo>
                <a:lnTo>
                  <a:pt x="5304" y="0"/>
                </a:lnTo>
                <a:lnTo>
                  <a:pt x="5328" y="2"/>
                </a:lnTo>
                <a:lnTo>
                  <a:pt x="5354" y="5"/>
                </a:lnTo>
                <a:lnTo>
                  <a:pt x="5379" y="10"/>
                </a:lnTo>
                <a:lnTo>
                  <a:pt x="5403" y="15"/>
                </a:lnTo>
                <a:lnTo>
                  <a:pt x="5427" y="22"/>
                </a:lnTo>
                <a:lnTo>
                  <a:pt x="5450" y="30"/>
                </a:lnTo>
                <a:lnTo>
                  <a:pt x="5472" y="39"/>
                </a:lnTo>
                <a:lnTo>
                  <a:pt x="5495" y="49"/>
                </a:lnTo>
                <a:lnTo>
                  <a:pt x="5516" y="60"/>
                </a:lnTo>
                <a:lnTo>
                  <a:pt x="5537" y="72"/>
                </a:lnTo>
                <a:lnTo>
                  <a:pt x="5557" y="85"/>
                </a:lnTo>
                <a:lnTo>
                  <a:pt x="5577" y="99"/>
                </a:lnTo>
                <a:lnTo>
                  <a:pt x="5596" y="113"/>
                </a:lnTo>
                <a:lnTo>
                  <a:pt x="5614" y="130"/>
                </a:lnTo>
                <a:lnTo>
                  <a:pt x="5631" y="146"/>
                </a:lnTo>
                <a:lnTo>
                  <a:pt x="5647" y="163"/>
                </a:lnTo>
                <a:lnTo>
                  <a:pt x="5663" y="181"/>
                </a:lnTo>
                <a:lnTo>
                  <a:pt x="5679" y="200"/>
                </a:lnTo>
                <a:lnTo>
                  <a:pt x="5692" y="220"/>
                </a:lnTo>
                <a:lnTo>
                  <a:pt x="5705" y="240"/>
                </a:lnTo>
                <a:lnTo>
                  <a:pt x="5718" y="261"/>
                </a:lnTo>
                <a:lnTo>
                  <a:pt x="5729" y="283"/>
                </a:lnTo>
                <a:lnTo>
                  <a:pt x="5739" y="305"/>
                </a:lnTo>
                <a:lnTo>
                  <a:pt x="5748" y="327"/>
                </a:lnTo>
                <a:lnTo>
                  <a:pt x="5755" y="351"/>
                </a:lnTo>
                <a:lnTo>
                  <a:pt x="5762" y="374"/>
                </a:lnTo>
                <a:lnTo>
                  <a:pt x="5768" y="399"/>
                </a:lnTo>
                <a:lnTo>
                  <a:pt x="5772" y="423"/>
                </a:lnTo>
                <a:lnTo>
                  <a:pt x="5775" y="448"/>
                </a:lnTo>
                <a:lnTo>
                  <a:pt x="5778" y="473"/>
                </a:lnTo>
                <a:lnTo>
                  <a:pt x="5778" y="499"/>
                </a:lnTo>
                <a:lnTo>
                  <a:pt x="5778" y="3517"/>
                </a:lnTo>
                <a:lnTo>
                  <a:pt x="5778" y="3543"/>
                </a:lnTo>
                <a:lnTo>
                  <a:pt x="5775" y="3568"/>
                </a:lnTo>
                <a:lnTo>
                  <a:pt x="5772" y="3593"/>
                </a:lnTo>
                <a:lnTo>
                  <a:pt x="5768" y="3617"/>
                </a:lnTo>
                <a:lnTo>
                  <a:pt x="5762" y="3642"/>
                </a:lnTo>
                <a:lnTo>
                  <a:pt x="5755" y="3665"/>
                </a:lnTo>
                <a:lnTo>
                  <a:pt x="5748" y="3689"/>
                </a:lnTo>
                <a:lnTo>
                  <a:pt x="5739" y="3711"/>
                </a:lnTo>
                <a:lnTo>
                  <a:pt x="5729" y="3733"/>
                </a:lnTo>
                <a:lnTo>
                  <a:pt x="5718" y="3754"/>
                </a:lnTo>
                <a:lnTo>
                  <a:pt x="5705" y="3776"/>
                </a:lnTo>
                <a:lnTo>
                  <a:pt x="5692" y="3796"/>
                </a:lnTo>
                <a:lnTo>
                  <a:pt x="5679" y="3816"/>
                </a:lnTo>
                <a:lnTo>
                  <a:pt x="5663" y="3835"/>
                </a:lnTo>
                <a:lnTo>
                  <a:pt x="5647" y="3853"/>
                </a:lnTo>
                <a:lnTo>
                  <a:pt x="5631" y="3870"/>
                </a:lnTo>
                <a:lnTo>
                  <a:pt x="5614" y="3887"/>
                </a:lnTo>
                <a:lnTo>
                  <a:pt x="5596" y="3903"/>
                </a:lnTo>
                <a:lnTo>
                  <a:pt x="5577" y="3917"/>
                </a:lnTo>
                <a:lnTo>
                  <a:pt x="5557" y="3932"/>
                </a:lnTo>
                <a:lnTo>
                  <a:pt x="5537" y="3944"/>
                </a:lnTo>
                <a:lnTo>
                  <a:pt x="5516" y="3956"/>
                </a:lnTo>
                <a:lnTo>
                  <a:pt x="5495" y="3967"/>
                </a:lnTo>
                <a:lnTo>
                  <a:pt x="5472" y="3977"/>
                </a:lnTo>
                <a:lnTo>
                  <a:pt x="5450" y="3986"/>
                </a:lnTo>
                <a:lnTo>
                  <a:pt x="5427" y="3994"/>
                </a:lnTo>
                <a:lnTo>
                  <a:pt x="5403" y="4001"/>
                </a:lnTo>
                <a:lnTo>
                  <a:pt x="5379" y="4006"/>
                </a:lnTo>
                <a:lnTo>
                  <a:pt x="5354" y="4011"/>
                </a:lnTo>
                <a:lnTo>
                  <a:pt x="5328" y="4014"/>
                </a:lnTo>
                <a:lnTo>
                  <a:pt x="5304" y="4016"/>
                </a:lnTo>
                <a:lnTo>
                  <a:pt x="5278" y="4016"/>
                </a:lnTo>
                <a:lnTo>
                  <a:pt x="500" y="4016"/>
                </a:lnTo>
                <a:lnTo>
                  <a:pt x="475" y="4016"/>
                </a:lnTo>
                <a:lnTo>
                  <a:pt x="449" y="4014"/>
                </a:lnTo>
                <a:lnTo>
                  <a:pt x="425" y="4011"/>
                </a:lnTo>
                <a:lnTo>
                  <a:pt x="400" y="4006"/>
                </a:lnTo>
                <a:lnTo>
                  <a:pt x="376" y="4001"/>
                </a:lnTo>
                <a:lnTo>
                  <a:pt x="352" y="3994"/>
                </a:lnTo>
                <a:lnTo>
                  <a:pt x="329" y="3986"/>
                </a:lnTo>
                <a:lnTo>
                  <a:pt x="305" y="3977"/>
                </a:lnTo>
                <a:lnTo>
                  <a:pt x="284" y="3967"/>
                </a:lnTo>
                <a:lnTo>
                  <a:pt x="262" y="3956"/>
                </a:lnTo>
                <a:lnTo>
                  <a:pt x="242" y="3944"/>
                </a:lnTo>
                <a:lnTo>
                  <a:pt x="221" y="3932"/>
                </a:lnTo>
                <a:lnTo>
                  <a:pt x="202" y="3917"/>
                </a:lnTo>
                <a:lnTo>
                  <a:pt x="183" y="3903"/>
                </a:lnTo>
                <a:lnTo>
                  <a:pt x="165" y="3887"/>
                </a:lnTo>
                <a:lnTo>
                  <a:pt x="147" y="3870"/>
                </a:lnTo>
                <a:lnTo>
                  <a:pt x="130" y="3853"/>
                </a:lnTo>
                <a:lnTo>
                  <a:pt x="115" y="3835"/>
                </a:lnTo>
                <a:lnTo>
                  <a:pt x="100" y="3816"/>
                </a:lnTo>
                <a:lnTo>
                  <a:pt x="86" y="3796"/>
                </a:lnTo>
                <a:lnTo>
                  <a:pt x="72" y="3776"/>
                </a:lnTo>
                <a:lnTo>
                  <a:pt x="61" y="3754"/>
                </a:lnTo>
                <a:lnTo>
                  <a:pt x="50" y="3733"/>
                </a:lnTo>
                <a:lnTo>
                  <a:pt x="40" y="3711"/>
                </a:lnTo>
                <a:lnTo>
                  <a:pt x="31" y="3689"/>
                </a:lnTo>
                <a:lnTo>
                  <a:pt x="22" y="3665"/>
                </a:lnTo>
                <a:lnTo>
                  <a:pt x="16" y="3642"/>
                </a:lnTo>
                <a:lnTo>
                  <a:pt x="10" y="3617"/>
                </a:lnTo>
                <a:lnTo>
                  <a:pt x="6" y="3593"/>
                </a:lnTo>
                <a:lnTo>
                  <a:pt x="3" y="3568"/>
                </a:lnTo>
                <a:lnTo>
                  <a:pt x="1" y="3543"/>
                </a:lnTo>
                <a:lnTo>
                  <a:pt x="0" y="3517"/>
                </a:lnTo>
                <a:lnTo>
                  <a:pt x="0" y="499"/>
                </a:lnTo>
                <a:lnTo>
                  <a:pt x="1" y="473"/>
                </a:lnTo>
                <a:lnTo>
                  <a:pt x="3" y="448"/>
                </a:lnTo>
                <a:lnTo>
                  <a:pt x="6" y="423"/>
                </a:lnTo>
                <a:lnTo>
                  <a:pt x="10" y="399"/>
                </a:lnTo>
                <a:lnTo>
                  <a:pt x="16" y="374"/>
                </a:lnTo>
                <a:lnTo>
                  <a:pt x="22" y="351"/>
                </a:lnTo>
                <a:lnTo>
                  <a:pt x="31" y="327"/>
                </a:lnTo>
                <a:lnTo>
                  <a:pt x="40" y="305"/>
                </a:lnTo>
                <a:lnTo>
                  <a:pt x="50" y="283"/>
                </a:lnTo>
                <a:lnTo>
                  <a:pt x="61" y="261"/>
                </a:lnTo>
                <a:lnTo>
                  <a:pt x="72" y="240"/>
                </a:lnTo>
                <a:lnTo>
                  <a:pt x="86" y="220"/>
                </a:lnTo>
                <a:lnTo>
                  <a:pt x="100" y="200"/>
                </a:lnTo>
                <a:lnTo>
                  <a:pt x="115" y="181"/>
                </a:lnTo>
                <a:lnTo>
                  <a:pt x="130" y="163"/>
                </a:lnTo>
                <a:lnTo>
                  <a:pt x="147" y="146"/>
                </a:lnTo>
                <a:lnTo>
                  <a:pt x="165" y="130"/>
                </a:lnTo>
                <a:lnTo>
                  <a:pt x="183" y="113"/>
                </a:lnTo>
                <a:lnTo>
                  <a:pt x="202" y="99"/>
                </a:lnTo>
                <a:lnTo>
                  <a:pt x="221" y="85"/>
                </a:lnTo>
                <a:lnTo>
                  <a:pt x="242" y="72"/>
                </a:lnTo>
                <a:lnTo>
                  <a:pt x="262" y="60"/>
                </a:lnTo>
                <a:lnTo>
                  <a:pt x="284" y="49"/>
                </a:lnTo>
                <a:lnTo>
                  <a:pt x="305" y="39"/>
                </a:lnTo>
                <a:lnTo>
                  <a:pt x="329" y="30"/>
                </a:lnTo>
                <a:lnTo>
                  <a:pt x="352" y="22"/>
                </a:lnTo>
                <a:lnTo>
                  <a:pt x="376" y="15"/>
                </a:lnTo>
                <a:lnTo>
                  <a:pt x="400" y="10"/>
                </a:lnTo>
                <a:lnTo>
                  <a:pt x="425" y="5"/>
                </a:lnTo>
                <a:lnTo>
                  <a:pt x="449" y="2"/>
                </a:lnTo>
                <a:lnTo>
                  <a:pt x="475" y="0"/>
                </a:lnTo>
                <a:lnTo>
                  <a:pt x="500" y="0"/>
                </a:lnTo>
                <a:close/>
                <a:moveTo>
                  <a:pt x="1420" y="5121"/>
                </a:moveTo>
                <a:lnTo>
                  <a:pt x="1420" y="5121"/>
                </a:lnTo>
                <a:lnTo>
                  <a:pt x="1541" y="5100"/>
                </a:lnTo>
                <a:lnTo>
                  <a:pt x="1661" y="5080"/>
                </a:lnTo>
                <a:lnTo>
                  <a:pt x="1781" y="5061"/>
                </a:lnTo>
                <a:lnTo>
                  <a:pt x="1902" y="5045"/>
                </a:lnTo>
                <a:lnTo>
                  <a:pt x="2022" y="5031"/>
                </a:lnTo>
                <a:lnTo>
                  <a:pt x="2144" y="5018"/>
                </a:lnTo>
                <a:lnTo>
                  <a:pt x="2264" y="5007"/>
                </a:lnTo>
                <a:lnTo>
                  <a:pt x="2384" y="4998"/>
                </a:lnTo>
                <a:lnTo>
                  <a:pt x="2384" y="4304"/>
                </a:lnTo>
                <a:lnTo>
                  <a:pt x="3534" y="4304"/>
                </a:lnTo>
                <a:lnTo>
                  <a:pt x="3534" y="5004"/>
                </a:lnTo>
                <a:lnTo>
                  <a:pt x="3650" y="5014"/>
                </a:lnTo>
                <a:lnTo>
                  <a:pt x="3766" y="5025"/>
                </a:lnTo>
                <a:lnTo>
                  <a:pt x="3880" y="5037"/>
                </a:lnTo>
                <a:lnTo>
                  <a:pt x="3996" y="5051"/>
                </a:lnTo>
                <a:lnTo>
                  <a:pt x="4112" y="5066"/>
                </a:lnTo>
                <a:lnTo>
                  <a:pt x="4227" y="5083"/>
                </a:lnTo>
                <a:lnTo>
                  <a:pt x="4343" y="5102"/>
                </a:lnTo>
                <a:lnTo>
                  <a:pt x="4459" y="5121"/>
                </a:lnTo>
                <a:lnTo>
                  <a:pt x="4459" y="5471"/>
                </a:lnTo>
                <a:lnTo>
                  <a:pt x="1420" y="5471"/>
                </a:lnTo>
                <a:lnTo>
                  <a:pt x="1420" y="5121"/>
                </a:lnTo>
                <a:close/>
                <a:moveTo>
                  <a:pt x="443" y="467"/>
                </a:moveTo>
                <a:lnTo>
                  <a:pt x="443" y="3125"/>
                </a:lnTo>
                <a:lnTo>
                  <a:pt x="5316" y="3125"/>
                </a:lnTo>
                <a:lnTo>
                  <a:pt x="5316" y="467"/>
                </a:lnTo>
                <a:lnTo>
                  <a:pt x="443" y="467"/>
                </a:lnTo>
                <a:close/>
                <a:moveTo>
                  <a:pt x="4821" y="3359"/>
                </a:moveTo>
                <a:lnTo>
                  <a:pt x="4821" y="3359"/>
                </a:lnTo>
                <a:lnTo>
                  <a:pt x="4800" y="3360"/>
                </a:lnTo>
                <a:lnTo>
                  <a:pt x="4779" y="3363"/>
                </a:lnTo>
                <a:lnTo>
                  <a:pt x="4759" y="3369"/>
                </a:lnTo>
                <a:lnTo>
                  <a:pt x="4740" y="3376"/>
                </a:lnTo>
                <a:lnTo>
                  <a:pt x="4722" y="3384"/>
                </a:lnTo>
                <a:lnTo>
                  <a:pt x="4705" y="3394"/>
                </a:lnTo>
                <a:lnTo>
                  <a:pt x="4689" y="3407"/>
                </a:lnTo>
                <a:lnTo>
                  <a:pt x="4674" y="3420"/>
                </a:lnTo>
                <a:lnTo>
                  <a:pt x="4661" y="3435"/>
                </a:lnTo>
                <a:lnTo>
                  <a:pt x="4648" y="3450"/>
                </a:lnTo>
                <a:lnTo>
                  <a:pt x="4638" y="3468"/>
                </a:lnTo>
                <a:lnTo>
                  <a:pt x="4630" y="3486"/>
                </a:lnTo>
                <a:lnTo>
                  <a:pt x="4623" y="3505"/>
                </a:lnTo>
                <a:lnTo>
                  <a:pt x="4617" y="3525"/>
                </a:lnTo>
                <a:lnTo>
                  <a:pt x="4614" y="3545"/>
                </a:lnTo>
                <a:lnTo>
                  <a:pt x="4613" y="3566"/>
                </a:lnTo>
                <a:lnTo>
                  <a:pt x="4614" y="3587"/>
                </a:lnTo>
                <a:lnTo>
                  <a:pt x="4617" y="3608"/>
                </a:lnTo>
                <a:lnTo>
                  <a:pt x="4623" y="3629"/>
                </a:lnTo>
                <a:lnTo>
                  <a:pt x="4630" y="3647"/>
                </a:lnTo>
                <a:lnTo>
                  <a:pt x="4638" y="3665"/>
                </a:lnTo>
                <a:lnTo>
                  <a:pt x="4648" y="3682"/>
                </a:lnTo>
                <a:lnTo>
                  <a:pt x="4661" y="3699"/>
                </a:lnTo>
                <a:lnTo>
                  <a:pt x="4674" y="3713"/>
                </a:lnTo>
                <a:lnTo>
                  <a:pt x="4689" y="3727"/>
                </a:lnTo>
                <a:lnTo>
                  <a:pt x="4705" y="3739"/>
                </a:lnTo>
                <a:lnTo>
                  <a:pt x="4722" y="3749"/>
                </a:lnTo>
                <a:lnTo>
                  <a:pt x="4740" y="3758"/>
                </a:lnTo>
                <a:lnTo>
                  <a:pt x="4759" y="3765"/>
                </a:lnTo>
                <a:lnTo>
                  <a:pt x="4779" y="3770"/>
                </a:lnTo>
                <a:lnTo>
                  <a:pt x="4800" y="3772"/>
                </a:lnTo>
                <a:lnTo>
                  <a:pt x="4821" y="3773"/>
                </a:lnTo>
                <a:lnTo>
                  <a:pt x="4842" y="3772"/>
                </a:lnTo>
                <a:lnTo>
                  <a:pt x="4863" y="3770"/>
                </a:lnTo>
                <a:lnTo>
                  <a:pt x="4883" y="3765"/>
                </a:lnTo>
                <a:lnTo>
                  <a:pt x="4902" y="3758"/>
                </a:lnTo>
                <a:lnTo>
                  <a:pt x="4919" y="3749"/>
                </a:lnTo>
                <a:lnTo>
                  <a:pt x="4937" y="3739"/>
                </a:lnTo>
                <a:lnTo>
                  <a:pt x="4953" y="3727"/>
                </a:lnTo>
                <a:lnTo>
                  <a:pt x="4967" y="3713"/>
                </a:lnTo>
                <a:lnTo>
                  <a:pt x="4981" y="3699"/>
                </a:lnTo>
                <a:lnTo>
                  <a:pt x="4993" y="3682"/>
                </a:lnTo>
                <a:lnTo>
                  <a:pt x="5003" y="3665"/>
                </a:lnTo>
                <a:lnTo>
                  <a:pt x="5012" y="3647"/>
                </a:lnTo>
                <a:lnTo>
                  <a:pt x="5019" y="3629"/>
                </a:lnTo>
                <a:lnTo>
                  <a:pt x="5024" y="3608"/>
                </a:lnTo>
                <a:lnTo>
                  <a:pt x="5027" y="3587"/>
                </a:lnTo>
                <a:lnTo>
                  <a:pt x="5029" y="3566"/>
                </a:lnTo>
                <a:lnTo>
                  <a:pt x="5027" y="3545"/>
                </a:lnTo>
                <a:lnTo>
                  <a:pt x="5024" y="3525"/>
                </a:lnTo>
                <a:lnTo>
                  <a:pt x="5019" y="3505"/>
                </a:lnTo>
                <a:lnTo>
                  <a:pt x="5012" y="3486"/>
                </a:lnTo>
                <a:lnTo>
                  <a:pt x="5003" y="3468"/>
                </a:lnTo>
                <a:lnTo>
                  <a:pt x="4993" y="3450"/>
                </a:lnTo>
                <a:lnTo>
                  <a:pt x="4981" y="3435"/>
                </a:lnTo>
                <a:lnTo>
                  <a:pt x="4967" y="3420"/>
                </a:lnTo>
                <a:lnTo>
                  <a:pt x="4953" y="3407"/>
                </a:lnTo>
                <a:lnTo>
                  <a:pt x="4937" y="3394"/>
                </a:lnTo>
                <a:lnTo>
                  <a:pt x="4919" y="3384"/>
                </a:lnTo>
                <a:lnTo>
                  <a:pt x="4902" y="3376"/>
                </a:lnTo>
                <a:lnTo>
                  <a:pt x="4883" y="3369"/>
                </a:lnTo>
                <a:lnTo>
                  <a:pt x="4863" y="3363"/>
                </a:lnTo>
                <a:lnTo>
                  <a:pt x="4842" y="3360"/>
                </a:lnTo>
                <a:lnTo>
                  <a:pt x="4821" y="3359"/>
                </a:lnTo>
                <a:close/>
              </a:path>
            </a:pathLst>
          </a:custGeom>
          <a:solidFill>
            <a:schemeClr val="bg1"/>
          </a:solidFill>
          <a:ln>
            <a:noFill/>
          </a:ln>
        </p:spPr>
        <p:txBody>
          <a:bodyPr bIns="81600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Shape"/>
          <p:cNvSpPr/>
          <p:nvPr/>
        </p:nvSpPr>
        <p:spPr bwMode="auto">
          <a:xfrm>
            <a:off x="5907850" y="5635401"/>
            <a:ext cx="367433" cy="290884"/>
          </a:xfrm>
          <a:custGeom>
            <a:avLst/>
            <a:gdLst>
              <a:gd name="T0" fmla="*/ 170180704 w 5409"/>
              <a:gd name="T1" fmla="*/ 292095944 h 4286"/>
              <a:gd name="T2" fmla="*/ 177250935 w 5409"/>
              <a:gd name="T3" fmla="*/ 508999929 h 4286"/>
              <a:gd name="T4" fmla="*/ 162490266 w 5409"/>
              <a:gd name="T5" fmla="*/ 528943703 h 4286"/>
              <a:gd name="T6" fmla="*/ 108161314 w 5409"/>
              <a:gd name="T7" fmla="*/ 527828971 h 4286"/>
              <a:gd name="T8" fmla="*/ 95385593 w 5409"/>
              <a:gd name="T9" fmla="*/ 506646254 h 4286"/>
              <a:gd name="T10" fmla="*/ 104068153 w 5409"/>
              <a:gd name="T11" fmla="*/ 290485424 h 4286"/>
              <a:gd name="T12" fmla="*/ 214710300 w 5409"/>
              <a:gd name="T13" fmla="*/ 106779895 h 4286"/>
              <a:gd name="T14" fmla="*/ 299800652 w 5409"/>
              <a:gd name="T15" fmla="*/ 83738940 h 4286"/>
              <a:gd name="T16" fmla="*/ 380921814 w 5409"/>
              <a:gd name="T17" fmla="*/ 86588050 h 4286"/>
              <a:gd name="T18" fmla="*/ 457825491 w 5409"/>
              <a:gd name="T19" fmla="*/ 111858469 h 4286"/>
              <a:gd name="T20" fmla="*/ 485113938 w 5409"/>
              <a:gd name="T21" fmla="*/ 115327227 h 4286"/>
              <a:gd name="T22" fmla="*/ 519472615 w 5409"/>
              <a:gd name="T23" fmla="*/ 128457696 h 4286"/>
              <a:gd name="T24" fmla="*/ 561893644 w 5409"/>
              <a:gd name="T25" fmla="*/ 176273281 h 4286"/>
              <a:gd name="T26" fmla="*/ 591042715 w 5409"/>
              <a:gd name="T27" fmla="*/ 236971618 h 4286"/>
              <a:gd name="T28" fmla="*/ 603198580 w 5409"/>
              <a:gd name="T29" fmla="*/ 277850391 h 4286"/>
              <a:gd name="T30" fmla="*/ 622920560 w 5409"/>
              <a:gd name="T31" fmla="*/ 285158780 h 4286"/>
              <a:gd name="T32" fmla="*/ 638053142 w 5409"/>
              <a:gd name="T33" fmla="*/ 273266902 h 4286"/>
              <a:gd name="T34" fmla="*/ 632223328 w 5409"/>
              <a:gd name="T35" fmla="*/ 230901819 h 4286"/>
              <a:gd name="T36" fmla="*/ 599229390 w 5409"/>
              <a:gd name="T37" fmla="*/ 157816168 h 4286"/>
              <a:gd name="T38" fmla="*/ 549986073 w 5409"/>
              <a:gd name="T39" fmla="*/ 100214308 h 4286"/>
              <a:gd name="T40" fmla="*/ 515999662 w 5409"/>
              <a:gd name="T41" fmla="*/ 64290954 h 4286"/>
              <a:gd name="T42" fmla="*/ 497517745 w 5409"/>
              <a:gd name="T43" fmla="*/ 39763690 h 4286"/>
              <a:gd name="T44" fmla="*/ 426319911 w 5409"/>
              <a:gd name="T45" fmla="*/ 12387315 h 4286"/>
              <a:gd name="T46" fmla="*/ 322003464 w 5409"/>
              <a:gd name="T47" fmla="*/ 0 h 4286"/>
              <a:gd name="T48" fmla="*/ 209004456 w 5409"/>
              <a:gd name="T49" fmla="*/ 20191493 h 4286"/>
              <a:gd name="T50" fmla="*/ 165715277 w 5409"/>
              <a:gd name="T51" fmla="*/ 39268253 h 4286"/>
              <a:gd name="T52" fmla="*/ 148846043 w 5409"/>
              <a:gd name="T53" fmla="*/ 64910249 h 4286"/>
              <a:gd name="T54" fmla="*/ 110270233 w 5409"/>
              <a:gd name="T55" fmla="*/ 103434996 h 4286"/>
              <a:gd name="T56" fmla="*/ 62391303 w 5409"/>
              <a:gd name="T57" fmla="*/ 164133684 h 4286"/>
              <a:gd name="T58" fmla="*/ 32125788 w 5409"/>
              <a:gd name="T59" fmla="*/ 241555107 h 4286"/>
              <a:gd name="T60" fmla="*/ 30141192 w 5409"/>
              <a:gd name="T61" fmla="*/ 279088982 h 4286"/>
              <a:gd name="T62" fmla="*/ 46762485 w 5409"/>
              <a:gd name="T63" fmla="*/ 289122975 h 4286"/>
              <a:gd name="T64" fmla="*/ 65368372 w 5409"/>
              <a:gd name="T65" fmla="*/ 279336700 h 4286"/>
              <a:gd name="T66" fmla="*/ 77399914 w 5409"/>
              <a:gd name="T67" fmla="*/ 232264621 h 4286"/>
              <a:gd name="T68" fmla="*/ 106920899 w 5409"/>
              <a:gd name="T69" fmla="*/ 170575060 h 4286"/>
              <a:gd name="T70" fmla="*/ 150086459 w 5409"/>
              <a:gd name="T71" fmla="*/ 122883334 h 4286"/>
              <a:gd name="T72" fmla="*/ 182708483 w 5409"/>
              <a:gd name="T73" fmla="*/ 113840566 h 4286"/>
              <a:gd name="T74" fmla="*/ 207516098 w 5409"/>
              <a:gd name="T75" fmla="*/ 110000583 h 4286"/>
              <a:gd name="T76" fmla="*/ 633215801 w 5409"/>
              <a:gd name="T77" fmla="*/ 506646254 h 4286"/>
              <a:gd name="T78" fmla="*/ 657031295 w 5409"/>
              <a:gd name="T79" fmla="*/ 491409829 h 4286"/>
              <a:gd name="T80" fmla="*/ 669930987 w 5409"/>
              <a:gd name="T81" fmla="*/ 466263269 h 4286"/>
              <a:gd name="T82" fmla="*/ 669186808 w 5409"/>
              <a:gd name="T83" fmla="*/ 345981328 h 4286"/>
              <a:gd name="T84" fmla="*/ 655294642 w 5409"/>
              <a:gd name="T85" fmla="*/ 321577923 h 4286"/>
              <a:gd name="T86" fmla="*/ 630610998 w 5409"/>
              <a:gd name="T87" fmla="*/ 307580088 h 4286"/>
              <a:gd name="T88" fmla="*/ 558544662 w 5409"/>
              <a:gd name="T89" fmla="*/ 286150005 h 4286"/>
              <a:gd name="T90" fmla="*/ 575165954 w 5409"/>
              <a:gd name="T91" fmla="*/ 304359400 h 4286"/>
              <a:gd name="T92" fmla="*/ 570204290 w 5409"/>
              <a:gd name="T93" fmla="*/ 522006891 h 4286"/>
              <a:gd name="T94" fmla="*/ 517860286 w 5409"/>
              <a:gd name="T95" fmla="*/ 530925800 h 4286"/>
              <a:gd name="T96" fmla="*/ 496525624 w 5409"/>
              <a:gd name="T97" fmla="*/ 518166908 h 4286"/>
              <a:gd name="T98" fmla="*/ 495533150 w 5409"/>
              <a:gd name="T99" fmla="*/ 299776263 h 4286"/>
              <a:gd name="T100" fmla="*/ 515379454 w 5409"/>
              <a:gd name="T101" fmla="*/ 285034921 h 4286"/>
              <a:gd name="T102" fmla="*/ 45522069 w 5409"/>
              <a:gd name="T103" fmla="*/ 508504492 h 4286"/>
              <a:gd name="T104" fmla="*/ 19598009 w 5409"/>
              <a:gd name="T105" fmla="*/ 496736473 h 4286"/>
              <a:gd name="T106" fmla="*/ 3348982 w 5409"/>
              <a:gd name="T107" fmla="*/ 473819729 h 4286"/>
              <a:gd name="T108" fmla="*/ 247942 w 5409"/>
              <a:gd name="T109" fmla="*/ 354033223 h 4286"/>
              <a:gd name="T110" fmla="*/ 10667155 w 5409"/>
              <a:gd name="T111" fmla="*/ 327400003 h 4286"/>
              <a:gd name="T112" fmla="*/ 32870319 w 5409"/>
              <a:gd name="T113" fmla="*/ 310057621 h 4286"/>
              <a:gd name="T114" fmla="*/ 50607704 w 5409"/>
              <a:gd name="T115" fmla="*/ 325046329 h 4286"/>
              <a:gd name="T116" fmla="*/ 23939465 w 5409"/>
              <a:gd name="T117" fmla="*/ 339292234 h 4286"/>
              <a:gd name="T118" fmla="*/ 34978885 w 5409"/>
              <a:gd name="T119" fmla="*/ 443098807 h 4286"/>
              <a:gd name="T120" fmla="*/ 40312463 w 5409"/>
              <a:gd name="T121" fmla="*/ 351927267 h 4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9" h="4286">
                <a:moveTo>
                  <a:pt x="965" y="2300"/>
                </a:moveTo>
                <a:lnTo>
                  <a:pt x="1234" y="2300"/>
                </a:lnTo>
                <a:lnTo>
                  <a:pt x="1254" y="2301"/>
                </a:lnTo>
                <a:lnTo>
                  <a:pt x="1274" y="2305"/>
                </a:lnTo>
                <a:lnTo>
                  <a:pt x="1292" y="2310"/>
                </a:lnTo>
                <a:lnTo>
                  <a:pt x="1310" y="2316"/>
                </a:lnTo>
                <a:lnTo>
                  <a:pt x="1327" y="2325"/>
                </a:lnTo>
                <a:lnTo>
                  <a:pt x="1343" y="2335"/>
                </a:lnTo>
                <a:lnTo>
                  <a:pt x="1358" y="2345"/>
                </a:lnTo>
                <a:lnTo>
                  <a:pt x="1372" y="2358"/>
                </a:lnTo>
                <a:lnTo>
                  <a:pt x="1385" y="2372"/>
                </a:lnTo>
                <a:lnTo>
                  <a:pt x="1396" y="2387"/>
                </a:lnTo>
                <a:lnTo>
                  <a:pt x="1406" y="2403"/>
                </a:lnTo>
                <a:lnTo>
                  <a:pt x="1414" y="2420"/>
                </a:lnTo>
                <a:lnTo>
                  <a:pt x="1421" y="2439"/>
                </a:lnTo>
                <a:lnTo>
                  <a:pt x="1426" y="2457"/>
                </a:lnTo>
                <a:lnTo>
                  <a:pt x="1429" y="2477"/>
                </a:lnTo>
                <a:lnTo>
                  <a:pt x="1430" y="2496"/>
                </a:lnTo>
                <a:lnTo>
                  <a:pt x="1430" y="4090"/>
                </a:lnTo>
                <a:lnTo>
                  <a:pt x="1429" y="4109"/>
                </a:lnTo>
                <a:lnTo>
                  <a:pt x="1426" y="4128"/>
                </a:lnTo>
                <a:lnTo>
                  <a:pt x="1421" y="4147"/>
                </a:lnTo>
                <a:lnTo>
                  <a:pt x="1414" y="4166"/>
                </a:lnTo>
                <a:lnTo>
                  <a:pt x="1406" y="4183"/>
                </a:lnTo>
                <a:lnTo>
                  <a:pt x="1396" y="4199"/>
                </a:lnTo>
                <a:lnTo>
                  <a:pt x="1385" y="4214"/>
                </a:lnTo>
                <a:lnTo>
                  <a:pt x="1372" y="4228"/>
                </a:lnTo>
                <a:lnTo>
                  <a:pt x="1358" y="4241"/>
                </a:lnTo>
                <a:lnTo>
                  <a:pt x="1343" y="4251"/>
                </a:lnTo>
                <a:lnTo>
                  <a:pt x="1327" y="4261"/>
                </a:lnTo>
                <a:lnTo>
                  <a:pt x="1310" y="4270"/>
                </a:lnTo>
                <a:lnTo>
                  <a:pt x="1292" y="4276"/>
                </a:lnTo>
                <a:lnTo>
                  <a:pt x="1274" y="4281"/>
                </a:lnTo>
                <a:lnTo>
                  <a:pt x="1254" y="4285"/>
                </a:lnTo>
                <a:lnTo>
                  <a:pt x="1234" y="4286"/>
                </a:lnTo>
                <a:lnTo>
                  <a:pt x="965" y="4286"/>
                </a:lnTo>
                <a:lnTo>
                  <a:pt x="944" y="4285"/>
                </a:lnTo>
                <a:lnTo>
                  <a:pt x="925" y="4281"/>
                </a:lnTo>
                <a:lnTo>
                  <a:pt x="906" y="4276"/>
                </a:lnTo>
                <a:lnTo>
                  <a:pt x="888" y="4270"/>
                </a:lnTo>
                <a:lnTo>
                  <a:pt x="872" y="4261"/>
                </a:lnTo>
                <a:lnTo>
                  <a:pt x="854" y="4251"/>
                </a:lnTo>
                <a:lnTo>
                  <a:pt x="839" y="4241"/>
                </a:lnTo>
                <a:lnTo>
                  <a:pt x="825" y="4228"/>
                </a:lnTo>
                <a:lnTo>
                  <a:pt x="814" y="4214"/>
                </a:lnTo>
                <a:lnTo>
                  <a:pt x="802" y="4199"/>
                </a:lnTo>
                <a:lnTo>
                  <a:pt x="792" y="4183"/>
                </a:lnTo>
                <a:lnTo>
                  <a:pt x="784" y="4166"/>
                </a:lnTo>
                <a:lnTo>
                  <a:pt x="777" y="4147"/>
                </a:lnTo>
                <a:lnTo>
                  <a:pt x="773" y="4128"/>
                </a:lnTo>
                <a:lnTo>
                  <a:pt x="770" y="4109"/>
                </a:lnTo>
                <a:lnTo>
                  <a:pt x="769" y="4090"/>
                </a:lnTo>
                <a:lnTo>
                  <a:pt x="769" y="2496"/>
                </a:lnTo>
                <a:lnTo>
                  <a:pt x="770" y="2477"/>
                </a:lnTo>
                <a:lnTo>
                  <a:pt x="773" y="2457"/>
                </a:lnTo>
                <a:lnTo>
                  <a:pt x="777" y="2439"/>
                </a:lnTo>
                <a:lnTo>
                  <a:pt x="784" y="2420"/>
                </a:lnTo>
                <a:lnTo>
                  <a:pt x="792" y="2403"/>
                </a:lnTo>
                <a:lnTo>
                  <a:pt x="802" y="2387"/>
                </a:lnTo>
                <a:lnTo>
                  <a:pt x="814" y="2372"/>
                </a:lnTo>
                <a:lnTo>
                  <a:pt x="825" y="2358"/>
                </a:lnTo>
                <a:lnTo>
                  <a:pt x="839" y="2345"/>
                </a:lnTo>
                <a:lnTo>
                  <a:pt x="854" y="2335"/>
                </a:lnTo>
                <a:lnTo>
                  <a:pt x="872" y="2325"/>
                </a:lnTo>
                <a:lnTo>
                  <a:pt x="888" y="2316"/>
                </a:lnTo>
                <a:lnTo>
                  <a:pt x="906" y="2310"/>
                </a:lnTo>
                <a:lnTo>
                  <a:pt x="925" y="2305"/>
                </a:lnTo>
                <a:lnTo>
                  <a:pt x="944" y="2301"/>
                </a:lnTo>
                <a:lnTo>
                  <a:pt x="965" y="2300"/>
                </a:lnTo>
                <a:close/>
                <a:moveTo>
                  <a:pt x="1673" y="888"/>
                </a:moveTo>
                <a:lnTo>
                  <a:pt x="1673" y="888"/>
                </a:lnTo>
                <a:lnTo>
                  <a:pt x="1731" y="862"/>
                </a:lnTo>
                <a:lnTo>
                  <a:pt x="1790" y="835"/>
                </a:lnTo>
                <a:lnTo>
                  <a:pt x="1850" y="811"/>
                </a:lnTo>
                <a:lnTo>
                  <a:pt x="1911" y="789"/>
                </a:lnTo>
                <a:lnTo>
                  <a:pt x="1972" y="768"/>
                </a:lnTo>
                <a:lnTo>
                  <a:pt x="2035" y="749"/>
                </a:lnTo>
                <a:lnTo>
                  <a:pt x="2097" y="733"/>
                </a:lnTo>
                <a:lnTo>
                  <a:pt x="2160" y="718"/>
                </a:lnTo>
                <a:lnTo>
                  <a:pt x="2223" y="704"/>
                </a:lnTo>
                <a:lnTo>
                  <a:pt x="2288" y="693"/>
                </a:lnTo>
                <a:lnTo>
                  <a:pt x="2352" y="684"/>
                </a:lnTo>
                <a:lnTo>
                  <a:pt x="2417" y="676"/>
                </a:lnTo>
                <a:lnTo>
                  <a:pt x="2482" y="670"/>
                </a:lnTo>
                <a:lnTo>
                  <a:pt x="2547" y="665"/>
                </a:lnTo>
                <a:lnTo>
                  <a:pt x="2612" y="663"/>
                </a:lnTo>
                <a:lnTo>
                  <a:pt x="2678" y="663"/>
                </a:lnTo>
                <a:lnTo>
                  <a:pt x="2744" y="664"/>
                </a:lnTo>
                <a:lnTo>
                  <a:pt x="2810" y="668"/>
                </a:lnTo>
                <a:lnTo>
                  <a:pt x="2875" y="673"/>
                </a:lnTo>
                <a:lnTo>
                  <a:pt x="2940" y="679"/>
                </a:lnTo>
                <a:lnTo>
                  <a:pt x="3006" y="688"/>
                </a:lnTo>
                <a:lnTo>
                  <a:pt x="3071" y="699"/>
                </a:lnTo>
                <a:lnTo>
                  <a:pt x="3136" y="711"/>
                </a:lnTo>
                <a:lnTo>
                  <a:pt x="3200" y="725"/>
                </a:lnTo>
                <a:lnTo>
                  <a:pt x="3263" y="742"/>
                </a:lnTo>
                <a:lnTo>
                  <a:pt x="3326" y="759"/>
                </a:lnTo>
                <a:lnTo>
                  <a:pt x="3389" y="778"/>
                </a:lnTo>
                <a:lnTo>
                  <a:pt x="3451" y="799"/>
                </a:lnTo>
                <a:lnTo>
                  <a:pt x="3512" y="823"/>
                </a:lnTo>
                <a:lnTo>
                  <a:pt x="3573" y="848"/>
                </a:lnTo>
                <a:lnTo>
                  <a:pt x="3632" y="874"/>
                </a:lnTo>
                <a:lnTo>
                  <a:pt x="3691" y="903"/>
                </a:lnTo>
                <a:lnTo>
                  <a:pt x="3710" y="912"/>
                </a:lnTo>
                <a:lnTo>
                  <a:pt x="3729" y="921"/>
                </a:lnTo>
                <a:lnTo>
                  <a:pt x="3750" y="927"/>
                </a:lnTo>
                <a:lnTo>
                  <a:pt x="3770" y="931"/>
                </a:lnTo>
                <a:lnTo>
                  <a:pt x="3791" y="936"/>
                </a:lnTo>
                <a:lnTo>
                  <a:pt x="3811" y="938"/>
                </a:lnTo>
                <a:lnTo>
                  <a:pt x="3831" y="939"/>
                </a:lnTo>
                <a:lnTo>
                  <a:pt x="3852" y="939"/>
                </a:lnTo>
                <a:lnTo>
                  <a:pt x="3871" y="938"/>
                </a:lnTo>
                <a:lnTo>
                  <a:pt x="3891" y="936"/>
                </a:lnTo>
                <a:lnTo>
                  <a:pt x="3911" y="931"/>
                </a:lnTo>
                <a:lnTo>
                  <a:pt x="3931" y="927"/>
                </a:lnTo>
                <a:lnTo>
                  <a:pt x="3949" y="921"/>
                </a:lnTo>
                <a:lnTo>
                  <a:pt x="3968" y="913"/>
                </a:lnTo>
                <a:lnTo>
                  <a:pt x="3987" y="904"/>
                </a:lnTo>
                <a:lnTo>
                  <a:pt x="4005" y="896"/>
                </a:lnTo>
                <a:lnTo>
                  <a:pt x="4042" y="922"/>
                </a:lnTo>
                <a:lnTo>
                  <a:pt x="4080" y="949"/>
                </a:lnTo>
                <a:lnTo>
                  <a:pt x="4116" y="977"/>
                </a:lnTo>
                <a:lnTo>
                  <a:pt x="4153" y="1007"/>
                </a:lnTo>
                <a:lnTo>
                  <a:pt x="4188" y="1037"/>
                </a:lnTo>
                <a:lnTo>
                  <a:pt x="4224" y="1067"/>
                </a:lnTo>
                <a:lnTo>
                  <a:pt x="4258" y="1100"/>
                </a:lnTo>
                <a:lnTo>
                  <a:pt x="4291" y="1132"/>
                </a:lnTo>
                <a:lnTo>
                  <a:pt x="4323" y="1166"/>
                </a:lnTo>
                <a:lnTo>
                  <a:pt x="4355" y="1200"/>
                </a:lnTo>
                <a:lnTo>
                  <a:pt x="4387" y="1235"/>
                </a:lnTo>
                <a:lnTo>
                  <a:pt x="4418" y="1271"/>
                </a:lnTo>
                <a:lnTo>
                  <a:pt x="4447" y="1308"/>
                </a:lnTo>
                <a:lnTo>
                  <a:pt x="4476" y="1345"/>
                </a:lnTo>
                <a:lnTo>
                  <a:pt x="4503" y="1384"/>
                </a:lnTo>
                <a:lnTo>
                  <a:pt x="4530" y="1423"/>
                </a:lnTo>
                <a:lnTo>
                  <a:pt x="4557" y="1464"/>
                </a:lnTo>
                <a:lnTo>
                  <a:pt x="4582" y="1505"/>
                </a:lnTo>
                <a:lnTo>
                  <a:pt x="4606" y="1547"/>
                </a:lnTo>
                <a:lnTo>
                  <a:pt x="4630" y="1590"/>
                </a:lnTo>
                <a:lnTo>
                  <a:pt x="4652" y="1633"/>
                </a:lnTo>
                <a:lnTo>
                  <a:pt x="4674" y="1677"/>
                </a:lnTo>
                <a:lnTo>
                  <a:pt x="4694" y="1724"/>
                </a:lnTo>
                <a:lnTo>
                  <a:pt x="4714" y="1770"/>
                </a:lnTo>
                <a:lnTo>
                  <a:pt x="4732" y="1817"/>
                </a:lnTo>
                <a:lnTo>
                  <a:pt x="4749" y="1864"/>
                </a:lnTo>
                <a:lnTo>
                  <a:pt x="4765" y="1913"/>
                </a:lnTo>
                <a:lnTo>
                  <a:pt x="4780" y="1963"/>
                </a:lnTo>
                <a:lnTo>
                  <a:pt x="4794" y="2013"/>
                </a:lnTo>
                <a:lnTo>
                  <a:pt x="4807" y="2064"/>
                </a:lnTo>
                <a:lnTo>
                  <a:pt x="4819" y="2117"/>
                </a:lnTo>
                <a:lnTo>
                  <a:pt x="4828" y="2170"/>
                </a:lnTo>
                <a:lnTo>
                  <a:pt x="4832" y="2186"/>
                </a:lnTo>
                <a:lnTo>
                  <a:pt x="4838" y="2202"/>
                </a:lnTo>
                <a:lnTo>
                  <a:pt x="4845" y="2217"/>
                </a:lnTo>
                <a:lnTo>
                  <a:pt x="4853" y="2231"/>
                </a:lnTo>
                <a:lnTo>
                  <a:pt x="4863" y="2243"/>
                </a:lnTo>
                <a:lnTo>
                  <a:pt x="4873" y="2255"/>
                </a:lnTo>
                <a:lnTo>
                  <a:pt x="4885" y="2266"/>
                </a:lnTo>
                <a:lnTo>
                  <a:pt x="4898" y="2276"/>
                </a:lnTo>
                <a:lnTo>
                  <a:pt x="4911" y="2284"/>
                </a:lnTo>
                <a:lnTo>
                  <a:pt x="4926" y="2292"/>
                </a:lnTo>
                <a:lnTo>
                  <a:pt x="4941" y="2297"/>
                </a:lnTo>
                <a:lnTo>
                  <a:pt x="4956" y="2301"/>
                </a:lnTo>
                <a:lnTo>
                  <a:pt x="4972" y="2305"/>
                </a:lnTo>
                <a:lnTo>
                  <a:pt x="4989" y="2306"/>
                </a:lnTo>
                <a:lnTo>
                  <a:pt x="5005" y="2305"/>
                </a:lnTo>
                <a:lnTo>
                  <a:pt x="5022" y="2302"/>
                </a:lnTo>
                <a:lnTo>
                  <a:pt x="5038" y="2299"/>
                </a:lnTo>
                <a:lnTo>
                  <a:pt x="5054" y="2294"/>
                </a:lnTo>
                <a:lnTo>
                  <a:pt x="5069" y="2286"/>
                </a:lnTo>
                <a:lnTo>
                  <a:pt x="5083" y="2278"/>
                </a:lnTo>
                <a:lnTo>
                  <a:pt x="5096" y="2268"/>
                </a:lnTo>
                <a:lnTo>
                  <a:pt x="5108" y="2258"/>
                </a:lnTo>
                <a:lnTo>
                  <a:pt x="5119" y="2247"/>
                </a:lnTo>
                <a:lnTo>
                  <a:pt x="5128" y="2234"/>
                </a:lnTo>
                <a:lnTo>
                  <a:pt x="5137" y="2220"/>
                </a:lnTo>
                <a:lnTo>
                  <a:pt x="5144" y="2206"/>
                </a:lnTo>
                <a:lnTo>
                  <a:pt x="5150" y="2191"/>
                </a:lnTo>
                <a:lnTo>
                  <a:pt x="5154" y="2175"/>
                </a:lnTo>
                <a:lnTo>
                  <a:pt x="5157" y="2159"/>
                </a:lnTo>
                <a:lnTo>
                  <a:pt x="5158" y="2143"/>
                </a:lnTo>
                <a:lnTo>
                  <a:pt x="5157" y="2126"/>
                </a:lnTo>
                <a:lnTo>
                  <a:pt x="5155" y="2109"/>
                </a:lnTo>
                <a:lnTo>
                  <a:pt x="5143" y="2046"/>
                </a:lnTo>
                <a:lnTo>
                  <a:pt x="5129" y="1985"/>
                </a:lnTo>
                <a:lnTo>
                  <a:pt x="5114" y="1924"/>
                </a:lnTo>
                <a:lnTo>
                  <a:pt x="5097" y="1864"/>
                </a:lnTo>
                <a:lnTo>
                  <a:pt x="5079" y="1805"/>
                </a:lnTo>
                <a:lnTo>
                  <a:pt x="5060" y="1748"/>
                </a:lnTo>
                <a:lnTo>
                  <a:pt x="5039" y="1691"/>
                </a:lnTo>
                <a:lnTo>
                  <a:pt x="5018" y="1636"/>
                </a:lnTo>
                <a:lnTo>
                  <a:pt x="4994" y="1581"/>
                </a:lnTo>
                <a:lnTo>
                  <a:pt x="4971" y="1527"/>
                </a:lnTo>
                <a:lnTo>
                  <a:pt x="4945" y="1475"/>
                </a:lnTo>
                <a:lnTo>
                  <a:pt x="4918" y="1423"/>
                </a:lnTo>
                <a:lnTo>
                  <a:pt x="4890" y="1373"/>
                </a:lnTo>
                <a:lnTo>
                  <a:pt x="4861" y="1324"/>
                </a:lnTo>
                <a:lnTo>
                  <a:pt x="4831" y="1274"/>
                </a:lnTo>
                <a:lnTo>
                  <a:pt x="4800" y="1227"/>
                </a:lnTo>
                <a:lnTo>
                  <a:pt x="4767" y="1181"/>
                </a:lnTo>
                <a:lnTo>
                  <a:pt x="4734" y="1135"/>
                </a:lnTo>
                <a:lnTo>
                  <a:pt x="4700" y="1091"/>
                </a:lnTo>
                <a:lnTo>
                  <a:pt x="4665" y="1048"/>
                </a:lnTo>
                <a:lnTo>
                  <a:pt x="4629" y="1005"/>
                </a:lnTo>
                <a:lnTo>
                  <a:pt x="4591" y="965"/>
                </a:lnTo>
                <a:lnTo>
                  <a:pt x="4553" y="924"/>
                </a:lnTo>
                <a:lnTo>
                  <a:pt x="4514" y="884"/>
                </a:lnTo>
                <a:lnTo>
                  <a:pt x="4474" y="847"/>
                </a:lnTo>
                <a:lnTo>
                  <a:pt x="4434" y="809"/>
                </a:lnTo>
                <a:lnTo>
                  <a:pt x="4392" y="773"/>
                </a:lnTo>
                <a:lnTo>
                  <a:pt x="4350" y="738"/>
                </a:lnTo>
                <a:lnTo>
                  <a:pt x="4306" y="704"/>
                </a:lnTo>
                <a:lnTo>
                  <a:pt x="4262" y="671"/>
                </a:lnTo>
                <a:lnTo>
                  <a:pt x="4218" y="639"/>
                </a:lnTo>
                <a:lnTo>
                  <a:pt x="4172" y="608"/>
                </a:lnTo>
                <a:lnTo>
                  <a:pt x="4172" y="585"/>
                </a:lnTo>
                <a:lnTo>
                  <a:pt x="4170" y="562"/>
                </a:lnTo>
                <a:lnTo>
                  <a:pt x="4166" y="540"/>
                </a:lnTo>
                <a:lnTo>
                  <a:pt x="4160" y="519"/>
                </a:lnTo>
                <a:lnTo>
                  <a:pt x="4154" y="496"/>
                </a:lnTo>
                <a:lnTo>
                  <a:pt x="4145" y="476"/>
                </a:lnTo>
                <a:lnTo>
                  <a:pt x="4136" y="455"/>
                </a:lnTo>
                <a:lnTo>
                  <a:pt x="4125" y="435"/>
                </a:lnTo>
                <a:lnTo>
                  <a:pt x="4113" y="416"/>
                </a:lnTo>
                <a:lnTo>
                  <a:pt x="4099" y="397"/>
                </a:lnTo>
                <a:lnTo>
                  <a:pt x="4084" y="380"/>
                </a:lnTo>
                <a:lnTo>
                  <a:pt x="4068" y="364"/>
                </a:lnTo>
                <a:lnTo>
                  <a:pt x="4050" y="348"/>
                </a:lnTo>
                <a:lnTo>
                  <a:pt x="4032" y="334"/>
                </a:lnTo>
                <a:lnTo>
                  <a:pt x="4011" y="321"/>
                </a:lnTo>
                <a:lnTo>
                  <a:pt x="3990" y="309"/>
                </a:lnTo>
                <a:lnTo>
                  <a:pt x="3952" y="291"/>
                </a:lnTo>
                <a:lnTo>
                  <a:pt x="3914" y="273"/>
                </a:lnTo>
                <a:lnTo>
                  <a:pt x="3876" y="255"/>
                </a:lnTo>
                <a:lnTo>
                  <a:pt x="3838" y="238"/>
                </a:lnTo>
                <a:lnTo>
                  <a:pt x="3759" y="205"/>
                </a:lnTo>
                <a:lnTo>
                  <a:pt x="3680" y="175"/>
                </a:lnTo>
                <a:lnTo>
                  <a:pt x="3600" y="149"/>
                </a:lnTo>
                <a:lnTo>
                  <a:pt x="3519" y="123"/>
                </a:lnTo>
                <a:lnTo>
                  <a:pt x="3437" y="100"/>
                </a:lnTo>
                <a:lnTo>
                  <a:pt x="3355" y="79"/>
                </a:lnTo>
                <a:lnTo>
                  <a:pt x="3272" y="61"/>
                </a:lnTo>
                <a:lnTo>
                  <a:pt x="3188" y="46"/>
                </a:lnTo>
                <a:lnTo>
                  <a:pt x="3104" y="32"/>
                </a:lnTo>
                <a:lnTo>
                  <a:pt x="3020" y="21"/>
                </a:lnTo>
                <a:lnTo>
                  <a:pt x="2935" y="11"/>
                </a:lnTo>
                <a:lnTo>
                  <a:pt x="2850" y="5"/>
                </a:lnTo>
                <a:lnTo>
                  <a:pt x="2766" y="1"/>
                </a:lnTo>
                <a:lnTo>
                  <a:pt x="2681" y="0"/>
                </a:lnTo>
                <a:lnTo>
                  <a:pt x="2596" y="0"/>
                </a:lnTo>
                <a:lnTo>
                  <a:pt x="2511" y="3"/>
                </a:lnTo>
                <a:lnTo>
                  <a:pt x="2427" y="8"/>
                </a:lnTo>
                <a:lnTo>
                  <a:pt x="2342" y="16"/>
                </a:lnTo>
                <a:lnTo>
                  <a:pt x="2258" y="25"/>
                </a:lnTo>
                <a:lnTo>
                  <a:pt x="2174" y="38"/>
                </a:lnTo>
                <a:lnTo>
                  <a:pt x="2091" y="53"/>
                </a:lnTo>
                <a:lnTo>
                  <a:pt x="2009" y="70"/>
                </a:lnTo>
                <a:lnTo>
                  <a:pt x="1926" y="90"/>
                </a:lnTo>
                <a:lnTo>
                  <a:pt x="1845" y="111"/>
                </a:lnTo>
                <a:lnTo>
                  <a:pt x="1764" y="136"/>
                </a:lnTo>
                <a:lnTo>
                  <a:pt x="1685" y="163"/>
                </a:lnTo>
                <a:lnTo>
                  <a:pt x="1645" y="177"/>
                </a:lnTo>
                <a:lnTo>
                  <a:pt x="1607" y="192"/>
                </a:lnTo>
                <a:lnTo>
                  <a:pt x="1567" y="207"/>
                </a:lnTo>
                <a:lnTo>
                  <a:pt x="1529" y="223"/>
                </a:lnTo>
                <a:lnTo>
                  <a:pt x="1490" y="240"/>
                </a:lnTo>
                <a:lnTo>
                  <a:pt x="1453" y="257"/>
                </a:lnTo>
                <a:lnTo>
                  <a:pt x="1415" y="274"/>
                </a:lnTo>
                <a:lnTo>
                  <a:pt x="1377" y="292"/>
                </a:lnTo>
                <a:lnTo>
                  <a:pt x="1356" y="304"/>
                </a:lnTo>
                <a:lnTo>
                  <a:pt x="1336" y="317"/>
                </a:lnTo>
                <a:lnTo>
                  <a:pt x="1316" y="331"/>
                </a:lnTo>
                <a:lnTo>
                  <a:pt x="1298" y="347"/>
                </a:lnTo>
                <a:lnTo>
                  <a:pt x="1282" y="363"/>
                </a:lnTo>
                <a:lnTo>
                  <a:pt x="1267" y="380"/>
                </a:lnTo>
                <a:lnTo>
                  <a:pt x="1253" y="398"/>
                </a:lnTo>
                <a:lnTo>
                  <a:pt x="1240" y="418"/>
                </a:lnTo>
                <a:lnTo>
                  <a:pt x="1230" y="438"/>
                </a:lnTo>
                <a:lnTo>
                  <a:pt x="1220" y="458"/>
                </a:lnTo>
                <a:lnTo>
                  <a:pt x="1211" y="480"/>
                </a:lnTo>
                <a:lnTo>
                  <a:pt x="1205" y="501"/>
                </a:lnTo>
                <a:lnTo>
                  <a:pt x="1200" y="524"/>
                </a:lnTo>
                <a:lnTo>
                  <a:pt x="1195" y="546"/>
                </a:lnTo>
                <a:lnTo>
                  <a:pt x="1193" y="569"/>
                </a:lnTo>
                <a:lnTo>
                  <a:pt x="1192" y="591"/>
                </a:lnTo>
                <a:lnTo>
                  <a:pt x="1147" y="624"/>
                </a:lnTo>
                <a:lnTo>
                  <a:pt x="1102" y="656"/>
                </a:lnTo>
                <a:lnTo>
                  <a:pt x="1057" y="689"/>
                </a:lnTo>
                <a:lnTo>
                  <a:pt x="1014" y="724"/>
                </a:lnTo>
                <a:lnTo>
                  <a:pt x="971" y="760"/>
                </a:lnTo>
                <a:lnTo>
                  <a:pt x="929" y="796"/>
                </a:lnTo>
                <a:lnTo>
                  <a:pt x="889" y="835"/>
                </a:lnTo>
                <a:lnTo>
                  <a:pt x="849" y="873"/>
                </a:lnTo>
                <a:lnTo>
                  <a:pt x="809" y="913"/>
                </a:lnTo>
                <a:lnTo>
                  <a:pt x="771" y="955"/>
                </a:lnTo>
                <a:lnTo>
                  <a:pt x="734" y="997"/>
                </a:lnTo>
                <a:lnTo>
                  <a:pt x="698" y="1041"/>
                </a:lnTo>
                <a:lnTo>
                  <a:pt x="662" y="1085"/>
                </a:lnTo>
                <a:lnTo>
                  <a:pt x="628" y="1131"/>
                </a:lnTo>
                <a:lnTo>
                  <a:pt x="596" y="1178"/>
                </a:lnTo>
                <a:lnTo>
                  <a:pt x="564" y="1225"/>
                </a:lnTo>
                <a:lnTo>
                  <a:pt x="533" y="1274"/>
                </a:lnTo>
                <a:lnTo>
                  <a:pt x="503" y="1325"/>
                </a:lnTo>
                <a:lnTo>
                  <a:pt x="475" y="1376"/>
                </a:lnTo>
                <a:lnTo>
                  <a:pt x="447" y="1428"/>
                </a:lnTo>
                <a:lnTo>
                  <a:pt x="421" y="1481"/>
                </a:lnTo>
                <a:lnTo>
                  <a:pt x="397" y="1536"/>
                </a:lnTo>
                <a:lnTo>
                  <a:pt x="373" y="1592"/>
                </a:lnTo>
                <a:lnTo>
                  <a:pt x="351" y="1648"/>
                </a:lnTo>
                <a:lnTo>
                  <a:pt x="329" y="1706"/>
                </a:lnTo>
                <a:lnTo>
                  <a:pt x="310" y="1765"/>
                </a:lnTo>
                <a:lnTo>
                  <a:pt x="292" y="1825"/>
                </a:lnTo>
                <a:lnTo>
                  <a:pt x="274" y="1886"/>
                </a:lnTo>
                <a:lnTo>
                  <a:pt x="259" y="1950"/>
                </a:lnTo>
                <a:lnTo>
                  <a:pt x="245" y="2013"/>
                </a:lnTo>
                <a:lnTo>
                  <a:pt x="233" y="2077"/>
                </a:lnTo>
                <a:lnTo>
                  <a:pt x="222" y="2143"/>
                </a:lnTo>
                <a:lnTo>
                  <a:pt x="220" y="2160"/>
                </a:lnTo>
                <a:lnTo>
                  <a:pt x="220" y="2177"/>
                </a:lnTo>
                <a:lnTo>
                  <a:pt x="222" y="2193"/>
                </a:lnTo>
                <a:lnTo>
                  <a:pt x="225" y="2209"/>
                </a:lnTo>
                <a:lnTo>
                  <a:pt x="229" y="2224"/>
                </a:lnTo>
                <a:lnTo>
                  <a:pt x="236" y="2239"/>
                </a:lnTo>
                <a:lnTo>
                  <a:pt x="243" y="2253"/>
                </a:lnTo>
                <a:lnTo>
                  <a:pt x="252" y="2266"/>
                </a:lnTo>
                <a:lnTo>
                  <a:pt x="262" y="2279"/>
                </a:lnTo>
                <a:lnTo>
                  <a:pt x="273" y="2290"/>
                </a:lnTo>
                <a:lnTo>
                  <a:pt x="285" y="2300"/>
                </a:lnTo>
                <a:lnTo>
                  <a:pt x="299" y="2310"/>
                </a:lnTo>
                <a:lnTo>
                  <a:pt x="313" y="2317"/>
                </a:lnTo>
                <a:lnTo>
                  <a:pt x="328" y="2324"/>
                </a:lnTo>
                <a:lnTo>
                  <a:pt x="344" y="2329"/>
                </a:lnTo>
                <a:lnTo>
                  <a:pt x="360" y="2332"/>
                </a:lnTo>
                <a:lnTo>
                  <a:pt x="377" y="2334"/>
                </a:lnTo>
                <a:lnTo>
                  <a:pt x="394" y="2334"/>
                </a:lnTo>
                <a:lnTo>
                  <a:pt x="411" y="2332"/>
                </a:lnTo>
                <a:lnTo>
                  <a:pt x="427" y="2329"/>
                </a:lnTo>
                <a:lnTo>
                  <a:pt x="442" y="2325"/>
                </a:lnTo>
                <a:lnTo>
                  <a:pt x="457" y="2319"/>
                </a:lnTo>
                <a:lnTo>
                  <a:pt x="471" y="2311"/>
                </a:lnTo>
                <a:lnTo>
                  <a:pt x="483" y="2302"/>
                </a:lnTo>
                <a:lnTo>
                  <a:pt x="496" y="2292"/>
                </a:lnTo>
                <a:lnTo>
                  <a:pt x="508" y="2281"/>
                </a:lnTo>
                <a:lnTo>
                  <a:pt x="518" y="2269"/>
                </a:lnTo>
                <a:lnTo>
                  <a:pt x="527" y="2255"/>
                </a:lnTo>
                <a:lnTo>
                  <a:pt x="535" y="2241"/>
                </a:lnTo>
                <a:lnTo>
                  <a:pt x="541" y="2226"/>
                </a:lnTo>
                <a:lnTo>
                  <a:pt x="547" y="2210"/>
                </a:lnTo>
                <a:lnTo>
                  <a:pt x="550" y="2194"/>
                </a:lnTo>
                <a:lnTo>
                  <a:pt x="560" y="2138"/>
                </a:lnTo>
                <a:lnTo>
                  <a:pt x="569" y="2084"/>
                </a:lnTo>
                <a:lnTo>
                  <a:pt x="581" y="2030"/>
                </a:lnTo>
                <a:lnTo>
                  <a:pt x="594" y="1978"/>
                </a:lnTo>
                <a:lnTo>
                  <a:pt x="609" y="1926"/>
                </a:lnTo>
                <a:lnTo>
                  <a:pt x="624" y="1875"/>
                </a:lnTo>
                <a:lnTo>
                  <a:pt x="640" y="1825"/>
                </a:lnTo>
                <a:lnTo>
                  <a:pt x="657" y="1776"/>
                </a:lnTo>
                <a:lnTo>
                  <a:pt x="676" y="1728"/>
                </a:lnTo>
                <a:lnTo>
                  <a:pt x="696" y="1681"/>
                </a:lnTo>
                <a:lnTo>
                  <a:pt x="717" y="1635"/>
                </a:lnTo>
                <a:lnTo>
                  <a:pt x="739" y="1590"/>
                </a:lnTo>
                <a:lnTo>
                  <a:pt x="761" y="1546"/>
                </a:lnTo>
                <a:lnTo>
                  <a:pt x="785" y="1502"/>
                </a:lnTo>
                <a:lnTo>
                  <a:pt x="809" y="1460"/>
                </a:lnTo>
                <a:lnTo>
                  <a:pt x="835" y="1418"/>
                </a:lnTo>
                <a:lnTo>
                  <a:pt x="862" y="1377"/>
                </a:lnTo>
                <a:lnTo>
                  <a:pt x="890" y="1338"/>
                </a:lnTo>
                <a:lnTo>
                  <a:pt x="918" y="1299"/>
                </a:lnTo>
                <a:lnTo>
                  <a:pt x="948" y="1261"/>
                </a:lnTo>
                <a:lnTo>
                  <a:pt x="978" y="1224"/>
                </a:lnTo>
                <a:lnTo>
                  <a:pt x="1009" y="1189"/>
                </a:lnTo>
                <a:lnTo>
                  <a:pt x="1041" y="1153"/>
                </a:lnTo>
                <a:lnTo>
                  <a:pt x="1073" y="1119"/>
                </a:lnTo>
                <a:lnTo>
                  <a:pt x="1106" y="1086"/>
                </a:lnTo>
                <a:lnTo>
                  <a:pt x="1141" y="1053"/>
                </a:lnTo>
                <a:lnTo>
                  <a:pt x="1175" y="1022"/>
                </a:lnTo>
                <a:lnTo>
                  <a:pt x="1210" y="992"/>
                </a:lnTo>
                <a:lnTo>
                  <a:pt x="1247" y="962"/>
                </a:lnTo>
                <a:lnTo>
                  <a:pt x="1284" y="934"/>
                </a:lnTo>
                <a:lnTo>
                  <a:pt x="1322" y="907"/>
                </a:lnTo>
                <a:lnTo>
                  <a:pt x="1359" y="880"/>
                </a:lnTo>
                <a:lnTo>
                  <a:pt x="1377" y="889"/>
                </a:lnTo>
                <a:lnTo>
                  <a:pt x="1396" y="897"/>
                </a:lnTo>
                <a:lnTo>
                  <a:pt x="1414" y="904"/>
                </a:lnTo>
                <a:lnTo>
                  <a:pt x="1433" y="911"/>
                </a:lnTo>
                <a:lnTo>
                  <a:pt x="1453" y="916"/>
                </a:lnTo>
                <a:lnTo>
                  <a:pt x="1473" y="919"/>
                </a:lnTo>
                <a:lnTo>
                  <a:pt x="1492" y="922"/>
                </a:lnTo>
                <a:lnTo>
                  <a:pt x="1513" y="924"/>
                </a:lnTo>
                <a:lnTo>
                  <a:pt x="1533" y="924"/>
                </a:lnTo>
                <a:lnTo>
                  <a:pt x="1553" y="923"/>
                </a:lnTo>
                <a:lnTo>
                  <a:pt x="1574" y="921"/>
                </a:lnTo>
                <a:lnTo>
                  <a:pt x="1594" y="916"/>
                </a:lnTo>
                <a:lnTo>
                  <a:pt x="1614" y="912"/>
                </a:lnTo>
                <a:lnTo>
                  <a:pt x="1635" y="906"/>
                </a:lnTo>
                <a:lnTo>
                  <a:pt x="1654" y="898"/>
                </a:lnTo>
                <a:lnTo>
                  <a:pt x="1673" y="888"/>
                </a:lnTo>
                <a:close/>
                <a:moveTo>
                  <a:pt x="4977" y="2469"/>
                </a:moveTo>
                <a:lnTo>
                  <a:pt x="4786" y="2469"/>
                </a:lnTo>
                <a:lnTo>
                  <a:pt x="4786" y="4109"/>
                </a:lnTo>
                <a:lnTo>
                  <a:pt x="4977" y="4109"/>
                </a:lnTo>
                <a:lnTo>
                  <a:pt x="4999" y="4109"/>
                </a:lnTo>
                <a:lnTo>
                  <a:pt x="5021" y="4107"/>
                </a:lnTo>
                <a:lnTo>
                  <a:pt x="5043" y="4105"/>
                </a:lnTo>
                <a:lnTo>
                  <a:pt x="5064" y="4100"/>
                </a:lnTo>
                <a:lnTo>
                  <a:pt x="5084" y="4095"/>
                </a:lnTo>
                <a:lnTo>
                  <a:pt x="5105" y="4090"/>
                </a:lnTo>
                <a:lnTo>
                  <a:pt x="5125" y="4083"/>
                </a:lnTo>
                <a:lnTo>
                  <a:pt x="5144" y="4075"/>
                </a:lnTo>
                <a:lnTo>
                  <a:pt x="5164" y="4066"/>
                </a:lnTo>
                <a:lnTo>
                  <a:pt x="5183" y="4056"/>
                </a:lnTo>
                <a:lnTo>
                  <a:pt x="5200" y="4047"/>
                </a:lnTo>
                <a:lnTo>
                  <a:pt x="5218" y="4035"/>
                </a:lnTo>
                <a:lnTo>
                  <a:pt x="5236" y="4023"/>
                </a:lnTo>
                <a:lnTo>
                  <a:pt x="5252" y="4010"/>
                </a:lnTo>
                <a:lnTo>
                  <a:pt x="5268" y="3996"/>
                </a:lnTo>
                <a:lnTo>
                  <a:pt x="5283" y="3982"/>
                </a:lnTo>
                <a:lnTo>
                  <a:pt x="5297" y="3967"/>
                </a:lnTo>
                <a:lnTo>
                  <a:pt x="5311" y="3951"/>
                </a:lnTo>
                <a:lnTo>
                  <a:pt x="5323" y="3935"/>
                </a:lnTo>
                <a:lnTo>
                  <a:pt x="5335" y="3918"/>
                </a:lnTo>
                <a:lnTo>
                  <a:pt x="5346" y="3901"/>
                </a:lnTo>
                <a:lnTo>
                  <a:pt x="5357" y="3883"/>
                </a:lnTo>
                <a:lnTo>
                  <a:pt x="5366" y="3863"/>
                </a:lnTo>
                <a:lnTo>
                  <a:pt x="5375" y="3845"/>
                </a:lnTo>
                <a:lnTo>
                  <a:pt x="5382" y="3825"/>
                </a:lnTo>
                <a:lnTo>
                  <a:pt x="5390" y="3805"/>
                </a:lnTo>
                <a:lnTo>
                  <a:pt x="5395" y="3784"/>
                </a:lnTo>
                <a:lnTo>
                  <a:pt x="5401" y="3764"/>
                </a:lnTo>
                <a:lnTo>
                  <a:pt x="5404" y="3742"/>
                </a:lnTo>
                <a:lnTo>
                  <a:pt x="5407" y="3721"/>
                </a:lnTo>
                <a:lnTo>
                  <a:pt x="5408" y="3699"/>
                </a:lnTo>
                <a:lnTo>
                  <a:pt x="5409" y="3677"/>
                </a:lnTo>
                <a:lnTo>
                  <a:pt x="5409" y="2902"/>
                </a:lnTo>
                <a:lnTo>
                  <a:pt x="5408" y="2879"/>
                </a:lnTo>
                <a:lnTo>
                  <a:pt x="5407" y="2858"/>
                </a:lnTo>
                <a:lnTo>
                  <a:pt x="5404" y="2836"/>
                </a:lnTo>
                <a:lnTo>
                  <a:pt x="5401" y="2815"/>
                </a:lnTo>
                <a:lnTo>
                  <a:pt x="5395" y="2793"/>
                </a:lnTo>
                <a:lnTo>
                  <a:pt x="5390" y="2773"/>
                </a:lnTo>
                <a:lnTo>
                  <a:pt x="5382" y="2754"/>
                </a:lnTo>
                <a:lnTo>
                  <a:pt x="5375" y="2733"/>
                </a:lnTo>
                <a:lnTo>
                  <a:pt x="5366" y="2714"/>
                </a:lnTo>
                <a:lnTo>
                  <a:pt x="5357" y="2696"/>
                </a:lnTo>
                <a:lnTo>
                  <a:pt x="5346" y="2678"/>
                </a:lnTo>
                <a:lnTo>
                  <a:pt x="5335" y="2661"/>
                </a:lnTo>
                <a:lnTo>
                  <a:pt x="5323" y="2643"/>
                </a:lnTo>
                <a:lnTo>
                  <a:pt x="5311" y="2627"/>
                </a:lnTo>
                <a:lnTo>
                  <a:pt x="5297" y="2611"/>
                </a:lnTo>
                <a:lnTo>
                  <a:pt x="5283" y="2596"/>
                </a:lnTo>
                <a:lnTo>
                  <a:pt x="5268" y="2582"/>
                </a:lnTo>
                <a:lnTo>
                  <a:pt x="5252" y="2568"/>
                </a:lnTo>
                <a:lnTo>
                  <a:pt x="5236" y="2555"/>
                </a:lnTo>
                <a:lnTo>
                  <a:pt x="5218" y="2544"/>
                </a:lnTo>
                <a:lnTo>
                  <a:pt x="5200" y="2532"/>
                </a:lnTo>
                <a:lnTo>
                  <a:pt x="5183" y="2521"/>
                </a:lnTo>
                <a:lnTo>
                  <a:pt x="5164" y="2511"/>
                </a:lnTo>
                <a:lnTo>
                  <a:pt x="5144" y="2503"/>
                </a:lnTo>
                <a:lnTo>
                  <a:pt x="5125" y="2495"/>
                </a:lnTo>
                <a:lnTo>
                  <a:pt x="5105" y="2489"/>
                </a:lnTo>
                <a:lnTo>
                  <a:pt x="5084" y="2483"/>
                </a:lnTo>
                <a:lnTo>
                  <a:pt x="5064" y="2478"/>
                </a:lnTo>
                <a:lnTo>
                  <a:pt x="5043" y="2474"/>
                </a:lnTo>
                <a:lnTo>
                  <a:pt x="5021" y="2472"/>
                </a:lnTo>
                <a:lnTo>
                  <a:pt x="4999" y="2470"/>
                </a:lnTo>
                <a:lnTo>
                  <a:pt x="4977" y="2469"/>
                </a:lnTo>
                <a:close/>
                <a:moveTo>
                  <a:pt x="4446" y="2300"/>
                </a:moveTo>
                <a:lnTo>
                  <a:pt x="4446" y="2300"/>
                </a:lnTo>
                <a:lnTo>
                  <a:pt x="4465" y="2301"/>
                </a:lnTo>
                <a:lnTo>
                  <a:pt x="4484" y="2305"/>
                </a:lnTo>
                <a:lnTo>
                  <a:pt x="4503" y="2310"/>
                </a:lnTo>
                <a:lnTo>
                  <a:pt x="4522" y="2316"/>
                </a:lnTo>
                <a:lnTo>
                  <a:pt x="4539" y="2325"/>
                </a:lnTo>
                <a:lnTo>
                  <a:pt x="4555" y="2335"/>
                </a:lnTo>
                <a:lnTo>
                  <a:pt x="4570" y="2345"/>
                </a:lnTo>
                <a:lnTo>
                  <a:pt x="4584" y="2358"/>
                </a:lnTo>
                <a:lnTo>
                  <a:pt x="4597" y="2372"/>
                </a:lnTo>
                <a:lnTo>
                  <a:pt x="4607" y="2387"/>
                </a:lnTo>
                <a:lnTo>
                  <a:pt x="4617" y="2403"/>
                </a:lnTo>
                <a:lnTo>
                  <a:pt x="4626" y="2420"/>
                </a:lnTo>
                <a:lnTo>
                  <a:pt x="4632" y="2439"/>
                </a:lnTo>
                <a:lnTo>
                  <a:pt x="4637" y="2457"/>
                </a:lnTo>
                <a:lnTo>
                  <a:pt x="4641" y="2477"/>
                </a:lnTo>
                <a:lnTo>
                  <a:pt x="4641" y="2496"/>
                </a:lnTo>
                <a:lnTo>
                  <a:pt x="4641" y="4090"/>
                </a:lnTo>
                <a:lnTo>
                  <a:pt x="4641" y="4109"/>
                </a:lnTo>
                <a:lnTo>
                  <a:pt x="4637" y="4128"/>
                </a:lnTo>
                <a:lnTo>
                  <a:pt x="4632" y="4147"/>
                </a:lnTo>
                <a:lnTo>
                  <a:pt x="4626" y="4166"/>
                </a:lnTo>
                <a:lnTo>
                  <a:pt x="4617" y="4183"/>
                </a:lnTo>
                <a:lnTo>
                  <a:pt x="4607" y="4199"/>
                </a:lnTo>
                <a:lnTo>
                  <a:pt x="4597" y="4214"/>
                </a:lnTo>
                <a:lnTo>
                  <a:pt x="4584" y="4228"/>
                </a:lnTo>
                <a:lnTo>
                  <a:pt x="4570" y="4241"/>
                </a:lnTo>
                <a:lnTo>
                  <a:pt x="4555" y="4251"/>
                </a:lnTo>
                <a:lnTo>
                  <a:pt x="4539" y="4261"/>
                </a:lnTo>
                <a:lnTo>
                  <a:pt x="4522" y="4270"/>
                </a:lnTo>
                <a:lnTo>
                  <a:pt x="4503" y="4276"/>
                </a:lnTo>
                <a:lnTo>
                  <a:pt x="4484" y="4281"/>
                </a:lnTo>
                <a:lnTo>
                  <a:pt x="4465" y="4285"/>
                </a:lnTo>
                <a:lnTo>
                  <a:pt x="4446" y="4286"/>
                </a:lnTo>
                <a:lnTo>
                  <a:pt x="4175" y="4286"/>
                </a:lnTo>
                <a:lnTo>
                  <a:pt x="4155" y="4285"/>
                </a:lnTo>
                <a:lnTo>
                  <a:pt x="4136" y="4281"/>
                </a:lnTo>
                <a:lnTo>
                  <a:pt x="4117" y="4276"/>
                </a:lnTo>
                <a:lnTo>
                  <a:pt x="4099" y="4270"/>
                </a:lnTo>
                <a:lnTo>
                  <a:pt x="4082" y="4261"/>
                </a:lnTo>
                <a:lnTo>
                  <a:pt x="4066" y="4251"/>
                </a:lnTo>
                <a:lnTo>
                  <a:pt x="4051" y="4241"/>
                </a:lnTo>
                <a:lnTo>
                  <a:pt x="4037" y="4228"/>
                </a:lnTo>
                <a:lnTo>
                  <a:pt x="4024" y="4214"/>
                </a:lnTo>
                <a:lnTo>
                  <a:pt x="4014" y="4199"/>
                </a:lnTo>
                <a:lnTo>
                  <a:pt x="4003" y="4183"/>
                </a:lnTo>
                <a:lnTo>
                  <a:pt x="3995" y="4166"/>
                </a:lnTo>
                <a:lnTo>
                  <a:pt x="3989" y="4147"/>
                </a:lnTo>
                <a:lnTo>
                  <a:pt x="3983" y="4128"/>
                </a:lnTo>
                <a:lnTo>
                  <a:pt x="3980" y="4109"/>
                </a:lnTo>
                <a:lnTo>
                  <a:pt x="3979" y="4090"/>
                </a:lnTo>
                <a:lnTo>
                  <a:pt x="3979" y="2496"/>
                </a:lnTo>
                <a:lnTo>
                  <a:pt x="3980" y="2477"/>
                </a:lnTo>
                <a:lnTo>
                  <a:pt x="3983" y="2457"/>
                </a:lnTo>
                <a:lnTo>
                  <a:pt x="3989" y="2439"/>
                </a:lnTo>
                <a:lnTo>
                  <a:pt x="3995" y="2420"/>
                </a:lnTo>
                <a:lnTo>
                  <a:pt x="4003" y="2403"/>
                </a:lnTo>
                <a:lnTo>
                  <a:pt x="4014" y="2387"/>
                </a:lnTo>
                <a:lnTo>
                  <a:pt x="4024" y="2372"/>
                </a:lnTo>
                <a:lnTo>
                  <a:pt x="4037" y="2358"/>
                </a:lnTo>
                <a:lnTo>
                  <a:pt x="4051" y="2345"/>
                </a:lnTo>
                <a:lnTo>
                  <a:pt x="4066" y="2335"/>
                </a:lnTo>
                <a:lnTo>
                  <a:pt x="4082" y="2325"/>
                </a:lnTo>
                <a:lnTo>
                  <a:pt x="4099" y="2316"/>
                </a:lnTo>
                <a:lnTo>
                  <a:pt x="4117" y="2310"/>
                </a:lnTo>
                <a:lnTo>
                  <a:pt x="4136" y="2305"/>
                </a:lnTo>
                <a:lnTo>
                  <a:pt x="4155" y="2301"/>
                </a:lnTo>
                <a:lnTo>
                  <a:pt x="4175" y="2300"/>
                </a:lnTo>
                <a:lnTo>
                  <a:pt x="4446" y="2300"/>
                </a:lnTo>
                <a:close/>
                <a:moveTo>
                  <a:pt x="432" y="2469"/>
                </a:moveTo>
                <a:lnTo>
                  <a:pt x="623" y="2469"/>
                </a:lnTo>
                <a:lnTo>
                  <a:pt x="623" y="4109"/>
                </a:lnTo>
                <a:lnTo>
                  <a:pt x="432" y="4109"/>
                </a:lnTo>
                <a:lnTo>
                  <a:pt x="411" y="4109"/>
                </a:lnTo>
                <a:lnTo>
                  <a:pt x="388" y="4107"/>
                </a:lnTo>
                <a:lnTo>
                  <a:pt x="367" y="4105"/>
                </a:lnTo>
                <a:lnTo>
                  <a:pt x="345" y="4100"/>
                </a:lnTo>
                <a:lnTo>
                  <a:pt x="325" y="4095"/>
                </a:lnTo>
                <a:lnTo>
                  <a:pt x="304" y="4090"/>
                </a:lnTo>
                <a:lnTo>
                  <a:pt x="284" y="4083"/>
                </a:lnTo>
                <a:lnTo>
                  <a:pt x="265" y="4075"/>
                </a:lnTo>
                <a:lnTo>
                  <a:pt x="245" y="4066"/>
                </a:lnTo>
                <a:lnTo>
                  <a:pt x="226" y="4056"/>
                </a:lnTo>
                <a:lnTo>
                  <a:pt x="209" y="4047"/>
                </a:lnTo>
                <a:lnTo>
                  <a:pt x="191" y="4035"/>
                </a:lnTo>
                <a:lnTo>
                  <a:pt x="174" y="4023"/>
                </a:lnTo>
                <a:lnTo>
                  <a:pt x="158" y="4010"/>
                </a:lnTo>
                <a:lnTo>
                  <a:pt x="142" y="3996"/>
                </a:lnTo>
                <a:lnTo>
                  <a:pt x="126" y="3982"/>
                </a:lnTo>
                <a:lnTo>
                  <a:pt x="113" y="3967"/>
                </a:lnTo>
                <a:lnTo>
                  <a:pt x="99" y="3951"/>
                </a:lnTo>
                <a:lnTo>
                  <a:pt x="86" y="3935"/>
                </a:lnTo>
                <a:lnTo>
                  <a:pt x="74" y="3918"/>
                </a:lnTo>
                <a:lnTo>
                  <a:pt x="63" y="3901"/>
                </a:lnTo>
                <a:lnTo>
                  <a:pt x="53" y="3883"/>
                </a:lnTo>
                <a:lnTo>
                  <a:pt x="43" y="3863"/>
                </a:lnTo>
                <a:lnTo>
                  <a:pt x="34" y="3845"/>
                </a:lnTo>
                <a:lnTo>
                  <a:pt x="27" y="3825"/>
                </a:lnTo>
                <a:lnTo>
                  <a:pt x="19" y="3805"/>
                </a:lnTo>
                <a:lnTo>
                  <a:pt x="14" y="3784"/>
                </a:lnTo>
                <a:lnTo>
                  <a:pt x="9" y="3764"/>
                </a:lnTo>
                <a:lnTo>
                  <a:pt x="5" y="3742"/>
                </a:lnTo>
                <a:lnTo>
                  <a:pt x="2" y="3721"/>
                </a:lnTo>
                <a:lnTo>
                  <a:pt x="1" y="3699"/>
                </a:lnTo>
                <a:lnTo>
                  <a:pt x="0" y="3677"/>
                </a:lnTo>
                <a:lnTo>
                  <a:pt x="0" y="2902"/>
                </a:lnTo>
                <a:lnTo>
                  <a:pt x="1" y="2879"/>
                </a:lnTo>
                <a:lnTo>
                  <a:pt x="2" y="2858"/>
                </a:lnTo>
                <a:lnTo>
                  <a:pt x="5" y="2836"/>
                </a:lnTo>
                <a:lnTo>
                  <a:pt x="9" y="2815"/>
                </a:lnTo>
                <a:lnTo>
                  <a:pt x="14" y="2793"/>
                </a:lnTo>
                <a:lnTo>
                  <a:pt x="19" y="2773"/>
                </a:lnTo>
                <a:lnTo>
                  <a:pt x="27" y="2754"/>
                </a:lnTo>
                <a:lnTo>
                  <a:pt x="34" y="2733"/>
                </a:lnTo>
                <a:lnTo>
                  <a:pt x="43" y="2714"/>
                </a:lnTo>
                <a:lnTo>
                  <a:pt x="53" y="2696"/>
                </a:lnTo>
                <a:lnTo>
                  <a:pt x="63" y="2678"/>
                </a:lnTo>
                <a:lnTo>
                  <a:pt x="74" y="2661"/>
                </a:lnTo>
                <a:lnTo>
                  <a:pt x="86" y="2643"/>
                </a:lnTo>
                <a:lnTo>
                  <a:pt x="99" y="2627"/>
                </a:lnTo>
                <a:lnTo>
                  <a:pt x="113" y="2611"/>
                </a:lnTo>
                <a:lnTo>
                  <a:pt x="126" y="2596"/>
                </a:lnTo>
                <a:lnTo>
                  <a:pt x="142" y="2582"/>
                </a:lnTo>
                <a:lnTo>
                  <a:pt x="158" y="2568"/>
                </a:lnTo>
                <a:lnTo>
                  <a:pt x="174" y="2555"/>
                </a:lnTo>
                <a:lnTo>
                  <a:pt x="191" y="2544"/>
                </a:lnTo>
                <a:lnTo>
                  <a:pt x="209" y="2532"/>
                </a:lnTo>
                <a:lnTo>
                  <a:pt x="226" y="2521"/>
                </a:lnTo>
                <a:lnTo>
                  <a:pt x="245" y="2511"/>
                </a:lnTo>
                <a:lnTo>
                  <a:pt x="265" y="2503"/>
                </a:lnTo>
                <a:lnTo>
                  <a:pt x="284" y="2495"/>
                </a:lnTo>
                <a:lnTo>
                  <a:pt x="304" y="2489"/>
                </a:lnTo>
                <a:lnTo>
                  <a:pt x="325" y="2483"/>
                </a:lnTo>
                <a:lnTo>
                  <a:pt x="345" y="2478"/>
                </a:lnTo>
                <a:lnTo>
                  <a:pt x="367" y="2474"/>
                </a:lnTo>
                <a:lnTo>
                  <a:pt x="388" y="2472"/>
                </a:lnTo>
                <a:lnTo>
                  <a:pt x="411" y="2470"/>
                </a:lnTo>
                <a:lnTo>
                  <a:pt x="432" y="2469"/>
                </a:lnTo>
                <a:close/>
                <a:moveTo>
                  <a:pt x="441" y="2787"/>
                </a:moveTo>
                <a:lnTo>
                  <a:pt x="408" y="2624"/>
                </a:lnTo>
                <a:lnTo>
                  <a:pt x="382" y="2630"/>
                </a:lnTo>
                <a:lnTo>
                  <a:pt x="355" y="2638"/>
                </a:lnTo>
                <a:lnTo>
                  <a:pt x="328" y="2647"/>
                </a:lnTo>
                <a:lnTo>
                  <a:pt x="303" y="2658"/>
                </a:lnTo>
                <a:lnTo>
                  <a:pt x="278" y="2671"/>
                </a:lnTo>
                <a:lnTo>
                  <a:pt x="254" y="2685"/>
                </a:lnTo>
                <a:lnTo>
                  <a:pt x="232" y="2702"/>
                </a:lnTo>
                <a:lnTo>
                  <a:pt x="210" y="2721"/>
                </a:lnTo>
                <a:lnTo>
                  <a:pt x="193" y="2739"/>
                </a:lnTo>
                <a:lnTo>
                  <a:pt x="177" y="2758"/>
                </a:lnTo>
                <a:lnTo>
                  <a:pt x="162" y="2780"/>
                </a:lnTo>
                <a:lnTo>
                  <a:pt x="149" y="2802"/>
                </a:lnTo>
                <a:lnTo>
                  <a:pt x="138" y="2827"/>
                </a:lnTo>
                <a:lnTo>
                  <a:pt x="129" y="2852"/>
                </a:lnTo>
                <a:lnTo>
                  <a:pt x="121" y="2880"/>
                </a:lnTo>
                <a:lnTo>
                  <a:pt x="116" y="2910"/>
                </a:lnTo>
                <a:lnTo>
                  <a:pt x="115" y="2918"/>
                </a:lnTo>
                <a:lnTo>
                  <a:pt x="115" y="2921"/>
                </a:lnTo>
                <a:lnTo>
                  <a:pt x="115" y="3577"/>
                </a:lnTo>
                <a:lnTo>
                  <a:pt x="282" y="3577"/>
                </a:lnTo>
                <a:lnTo>
                  <a:pt x="282" y="2926"/>
                </a:lnTo>
                <a:lnTo>
                  <a:pt x="284" y="2912"/>
                </a:lnTo>
                <a:lnTo>
                  <a:pt x="287" y="2900"/>
                </a:lnTo>
                <a:lnTo>
                  <a:pt x="293" y="2888"/>
                </a:lnTo>
                <a:lnTo>
                  <a:pt x="297" y="2877"/>
                </a:lnTo>
                <a:lnTo>
                  <a:pt x="303" y="2867"/>
                </a:lnTo>
                <a:lnTo>
                  <a:pt x="310" y="2858"/>
                </a:lnTo>
                <a:lnTo>
                  <a:pt x="317" y="2849"/>
                </a:lnTo>
                <a:lnTo>
                  <a:pt x="325" y="2841"/>
                </a:lnTo>
                <a:lnTo>
                  <a:pt x="337" y="2831"/>
                </a:lnTo>
                <a:lnTo>
                  <a:pt x="349" y="2821"/>
                </a:lnTo>
                <a:lnTo>
                  <a:pt x="363" y="2814"/>
                </a:lnTo>
                <a:lnTo>
                  <a:pt x="377" y="2806"/>
                </a:lnTo>
                <a:lnTo>
                  <a:pt x="392" y="2800"/>
                </a:lnTo>
                <a:lnTo>
                  <a:pt x="408" y="2795"/>
                </a:lnTo>
                <a:lnTo>
                  <a:pt x="425" y="2790"/>
                </a:lnTo>
                <a:lnTo>
                  <a:pt x="441" y="2787"/>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pic>
        <p:nvPicPr>
          <p:cNvPr id="29" name="图片 28" descr="logo西北大学黑色"/>
          <p:cNvPicPr>
            <a:picLocks noChangeAspect="1"/>
          </p:cNvPicPr>
          <p:nvPr>
            <p:custDataLst>
              <p:tags r:id="rId5"/>
            </p:custDataLst>
          </p:nvPr>
        </p:nvPicPr>
        <p:blipFill>
          <a:blip r:embed="rId6"/>
          <a:stretch>
            <a:fillRect/>
          </a:stretch>
        </p:blipFill>
        <p:spPr>
          <a:xfrm>
            <a:off x="10322560" y="0"/>
            <a:ext cx="1869440" cy="628015"/>
          </a:xfrm>
          <a:prstGeom prst="rect">
            <a:avLst/>
          </a:prstGeom>
          <a:noFill/>
          <a:ln w="9525">
            <a:noFill/>
          </a:ln>
        </p:spPr>
      </p:pic>
      <p:sp>
        <p:nvSpPr>
          <p:cNvPr id="23" name="文本框 22"/>
          <p:cNvSpPr txBox="1"/>
          <p:nvPr/>
        </p:nvSpPr>
        <p:spPr>
          <a:xfrm>
            <a:off x="1919818" y="984276"/>
            <a:ext cx="609600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Project</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对比计划和进度的执行情况</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pic>
        <p:nvPicPr>
          <p:cNvPr id="4" name="图片 3"/>
          <p:cNvPicPr>
            <a:picLocks noChangeAspect="1"/>
          </p:cNvPicPr>
          <p:nvPr>
            <p:custDataLst>
              <p:tags r:id="rId7"/>
            </p:custDataLst>
          </p:nvPr>
        </p:nvPicPr>
        <p:blipFill>
          <a:blip r:embed="rId8"/>
          <a:srcRect r="8913"/>
          <a:stretch>
            <a:fillRect/>
          </a:stretch>
        </p:blipFill>
        <p:spPr>
          <a:xfrm>
            <a:off x="1362075" y="1586230"/>
            <a:ext cx="8571865" cy="500951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3297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4.2</a:t>
            </a:r>
            <a:r>
              <a:rPr lang="zh-CN" altLang="en-US" sz="3200" dirty="0">
                <a:solidFill>
                  <a:srgbClr val="00A3A4"/>
                </a:solidFill>
                <a:latin typeface="Century Gothic" panose="020B0502020202020204"/>
                <a:ea typeface="思源黑体 CN Bold"/>
                <a:cs typeface="+mn-ea"/>
                <a:sym typeface="+mn-lt"/>
              </a:rPr>
              <a:t> 计划实际对比</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7268766" y="1716438"/>
            <a:ext cx="4224469" cy="764775"/>
            <a:chOff x="980156" y="1247429"/>
            <a:chExt cx="3168352" cy="573581"/>
          </a:xfrm>
        </p:grpSpPr>
        <p:sp>
          <p:nvSpPr>
            <p:cNvPr id="14" name="3"/>
            <p:cNvSpPr>
              <a:spLocks noChangeArrowheads="1"/>
            </p:cNvSpPr>
            <p:nvPr>
              <p:custDataLst>
                <p:tags r:id="rId2"/>
              </p:custDataLst>
            </p:nvPr>
          </p:nvSpPr>
          <p:spPr bwMode="auto">
            <a:xfrm>
              <a:off x="1043608" y="1247429"/>
              <a:ext cx="2520902" cy="30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5" name="矩形 14"/>
            <p:cNvSpPr/>
            <p:nvPr/>
          </p:nvSpPr>
          <p:spPr>
            <a:xfrm>
              <a:off x="980156" y="1562621"/>
              <a:ext cx="3168352" cy="25838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6" name="组合 15"/>
          <p:cNvGrpSpPr/>
          <p:nvPr/>
        </p:nvGrpSpPr>
        <p:grpSpPr>
          <a:xfrm>
            <a:off x="6562939" y="4075349"/>
            <a:ext cx="4224469" cy="602878"/>
            <a:chOff x="980156" y="1367121"/>
            <a:chExt cx="3168352" cy="452158"/>
          </a:xfrm>
        </p:grpSpPr>
        <p:sp>
          <p:nvSpPr>
            <p:cNvPr id="17" name="2"/>
            <p:cNvSpPr>
              <a:spLocks noChangeArrowheads="1"/>
            </p:cNvSpPr>
            <p:nvPr>
              <p:custDataLst>
                <p:tags r:id="rId3"/>
              </p:custDataLst>
            </p:nvPr>
          </p:nvSpPr>
          <p:spPr bwMode="auto">
            <a:xfrm>
              <a:off x="1092919" y="1367121"/>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8" name="矩形 17"/>
            <p:cNvSpPr/>
            <p:nvPr/>
          </p:nvSpPr>
          <p:spPr>
            <a:xfrm>
              <a:off x="980156" y="1562621"/>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9" name="组合 18"/>
          <p:cNvGrpSpPr/>
          <p:nvPr/>
        </p:nvGrpSpPr>
        <p:grpSpPr>
          <a:xfrm>
            <a:off x="857650" y="3101044"/>
            <a:ext cx="5790769" cy="547427"/>
            <a:chOff x="980156" y="1523755"/>
            <a:chExt cx="4343077" cy="410570"/>
          </a:xfrm>
        </p:grpSpPr>
        <p:sp>
          <p:nvSpPr>
            <p:cNvPr id="20" name="1"/>
            <p:cNvSpPr>
              <a:spLocks noChangeArrowheads="1"/>
            </p:cNvSpPr>
            <p:nvPr>
              <p:custDataLst>
                <p:tags r:id="rId4"/>
              </p:custDataLst>
            </p:nvPr>
          </p:nvSpPr>
          <p:spPr bwMode="auto">
            <a:xfrm>
              <a:off x="2802331" y="1626500"/>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1" name="矩形 20"/>
            <p:cNvSpPr/>
            <p:nvPr/>
          </p:nvSpPr>
          <p:spPr>
            <a:xfrm>
              <a:off x="980156" y="1523755"/>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27" name="Shape"/>
          <p:cNvSpPr/>
          <p:nvPr/>
        </p:nvSpPr>
        <p:spPr bwMode="auto">
          <a:xfrm>
            <a:off x="5935718" y="4512937"/>
            <a:ext cx="310260" cy="293713"/>
          </a:xfrm>
          <a:custGeom>
            <a:avLst/>
            <a:gdLst>
              <a:gd name="T0" fmla="*/ 576551976 w 5778"/>
              <a:gd name="T1" fmla="*/ 0 h 5471"/>
              <a:gd name="T2" fmla="*/ 587313346 w 5778"/>
              <a:gd name="T3" fmla="*/ 1630345 h 5471"/>
              <a:gd name="T4" fmla="*/ 597313772 w 5778"/>
              <a:gd name="T5" fmla="*/ 5326145 h 5471"/>
              <a:gd name="T6" fmla="*/ 606227510 w 5778"/>
              <a:gd name="T7" fmla="*/ 10761067 h 5471"/>
              <a:gd name="T8" fmla="*/ 613836301 w 5778"/>
              <a:gd name="T9" fmla="*/ 17717886 h 5471"/>
              <a:gd name="T10" fmla="*/ 620141132 w 5778"/>
              <a:gd name="T11" fmla="*/ 26087495 h 5471"/>
              <a:gd name="T12" fmla="*/ 624815273 w 5778"/>
              <a:gd name="T13" fmla="*/ 35544220 h 5471"/>
              <a:gd name="T14" fmla="*/ 627424180 w 5778"/>
              <a:gd name="T15" fmla="*/ 45979283 h 5471"/>
              <a:gd name="T16" fmla="*/ 628076324 w 5778"/>
              <a:gd name="T17" fmla="*/ 382291463 h 5471"/>
              <a:gd name="T18" fmla="*/ 627424180 w 5778"/>
              <a:gd name="T19" fmla="*/ 390552294 h 5471"/>
              <a:gd name="T20" fmla="*/ 624815273 w 5778"/>
              <a:gd name="T21" fmla="*/ 400987358 h 5471"/>
              <a:gd name="T22" fmla="*/ 620141132 w 5778"/>
              <a:gd name="T23" fmla="*/ 410444083 h 5471"/>
              <a:gd name="T24" fmla="*/ 613836301 w 5778"/>
              <a:gd name="T25" fmla="*/ 418814021 h 5471"/>
              <a:gd name="T26" fmla="*/ 606227510 w 5778"/>
              <a:gd name="T27" fmla="*/ 425770511 h 5471"/>
              <a:gd name="T28" fmla="*/ 597313772 w 5778"/>
              <a:gd name="T29" fmla="*/ 431205433 h 5471"/>
              <a:gd name="T30" fmla="*/ 587313346 w 5778"/>
              <a:gd name="T31" fmla="*/ 434901233 h 5471"/>
              <a:gd name="T32" fmla="*/ 576551976 w 5778"/>
              <a:gd name="T33" fmla="*/ 436531907 h 5471"/>
              <a:gd name="T34" fmla="*/ 51633149 w 5778"/>
              <a:gd name="T35" fmla="*/ 436531907 h 5471"/>
              <a:gd name="T36" fmla="*/ 40871778 w 5778"/>
              <a:gd name="T37" fmla="*/ 434901233 h 5471"/>
              <a:gd name="T38" fmla="*/ 30871023 w 5778"/>
              <a:gd name="T39" fmla="*/ 431205433 h 5471"/>
              <a:gd name="T40" fmla="*/ 21957614 w 5778"/>
              <a:gd name="T41" fmla="*/ 425770511 h 5471"/>
              <a:gd name="T42" fmla="*/ 14131223 w 5778"/>
              <a:gd name="T43" fmla="*/ 418814021 h 5471"/>
              <a:gd name="T44" fmla="*/ 7826391 w 5778"/>
              <a:gd name="T45" fmla="*/ 410444083 h 5471"/>
              <a:gd name="T46" fmla="*/ 3369852 w 5778"/>
              <a:gd name="T47" fmla="*/ 400987358 h 5471"/>
              <a:gd name="T48" fmla="*/ 652144 w 5778"/>
              <a:gd name="T49" fmla="*/ 390552294 h 5471"/>
              <a:gd name="T50" fmla="*/ 0 w 5778"/>
              <a:gd name="T51" fmla="*/ 54240444 h 5471"/>
              <a:gd name="T52" fmla="*/ 652144 w 5778"/>
              <a:gd name="T53" fmla="*/ 45979283 h 5471"/>
              <a:gd name="T54" fmla="*/ 3369852 w 5778"/>
              <a:gd name="T55" fmla="*/ 35544220 h 5471"/>
              <a:gd name="T56" fmla="*/ 7826391 w 5778"/>
              <a:gd name="T57" fmla="*/ 26087495 h 5471"/>
              <a:gd name="T58" fmla="*/ 14131223 w 5778"/>
              <a:gd name="T59" fmla="*/ 17717886 h 5471"/>
              <a:gd name="T60" fmla="*/ 21957614 w 5778"/>
              <a:gd name="T61" fmla="*/ 10761067 h 5471"/>
              <a:gd name="T62" fmla="*/ 30871023 w 5778"/>
              <a:gd name="T63" fmla="*/ 5326145 h 5471"/>
              <a:gd name="T64" fmla="*/ 40871778 w 5778"/>
              <a:gd name="T65" fmla="*/ 1630345 h 5471"/>
              <a:gd name="T66" fmla="*/ 51633149 w 5778"/>
              <a:gd name="T67" fmla="*/ 0 h 5471"/>
              <a:gd name="T68" fmla="*/ 154355774 w 5778"/>
              <a:gd name="T69" fmla="*/ 556643094 h 5471"/>
              <a:gd name="T70" fmla="*/ 206749868 w 5778"/>
              <a:gd name="T71" fmla="*/ 548382263 h 5471"/>
              <a:gd name="T72" fmla="*/ 259143962 w 5778"/>
              <a:gd name="T73" fmla="*/ 543273344 h 5471"/>
              <a:gd name="T74" fmla="*/ 384150602 w 5778"/>
              <a:gd name="T75" fmla="*/ 543925679 h 5471"/>
              <a:gd name="T76" fmla="*/ 434370662 w 5778"/>
              <a:gd name="T77" fmla="*/ 549034269 h 5471"/>
              <a:gd name="T78" fmla="*/ 484699193 w 5778"/>
              <a:gd name="T79" fmla="*/ 556643094 h 5471"/>
              <a:gd name="T80" fmla="*/ 154355774 w 5778"/>
              <a:gd name="T81" fmla="*/ 556643094 h 5471"/>
              <a:gd name="T82" fmla="*/ 577856264 w 5778"/>
              <a:gd name="T83" fmla="*/ 339681647 h 5471"/>
              <a:gd name="T84" fmla="*/ 524049081 w 5778"/>
              <a:gd name="T85" fmla="*/ 365117135 h 5471"/>
              <a:gd name="T86" fmla="*/ 517309707 w 5778"/>
              <a:gd name="T87" fmla="*/ 366203922 h 5471"/>
              <a:gd name="T88" fmla="*/ 509700587 w 5778"/>
              <a:gd name="T89" fmla="*/ 370334502 h 5471"/>
              <a:gd name="T90" fmla="*/ 504156700 w 5778"/>
              <a:gd name="T91" fmla="*/ 376965318 h 5471"/>
              <a:gd name="T92" fmla="*/ 501548123 w 5778"/>
              <a:gd name="T93" fmla="*/ 385334927 h 5471"/>
              <a:gd name="T94" fmla="*/ 501874195 w 5778"/>
              <a:gd name="T95" fmla="*/ 392182969 h 5471"/>
              <a:gd name="T96" fmla="*/ 505243718 w 5778"/>
              <a:gd name="T97" fmla="*/ 400226574 h 5471"/>
              <a:gd name="T98" fmla="*/ 511439748 w 5778"/>
              <a:gd name="T99" fmla="*/ 406422280 h 5471"/>
              <a:gd name="T100" fmla="*/ 519483741 w 5778"/>
              <a:gd name="T101" fmla="*/ 409792077 h 5471"/>
              <a:gd name="T102" fmla="*/ 526331916 w 5778"/>
              <a:gd name="T103" fmla="*/ 410009302 h 5471"/>
              <a:gd name="T104" fmla="*/ 534701981 w 5778"/>
              <a:gd name="T105" fmla="*/ 407509396 h 5471"/>
              <a:gd name="T106" fmla="*/ 541441355 w 5778"/>
              <a:gd name="T107" fmla="*/ 402074474 h 5471"/>
              <a:gd name="T108" fmla="*/ 545572152 w 5778"/>
              <a:gd name="T109" fmla="*/ 394465649 h 5471"/>
              <a:gd name="T110" fmla="*/ 546659169 w 5778"/>
              <a:gd name="T111" fmla="*/ 387617608 h 5471"/>
              <a:gd name="T112" fmla="*/ 544811207 w 5778"/>
              <a:gd name="T113" fmla="*/ 378921666 h 5471"/>
              <a:gd name="T114" fmla="*/ 539919465 w 5778"/>
              <a:gd name="T115" fmla="*/ 371747622 h 5471"/>
              <a:gd name="T116" fmla="*/ 532854019 w 5778"/>
              <a:gd name="T117" fmla="*/ 366965035 h 5471"/>
              <a:gd name="T118" fmla="*/ 524049081 w 5778"/>
              <a:gd name="T119" fmla="*/ 365117135 h 54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778" h="5471">
                <a:moveTo>
                  <a:pt x="500" y="0"/>
                </a:moveTo>
                <a:lnTo>
                  <a:pt x="5278" y="0"/>
                </a:lnTo>
                <a:lnTo>
                  <a:pt x="5304" y="0"/>
                </a:lnTo>
                <a:lnTo>
                  <a:pt x="5328" y="2"/>
                </a:lnTo>
                <a:lnTo>
                  <a:pt x="5354" y="5"/>
                </a:lnTo>
                <a:lnTo>
                  <a:pt x="5379" y="10"/>
                </a:lnTo>
                <a:lnTo>
                  <a:pt x="5403" y="15"/>
                </a:lnTo>
                <a:lnTo>
                  <a:pt x="5427" y="22"/>
                </a:lnTo>
                <a:lnTo>
                  <a:pt x="5450" y="30"/>
                </a:lnTo>
                <a:lnTo>
                  <a:pt x="5472" y="39"/>
                </a:lnTo>
                <a:lnTo>
                  <a:pt x="5495" y="49"/>
                </a:lnTo>
                <a:lnTo>
                  <a:pt x="5516" y="60"/>
                </a:lnTo>
                <a:lnTo>
                  <a:pt x="5537" y="72"/>
                </a:lnTo>
                <a:lnTo>
                  <a:pt x="5557" y="85"/>
                </a:lnTo>
                <a:lnTo>
                  <a:pt x="5577" y="99"/>
                </a:lnTo>
                <a:lnTo>
                  <a:pt x="5596" y="113"/>
                </a:lnTo>
                <a:lnTo>
                  <a:pt x="5614" y="130"/>
                </a:lnTo>
                <a:lnTo>
                  <a:pt x="5631" y="146"/>
                </a:lnTo>
                <a:lnTo>
                  <a:pt x="5647" y="163"/>
                </a:lnTo>
                <a:lnTo>
                  <a:pt x="5663" y="181"/>
                </a:lnTo>
                <a:lnTo>
                  <a:pt x="5679" y="200"/>
                </a:lnTo>
                <a:lnTo>
                  <a:pt x="5692" y="220"/>
                </a:lnTo>
                <a:lnTo>
                  <a:pt x="5705" y="240"/>
                </a:lnTo>
                <a:lnTo>
                  <a:pt x="5718" y="261"/>
                </a:lnTo>
                <a:lnTo>
                  <a:pt x="5729" y="283"/>
                </a:lnTo>
                <a:lnTo>
                  <a:pt x="5739" y="305"/>
                </a:lnTo>
                <a:lnTo>
                  <a:pt x="5748" y="327"/>
                </a:lnTo>
                <a:lnTo>
                  <a:pt x="5755" y="351"/>
                </a:lnTo>
                <a:lnTo>
                  <a:pt x="5762" y="374"/>
                </a:lnTo>
                <a:lnTo>
                  <a:pt x="5768" y="399"/>
                </a:lnTo>
                <a:lnTo>
                  <a:pt x="5772" y="423"/>
                </a:lnTo>
                <a:lnTo>
                  <a:pt x="5775" y="448"/>
                </a:lnTo>
                <a:lnTo>
                  <a:pt x="5778" y="473"/>
                </a:lnTo>
                <a:lnTo>
                  <a:pt x="5778" y="499"/>
                </a:lnTo>
                <a:lnTo>
                  <a:pt x="5778" y="3517"/>
                </a:lnTo>
                <a:lnTo>
                  <a:pt x="5778" y="3543"/>
                </a:lnTo>
                <a:lnTo>
                  <a:pt x="5775" y="3568"/>
                </a:lnTo>
                <a:lnTo>
                  <a:pt x="5772" y="3593"/>
                </a:lnTo>
                <a:lnTo>
                  <a:pt x="5768" y="3617"/>
                </a:lnTo>
                <a:lnTo>
                  <a:pt x="5762" y="3642"/>
                </a:lnTo>
                <a:lnTo>
                  <a:pt x="5755" y="3665"/>
                </a:lnTo>
                <a:lnTo>
                  <a:pt x="5748" y="3689"/>
                </a:lnTo>
                <a:lnTo>
                  <a:pt x="5739" y="3711"/>
                </a:lnTo>
                <a:lnTo>
                  <a:pt x="5729" y="3733"/>
                </a:lnTo>
                <a:lnTo>
                  <a:pt x="5718" y="3754"/>
                </a:lnTo>
                <a:lnTo>
                  <a:pt x="5705" y="3776"/>
                </a:lnTo>
                <a:lnTo>
                  <a:pt x="5692" y="3796"/>
                </a:lnTo>
                <a:lnTo>
                  <a:pt x="5679" y="3816"/>
                </a:lnTo>
                <a:lnTo>
                  <a:pt x="5663" y="3835"/>
                </a:lnTo>
                <a:lnTo>
                  <a:pt x="5647" y="3853"/>
                </a:lnTo>
                <a:lnTo>
                  <a:pt x="5631" y="3870"/>
                </a:lnTo>
                <a:lnTo>
                  <a:pt x="5614" y="3887"/>
                </a:lnTo>
                <a:lnTo>
                  <a:pt x="5596" y="3903"/>
                </a:lnTo>
                <a:lnTo>
                  <a:pt x="5577" y="3917"/>
                </a:lnTo>
                <a:lnTo>
                  <a:pt x="5557" y="3932"/>
                </a:lnTo>
                <a:lnTo>
                  <a:pt x="5537" y="3944"/>
                </a:lnTo>
                <a:lnTo>
                  <a:pt x="5516" y="3956"/>
                </a:lnTo>
                <a:lnTo>
                  <a:pt x="5495" y="3967"/>
                </a:lnTo>
                <a:lnTo>
                  <a:pt x="5472" y="3977"/>
                </a:lnTo>
                <a:lnTo>
                  <a:pt x="5450" y="3986"/>
                </a:lnTo>
                <a:lnTo>
                  <a:pt x="5427" y="3994"/>
                </a:lnTo>
                <a:lnTo>
                  <a:pt x="5403" y="4001"/>
                </a:lnTo>
                <a:lnTo>
                  <a:pt x="5379" y="4006"/>
                </a:lnTo>
                <a:lnTo>
                  <a:pt x="5354" y="4011"/>
                </a:lnTo>
                <a:lnTo>
                  <a:pt x="5328" y="4014"/>
                </a:lnTo>
                <a:lnTo>
                  <a:pt x="5304" y="4016"/>
                </a:lnTo>
                <a:lnTo>
                  <a:pt x="5278" y="4016"/>
                </a:lnTo>
                <a:lnTo>
                  <a:pt x="500" y="4016"/>
                </a:lnTo>
                <a:lnTo>
                  <a:pt x="475" y="4016"/>
                </a:lnTo>
                <a:lnTo>
                  <a:pt x="449" y="4014"/>
                </a:lnTo>
                <a:lnTo>
                  <a:pt x="425" y="4011"/>
                </a:lnTo>
                <a:lnTo>
                  <a:pt x="400" y="4006"/>
                </a:lnTo>
                <a:lnTo>
                  <a:pt x="376" y="4001"/>
                </a:lnTo>
                <a:lnTo>
                  <a:pt x="352" y="3994"/>
                </a:lnTo>
                <a:lnTo>
                  <a:pt x="329" y="3986"/>
                </a:lnTo>
                <a:lnTo>
                  <a:pt x="305" y="3977"/>
                </a:lnTo>
                <a:lnTo>
                  <a:pt x="284" y="3967"/>
                </a:lnTo>
                <a:lnTo>
                  <a:pt x="262" y="3956"/>
                </a:lnTo>
                <a:lnTo>
                  <a:pt x="242" y="3944"/>
                </a:lnTo>
                <a:lnTo>
                  <a:pt x="221" y="3932"/>
                </a:lnTo>
                <a:lnTo>
                  <a:pt x="202" y="3917"/>
                </a:lnTo>
                <a:lnTo>
                  <a:pt x="183" y="3903"/>
                </a:lnTo>
                <a:lnTo>
                  <a:pt x="165" y="3887"/>
                </a:lnTo>
                <a:lnTo>
                  <a:pt x="147" y="3870"/>
                </a:lnTo>
                <a:lnTo>
                  <a:pt x="130" y="3853"/>
                </a:lnTo>
                <a:lnTo>
                  <a:pt x="115" y="3835"/>
                </a:lnTo>
                <a:lnTo>
                  <a:pt x="100" y="3816"/>
                </a:lnTo>
                <a:lnTo>
                  <a:pt x="86" y="3796"/>
                </a:lnTo>
                <a:lnTo>
                  <a:pt x="72" y="3776"/>
                </a:lnTo>
                <a:lnTo>
                  <a:pt x="61" y="3754"/>
                </a:lnTo>
                <a:lnTo>
                  <a:pt x="50" y="3733"/>
                </a:lnTo>
                <a:lnTo>
                  <a:pt x="40" y="3711"/>
                </a:lnTo>
                <a:lnTo>
                  <a:pt x="31" y="3689"/>
                </a:lnTo>
                <a:lnTo>
                  <a:pt x="22" y="3665"/>
                </a:lnTo>
                <a:lnTo>
                  <a:pt x="16" y="3642"/>
                </a:lnTo>
                <a:lnTo>
                  <a:pt x="10" y="3617"/>
                </a:lnTo>
                <a:lnTo>
                  <a:pt x="6" y="3593"/>
                </a:lnTo>
                <a:lnTo>
                  <a:pt x="3" y="3568"/>
                </a:lnTo>
                <a:lnTo>
                  <a:pt x="1" y="3543"/>
                </a:lnTo>
                <a:lnTo>
                  <a:pt x="0" y="3517"/>
                </a:lnTo>
                <a:lnTo>
                  <a:pt x="0" y="499"/>
                </a:lnTo>
                <a:lnTo>
                  <a:pt x="1" y="473"/>
                </a:lnTo>
                <a:lnTo>
                  <a:pt x="3" y="448"/>
                </a:lnTo>
                <a:lnTo>
                  <a:pt x="6" y="423"/>
                </a:lnTo>
                <a:lnTo>
                  <a:pt x="10" y="399"/>
                </a:lnTo>
                <a:lnTo>
                  <a:pt x="16" y="374"/>
                </a:lnTo>
                <a:lnTo>
                  <a:pt x="22" y="351"/>
                </a:lnTo>
                <a:lnTo>
                  <a:pt x="31" y="327"/>
                </a:lnTo>
                <a:lnTo>
                  <a:pt x="40" y="305"/>
                </a:lnTo>
                <a:lnTo>
                  <a:pt x="50" y="283"/>
                </a:lnTo>
                <a:lnTo>
                  <a:pt x="61" y="261"/>
                </a:lnTo>
                <a:lnTo>
                  <a:pt x="72" y="240"/>
                </a:lnTo>
                <a:lnTo>
                  <a:pt x="86" y="220"/>
                </a:lnTo>
                <a:lnTo>
                  <a:pt x="100" y="200"/>
                </a:lnTo>
                <a:lnTo>
                  <a:pt x="115" y="181"/>
                </a:lnTo>
                <a:lnTo>
                  <a:pt x="130" y="163"/>
                </a:lnTo>
                <a:lnTo>
                  <a:pt x="147" y="146"/>
                </a:lnTo>
                <a:lnTo>
                  <a:pt x="165" y="130"/>
                </a:lnTo>
                <a:lnTo>
                  <a:pt x="183" y="113"/>
                </a:lnTo>
                <a:lnTo>
                  <a:pt x="202" y="99"/>
                </a:lnTo>
                <a:lnTo>
                  <a:pt x="221" y="85"/>
                </a:lnTo>
                <a:lnTo>
                  <a:pt x="242" y="72"/>
                </a:lnTo>
                <a:lnTo>
                  <a:pt x="262" y="60"/>
                </a:lnTo>
                <a:lnTo>
                  <a:pt x="284" y="49"/>
                </a:lnTo>
                <a:lnTo>
                  <a:pt x="305" y="39"/>
                </a:lnTo>
                <a:lnTo>
                  <a:pt x="329" y="30"/>
                </a:lnTo>
                <a:lnTo>
                  <a:pt x="352" y="22"/>
                </a:lnTo>
                <a:lnTo>
                  <a:pt x="376" y="15"/>
                </a:lnTo>
                <a:lnTo>
                  <a:pt x="400" y="10"/>
                </a:lnTo>
                <a:lnTo>
                  <a:pt x="425" y="5"/>
                </a:lnTo>
                <a:lnTo>
                  <a:pt x="449" y="2"/>
                </a:lnTo>
                <a:lnTo>
                  <a:pt x="475" y="0"/>
                </a:lnTo>
                <a:lnTo>
                  <a:pt x="500" y="0"/>
                </a:lnTo>
                <a:close/>
                <a:moveTo>
                  <a:pt x="1420" y="5121"/>
                </a:moveTo>
                <a:lnTo>
                  <a:pt x="1420" y="5121"/>
                </a:lnTo>
                <a:lnTo>
                  <a:pt x="1541" y="5100"/>
                </a:lnTo>
                <a:lnTo>
                  <a:pt x="1661" y="5080"/>
                </a:lnTo>
                <a:lnTo>
                  <a:pt x="1781" y="5061"/>
                </a:lnTo>
                <a:lnTo>
                  <a:pt x="1902" y="5045"/>
                </a:lnTo>
                <a:lnTo>
                  <a:pt x="2022" y="5031"/>
                </a:lnTo>
                <a:lnTo>
                  <a:pt x="2144" y="5018"/>
                </a:lnTo>
                <a:lnTo>
                  <a:pt x="2264" y="5007"/>
                </a:lnTo>
                <a:lnTo>
                  <a:pt x="2384" y="4998"/>
                </a:lnTo>
                <a:lnTo>
                  <a:pt x="2384" y="4304"/>
                </a:lnTo>
                <a:lnTo>
                  <a:pt x="3534" y="4304"/>
                </a:lnTo>
                <a:lnTo>
                  <a:pt x="3534" y="5004"/>
                </a:lnTo>
                <a:lnTo>
                  <a:pt x="3650" y="5014"/>
                </a:lnTo>
                <a:lnTo>
                  <a:pt x="3766" y="5025"/>
                </a:lnTo>
                <a:lnTo>
                  <a:pt x="3880" y="5037"/>
                </a:lnTo>
                <a:lnTo>
                  <a:pt x="3996" y="5051"/>
                </a:lnTo>
                <a:lnTo>
                  <a:pt x="4112" y="5066"/>
                </a:lnTo>
                <a:lnTo>
                  <a:pt x="4227" y="5083"/>
                </a:lnTo>
                <a:lnTo>
                  <a:pt x="4343" y="5102"/>
                </a:lnTo>
                <a:lnTo>
                  <a:pt x="4459" y="5121"/>
                </a:lnTo>
                <a:lnTo>
                  <a:pt x="4459" y="5471"/>
                </a:lnTo>
                <a:lnTo>
                  <a:pt x="1420" y="5471"/>
                </a:lnTo>
                <a:lnTo>
                  <a:pt x="1420" y="5121"/>
                </a:lnTo>
                <a:close/>
                <a:moveTo>
                  <a:pt x="443" y="467"/>
                </a:moveTo>
                <a:lnTo>
                  <a:pt x="443" y="3125"/>
                </a:lnTo>
                <a:lnTo>
                  <a:pt x="5316" y="3125"/>
                </a:lnTo>
                <a:lnTo>
                  <a:pt x="5316" y="467"/>
                </a:lnTo>
                <a:lnTo>
                  <a:pt x="443" y="467"/>
                </a:lnTo>
                <a:close/>
                <a:moveTo>
                  <a:pt x="4821" y="3359"/>
                </a:moveTo>
                <a:lnTo>
                  <a:pt x="4821" y="3359"/>
                </a:lnTo>
                <a:lnTo>
                  <a:pt x="4800" y="3360"/>
                </a:lnTo>
                <a:lnTo>
                  <a:pt x="4779" y="3363"/>
                </a:lnTo>
                <a:lnTo>
                  <a:pt x="4759" y="3369"/>
                </a:lnTo>
                <a:lnTo>
                  <a:pt x="4740" y="3376"/>
                </a:lnTo>
                <a:lnTo>
                  <a:pt x="4722" y="3384"/>
                </a:lnTo>
                <a:lnTo>
                  <a:pt x="4705" y="3394"/>
                </a:lnTo>
                <a:lnTo>
                  <a:pt x="4689" y="3407"/>
                </a:lnTo>
                <a:lnTo>
                  <a:pt x="4674" y="3420"/>
                </a:lnTo>
                <a:lnTo>
                  <a:pt x="4661" y="3435"/>
                </a:lnTo>
                <a:lnTo>
                  <a:pt x="4648" y="3450"/>
                </a:lnTo>
                <a:lnTo>
                  <a:pt x="4638" y="3468"/>
                </a:lnTo>
                <a:lnTo>
                  <a:pt x="4630" y="3486"/>
                </a:lnTo>
                <a:lnTo>
                  <a:pt x="4623" y="3505"/>
                </a:lnTo>
                <a:lnTo>
                  <a:pt x="4617" y="3525"/>
                </a:lnTo>
                <a:lnTo>
                  <a:pt x="4614" y="3545"/>
                </a:lnTo>
                <a:lnTo>
                  <a:pt x="4613" y="3566"/>
                </a:lnTo>
                <a:lnTo>
                  <a:pt x="4614" y="3587"/>
                </a:lnTo>
                <a:lnTo>
                  <a:pt x="4617" y="3608"/>
                </a:lnTo>
                <a:lnTo>
                  <a:pt x="4623" y="3629"/>
                </a:lnTo>
                <a:lnTo>
                  <a:pt x="4630" y="3647"/>
                </a:lnTo>
                <a:lnTo>
                  <a:pt x="4638" y="3665"/>
                </a:lnTo>
                <a:lnTo>
                  <a:pt x="4648" y="3682"/>
                </a:lnTo>
                <a:lnTo>
                  <a:pt x="4661" y="3699"/>
                </a:lnTo>
                <a:lnTo>
                  <a:pt x="4674" y="3713"/>
                </a:lnTo>
                <a:lnTo>
                  <a:pt x="4689" y="3727"/>
                </a:lnTo>
                <a:lnTo>
                  <a:pt x="4705" y="3739"/>
                </a:lnTo>
                <a:lnTo>
                  <a:pt x="4722" y="3749"/>
                </a:lnTo>
                <a:lnTo>
                  <a:pt x="4740" y="3758"/>
                </a:lnTo>
                <a:lnTo>
                  <a:pt x="4759" y="3765"/>
                </a:lnTo>
                <a:lnTo>
                  <a:pt x="4779" y="3770"/>
                </a:lnTo>
                <a:lnTo>
                  <a:pt x="4800" y="3772"/>
                </a:lnTo>
                <a:lnTo>
                  <a:pt x="4821" y="3773"/>
                </a:lnTo>
                <a:lnTo>
                  <a:pt x="4842" y="3772"/>
                </a:lnTo>
                <a:lnTo>
                  <a:pt x="4863" y="3770"/>
                </a:lnTo>
                <a:lnTo>
                  <a:pt x="4883" y="3765"/>
                </a:lnTo>
                <a:lnTo>
                  <a:pt x="4902" y="3758"/>
                </a:lnTo>
                <a:lnTo>
                  <a:pt x="4919" y="3749"/>
                </a:lnTo>
                <a:lnTo>
                  <a:pt x="4937" y="3739"/>
                </a:lnTo>
                <a:lnTo>
                  <a:pt x="4953" y="3727"/>
                </a:lnTo>
                <a:lnTo>
                  <a:pt x="4967" y="3713"/>
                </a:lnTo>
                <a:lnTo>
                  <a:pt x="4981" y="3699"/>
                </a:lnTo>
                <a:lnTo>
                  <a:pt x="4993" y="3682"/>
                </a:lnTo>
                <a:lnTo>
                  <a:pt x="5003" y="3665"/>
                </a:lnTo>
                <a:lnTo>
                  <a:pt x="5012" y="3647"/>
                </a:lnTo>
                <a:lnTo>
                  <a:pt x="5019" y="3629"/>
                </a:lnTo>
                <a:lnTo>
                  <a:pt x="5024" y="3608"/>
                </a:lnTo>
                <a:lnTo>
                  <a:pt x="5027" y="3587"/>
                </a:lnTo>
                <a:lnTo>
                  <a:pt x="5029" y="3566"/>
                </a:lnTo>
                <a:lnTo>
                  <a:pt x="5027" y="3545"/>
                </a:lnTo>
                <a:lnTo>
                  <a:pt x="5024" y="3525"/>
                </a:lnTo>
                <a:lnTo>
                  <a:pt x="5019" y="3505"/>
                </a:lnTo>
                <a:lnTo>
                  <a:pt x="5012" y="3486"/>
                </a:lnTo>
                <a:lnTo>
                  <a:pt x="5003" y="3468"/>
                </a:lnTo>
                <a:lnTo>
                  <a:pt x="4993" y="3450"/>
                </a:lnTo>
                <a:lnTo>
                  <a:pt x="4981" y="3435"/>
                </a:lnTo>
                <a:lnTo>
                  <a:pt x="4967" y="3420"/>
                </a:lnTo>
                <a:lnTo>
                  <a:pt x="4953" y="3407"/>
                </a:lnTo>
                <a:lnTo>
                  <a:pt x="4937" y="3394"/>
                </a:lnTo>
                <a:lnTo>
                  <a:pt x="4919" y="3384"/>
                </a:lnTo>
                <a:lnTo>
                  <a:pt x="4902" y="3376"/>
                </a:lnTo>
                <a:lnTo>
                  <a:pt x="4883" y="3369"/>
                </a:lnTo>
                <a:lnTo>
                  <a:pt x="4863" y="3363"/>
                </a:lnTo>
                <a:lnTo>
                  <a:pt x="4842" y="3360"/>
                </a:lnTo>
                <a:lnTo>
                  <a:pt x="4821" y="3359"/>
                </a:lnTo>
                <a:close/>
              </a:path>
            </a:pathLst>
          </a:custGeom>
          <a:solidFill>
            <a:schemeClr val="bg1"/>
          </a:solidFill>
          <a:ln>
            <a:noFill/>
          </a:ln>
        </p:spPr>
        <p:txBody>
          <a:bodyPr bIns="81600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Shape"/>
          <p:cNvSpPr/>
          <p:nvPr/>
        </p:nvSpPr>
        <p:spPr bwMode="auto">
          <a:xfrm>
            <a:off x="5907850" y="5635401"/>
            <a:ext cx="367433" cy="290884"/>
          </a:xfrm>
          <a:custGeom>
            <a:avLst/>
            <a:gdLst>
              <a:gd name="T0" fmla="*/ 170180704 w 5409"/>
              <a:gd name="T1" fmla="*/ 292095944 h 4286"/>
              <a:gd name="T2" fmla="*/ 177250935 w 5409"/>
              <a:gd name="T3" fmla="*/ 508999929 h 4286"/>
              <a:gd name="T4" fmla="*/ 162490266 w 5409"/>
              <a:gd name="T5" fmla="*/ 528943703 h 4286"/>
              <a:gd name="T6" fmla="*/ 108161314 w 5409"/>
              <a:gd name="T7" fmla="*/ 527828971 h 4286"/>
              <a:gd name="T8" fmla="*/ 95385593 w 5409"/>
              <a:gd name="T9" fmla="*/ 506646254 h 4286"/>
              <a:gd name="T10" fmla="*/ 104068153 w 5409"/>
              <a:gd name="T11" fmla="*/ 290485424 h 4286"/>
              <a:gd name="T12" fmla="*/ 214710300 w 5409"/>
              <a:gd name="T13" fmla="*/ 106779895 h 4286"/>
              <a:gd name="T14" fmla="*/ 299800652 w 5409"/>
              <a:gd name="T15" fmla="*/ 83738940 h 4286"/>
              <a:gd name="T16" fmla="*/ 380921814 w 5409"/>
              <a:gd name="T17" fmla="*/ 86588050 h 4286"/>
              <a:gd name="T18" fmla="*/ 457825491 w 5409"/>
              <a:gd name="T19" fmla="*/ 111858469 h 4286"/>
              <a:gd name="T20" fmla="*/ 485113938 w 5409"/>
              <a:gd name="T21" fmla="*/ 115327227 h 4286"/>
              <a:gd name="T22" fmla="*/ 519472615 w 5409"/>
              <a:gd name="T23" fmla="*/ 128457696 h 4286"/>
              <a:gd name="T24" fmla="*/ 561893644 w 5409"/>
              <a:gd name="T25" fmla="*/ 176273281 h 4286"/>
              <a:gd name="T26" fmla="*/ 591042715 w 5409"/>
              <a:gd name="T27" fmla="*/ 236971618 h 4286"/>
              <a:gd name="T28" fmla="*/ 603198580 w 5409"/>
              <a:gd name="T29" fmla="*/ 277850391 h 4286"/>
              <a:gd name="T30" fmla="*/ 622920560 w 5409"/>
              <a:gd name="T31" fmla="*/ 285158780 h 4286"/>
              <a:gd name="T32" fmla="*/ 638053142 w 5409"/>
              <a:gd name="T33" fmla="*/ 273266902 h 4286"/>
              <a:gd name="T34" fmla="*/ 632223328 w 5409"/>
              <a:gd name="T35" fmla="*/ 230901819 h 4286"/>
              <a:gd name="T36" fmla="*/ 599229390 w 5409"/>
              <a:gd name="T37" fmla="*/ 157816168 h 4286"/>
              <a:gd name="T38" fmla="*/ 549986073 w 5409"/>
              <a:gd name="T39" fmla="*/ 100214308 h 4286"/>
              <a:gd name="T40" fmla="*/ 515999662 w 5409"/>
              <a:gd name="T41" fmla="*/ 64290954 h 4286"/>
              <a:gd name="T42" fmla="*/ 497517745 w 5409"/>
              <a:gd name="T43" fmla="*/ 39763690 h 4286"/>
              <a:gd name="T44" fmla="*/ 426319911 w 5409"/>
              <a:gd name="T45" fmla="*/ 12387315 h 4286"/>
              <a:gd name="T46" fmla="*/ 322003464 w 5409"/>
              <a:gd name="T47" fmla="*/ 0 h 4286"/>
              <a:gd name="T48" fmla="*/ 209004456 w 5409"/>
              <a:gd name="T49" fmla="*/ 20191493 h 4286"/>
              <a:gd name="T50" fmla="*/ 165715277 w 5409"/>
              <a:gd name="T51" fmla="*/ 39268253 h 4286"/>
              <a:gd name="T52" fmla="*/ 148846043 w 5409"/>
              <a:gd name="T53" fmla="*/ 64910249 h 4286"/>
              <a:gd name="T54" fmla="*/ 110270233 w 5409"/>
              <a:gd name="T55" fmla="*/ 103434996 h 4286"/>
              <a:gd name="T56" fmla="*/ 62391303 w 5409"/>
              <a:gd name="T57" fmla="*/ 164133684 h 4286"/>
              <a:gd name="T58" fmla="*/ 32125788 w 5409"/>
              <a:gd name="T59" fmla="*/ 241555107 h 4286"/>
              <a:gd name="T60" fmla="*/ 30141192 w 5409"/>
              <a:gd name="T61" fmla="*/ 279088982 h 4286"/>
              <a:gd name="T62" fmla="*/ 46762485 w 5409"/>
              <a:gd name="T63" fmla="*/ 289122975 h 4286"/>
              <a:gd name="T64" fmla="*/ 65368372 w 5409"/>
              <a:gd name="T65" fmla="*/ 279336700 h 4286"/>
              <a:gd name="T66" fmla="*/ 77399914 w 5409"/>
              <a:gd name="T67" fmla="*/ 232264621 h 4286"/>
              <a:gd name="T68" fmla="*/ 106920899 w 5409"/>
              <a:gd name="T69" fmla="*/ 170575060 h 4286"/>
              <a:gd name="T70" fmla="*/ 150086459 w 5409"/>
              <a:gd name="T71" fmla="*/ 122883334 h 4286"/>
              <a:gd name="T72" fmla="*/ 182708483 w 5409"/>
              <a:gd name="T73" fmla="*/ 113840566 h 4286"/>
              <a:gd name="T74" fmla="*/ 207516098 w 5409"/>
              <a:gd name="T75" fmla="*/ 110000583 h 4286"/>
              <a:gd name="T76" fmla="*/ 633215801 w 5409"/>
              <a:gd name="T77" fmla="*/ 506646254 h 4286"/>
              <a:gd name="T78" fmla="*/ 657031295 w 5409"/>
              <a:gd name="T79" fmla="*/ 491409829 h 4286"/>
              <a:gd name="T80" fmla="*/ 669930987 w 5409"/>
              <a:gd name="T81" fmla="*/ 466263269 h 4286"/>
              <a:gd name="T82" fmla="*/ 669186808 w 5409"/>
              <a:gd name="T83" fmla="*/ 345981328 h 4286"/>
              <a:gd name="T84" fmla="*/ 655294642 w 5409"/>
              <a:gd name="T85" fmla="*/ 321577923 h 4286"/>
              <a:gd name="T86" fmla="*/ 630610998 w 5409"/>
              <a:gd name="T87" fmla="*/ 307580088 h 4286"/>
              <a:gd name="T88" fmla="*/ 558544662 w 5409"/>
              <a:gd name="T89" fmla="*/ 286150005 h 4286"/>
              <a:gd name="T90" fmla="*/ 575165954 w 5409"/>
              <a:gd name="T91" fmla="*/ 304359400 h 4286"/>
              <a:gd name="T92" fmla="*/ 570204290 w 5409"/>
              <a:gd name="T93" fmla="*/ 522006891 h 4286"/>
              <a:gd name="T94" fmla="*/ 517860286 w 5409"/>
              <a:gd name="T95" fmla="*/ 530925800 h 4286"/>
              <a:gd name="T96" fmla="*/ 496525624 w 5409"/>
              <a:gd name="T97" fmla="*/ 518166908 h 4286"/>
              <a:gd name="T98" fmla="*/ 495533150 w 5409"/>
              <a:gd name="T99" fmla="*/ 299776263 h 4286"/>
              <a:gd name="T100" fmla="*/ 515379454 w 5409"/>
              <a:gd name="T101" fmla="*/ 285034921 h 4286"/>
              <a:gd name="T102" fmla="*/ 45522069 w 5409"/>
              <a:gd name="T103" fmla="*/ 508504492 h 4286"/>
              <a:gd name="T104" fmla="*/ 19598009 w 5409"/>
              <a:gd name="T105" fmla="*/ 496736473 h 4286"/>
              <a:gd name="T106" fmla="*/ 3348982 w 5409"/>
              <a:gd name="T107" fmla="*/ 473819729 h 4286"/>
              <a:gd name="T108" fmla="*/ 247942 w 5409"/>
              <a:gd name="T109" fmla="*/ 354033223 h 4286"/>
              <a:gd name="T110" fmla="*/ 10667155 w 5409"/>
              <a:gd name="T111" fmla="*/ 327400003 h 4286"/>
              <a:gd name="T112" fmla="*/ 32870319 w 5409"/>
              <a:gd name="T113" fmla="*/ 310057621 h 4286"/>
              <a:gd name="T114" fmla="*/ 50607704 w 5409"/>
              <a:gd name="T115" fmla="*/ 325046329 h 4286"/>
              <a:gd name="T116" fmla="*/ 23939465 w 5409"/>
              <a:gd name="T117" fmla="*/ 339292234 h 4286"/>
              <a:gd name="T118" fmla="*/ 34978885 w 5409"/>
              <a:gd name="T119" fmla="*/ 443098807 h 4286"/>
              <a:gd name="T120" fmla="*/ 40312463 w 5409"/>
              <a:gd name="T121" fmla="*/ 351927267 h 4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9" h="4286">
                <a:moveTo>
                  <a:pt x="965" y="2300"/>
                </a:moveTo>
                <a:lnTo>
                  <a:pt x="1234" y="2300"/>
                </a:lnTo>
                <a:lnTo>
                  <a:pt x="1254" y="2301"/>
                </a:lnTo>
                <a:lnTo>
                  <a:pt x="1274" y="2305"/>
                </a:lnTo>
                <a:lnTo>
                  <a:pt x="1292" y="2310"/>
                </a:lnTo>
                <a:lnTo>
                  <a:pt x="1310" y="2316"/>
                </a:lnTo>
                <a:lnTo>
                  <a:pt x="1327" y="2325"/>
                </a:lnTo>
                <a:lnTo>
                  <a:pt x="1343" y="2335"/>
                </a:lnTo>
                <a:lnTo>
                  <a:pt x="1358" y="2345"/>
                </a:lnTo>
                <a:lnTo>
                  <a:pt x="1372" y="2358"/>
                </a:lnTo>
                <a:lnTo>
                  <a:pt x="1385" y="2372"/>
                </a:lnTo>
                <a:lnTo>
                  <a:pt x="1396" y="2387"/>
                </a:lnTo>
                <a:lnTo>
                  <a:pt x="1406" y="2403"/>
                </a:lnTo>
                <a:lnTo>
                  <a:pt x="1414" y="2420"/>
                </a:lnTo>
                <a:lnTo>
                  <a:pt x="1421" y="2439"/>
                </a:lnTo>
                <a:lnTo>
                  <a:pt x="1426" y="2457"/>
                </a:lnTo>
                <a:lnTo>
                  <a:pt x="1429" y="2477"/>
                </a:lnTo>
                <a:lnTo>
                  <a:pt x="1430" y="2496"/>
                </a:lnTo>
                <a:lnTo>
                  <a:pt x="1430" y="4090"/>
                </a:lnTo>
                <a:lnTo>
                  <a:pt x="1429" y="4109"/>
                </a:lnTo>
                <a:lnTo>
                  <a:pt x="1426" y="4128"/>
                </a:lnTo>
                <a:lnTo>
                  <a:pt x="1421" y="4147"/>
                </a:lnTo>
                <a:lnTo>
                  <a:pt x="1414" y="4166"/>
                </a:lnTo>
                <a:lnTo>
                  <a:pt x="1406" y="4183"/>
                </a:lnTo>
                <a:lnTo>
                  <a:pt x="1396" y="4199"/>
                </a:lnTo>
                <a:lnTo>
                  <a:pt x="1385" y="4214"/>
                </a:lnTo>
                <a:lnTo>
                  <a:pt x="1372" y="4228"/>
                </a:lnTo>
                <a:lnTo>
                  <a:pt x="1358" y="4241"/>
                </a:lnTo>
                <a:lnTo>
                  <a:pt x="1343" y="4251"/>
                </a:lnTo>
                <a:lnTo>
                  <a:pt x="1327" y="4261"/>
                </a:lnTo>
                <a:lnTo>
                  <a:pt x="1310" y="4270"/>
                </a:lnTo>
                <a:lnTo>
                  <a:pt x="1292" y="4276"/>
                </a:lnTo>
                <a:lnTo>
                  <a:pt x="1274" y="4281"/>
                </a:lnTo>
                <a:lnTo>
                  <a:pt x="1254" y="4285"/>
                </a:lnTo>
                <a:lnTo>
                  <a:pt x="1234" y="4286"/>
                </a:lnTo>
                <a:lnTo>
                  <a:pt x="965" y="4286"/>
                </a:lnTo>
                <a:lnTo>
                  <a:pt x="944" y="4285"/>
                </a:lnTo>
                <a:lnTo>
                  <a:pt x="925" y="4281"/>
                </a:lnTo>
                <a:lnTo>
                  <a:pt x="906" y="4276"/>
                </a:lnTo>
                <a:lnTo>
                  <a:pt x="888" y="4270"/>
                </a:lnTo>
                <a:lnTo>
                  <a:pt x="872" y="4261"/>
                </a:lnTo>
                <a:lnTo>
                  <a:pt x="854" y="4251"/>
                </a:lnTo>
                <a:lnTo>
                  <a:pt x="839" y="4241"/>
                </a:lnTo>
                <a:lnTo>
                  <a:pt x="825" y="4228"/>
                </a:lnTo>
                <a:lnTo>
                  <a:pt x="814" y="4214"/>
                </a:lnTo>
                <a:lnTo>
                  <a:pt x="802" y="4199"/>
                </a:lnTo>
                <a:lnTo>
                  <a:pt x="792" y="4183"/>
                </a:lnTo>
                <a:lnTo>
                  <a:pt x="784" y="4166"/>
                </a:lnTo>
                <a:lnTo>
                  <a:pt x="777" y="4147"/>
                </a:lnTo>
                <a:lnTo>
                  <a:pt x="773" y="4128"/>
                </a:lnTo>
                <a:lnTo>
                  <a:pt x="770" y="4109"/>
                </a:lnTo>
                <a:lnTo>
                  <a:pt x="769" y="4090"/>
                </a:lnTo>
                <a:lnTo>
                  <a:pt x="769" y="2496"/>
                </a:lnTo>
                <a:lnTo>
                  <a:pt x="770" y="2477"/>
                </a:lnTo>
                <a:lnTo>
                  <a:pt x="773" y="2457"/>
                </a:lnTo>
                <a:lnTo>
                  <a:pt x="777" y="2439"/>
                </a:lnTo>
                <a:lnTo>
                  <a:pt x="784" y="2420"/>
                </a:lnTo>
                <a:lnTo>
                  <a:pt x="792" y="2403"/>
                </a:lnTo>
                <a:lnTo>
                  <a:pt x="802" y="2387"/>
                </a:lnTo>
                <a:lnTo>
                  <a:pt x="814" y="2372"/>
                </a:lnTo>
                <a:lnTo>
                  <a:pt x="825" y="2358"/>
                </a:lnTo>
                <a:lnTo>
                  <a:pt x="839" y="2345"/>
                </a:lnTo>
                <a:lnTo>
                  <a:pt x="854" y="2335"/>
                </a:lnTo>
                <a:lnTo>
                  <a:pt x="872" y="2325"/>
                </a:lnTo>
                <a:lnTo>
                  <a:pt x="888" y="2316"/>
                </a:lnTo>
                <a:lnTo>
                  <a:pt x="906" y="2310"/>
                </a:lnTo>
                <a:lnTo>
                  <a:pt x="925" y="2305"/>
                </a:lnTo>
                <a:lnTo>
                  <a:pt x="944" y="2301"/>
                </a:lnTo>
                <a:lnTo>
                  <a:pt x="965" y="2300"/>
                </a:lnTo>
                <a:close/>
                <a:moveTo>
                  <a:pt x="1673" y="888"/>
                </a:moveTo>
                <a:lnTo>
                  <a:pt x="1673" y="888"/>
                </a:lnTo>
                <a:lnTo>
                  <a:pt x="1731" y="862"/>
                </a:lnTo>
                <a:lnTo>
                  <a:pt x="1790" y="835"/>
                </a:lnTo>
                <a:lnTo>
                  <a:pt x="1850" y="811"/>
                </a:lnTo>
                <a:lnTo>
                  <a:pt x="1911" y="789"/>
                </a:lnTo>
                <a:lnTo>
                  <a:pt x="1972" y="768"/>
                </a:lnTo>
                <a:lnTo>
                  <a:pt x="2035" y="749"/>
                </a:lnTo>
                <a:lnTo>
                  <a:pt x="2097" y="733"/>
                </a:lnTo>
                <a:lnTo>
                  <a:pt x="2160" y="718"/>
                </a:lnTo>
                <a:lnTo>
                  <a:pt x="2223" y="704"/>
                </a:lnTo>
                <a:lnTo>
                  <a:pt x="2288" y="693"/>
                </a:lnTo>
                <a:lnTo>
                  <a:pt x="2352" y="684"/>
                </a:lnTo>
                <a:lnTo>
                  <a:pt x="2417" y="676"/>
                </a:lnTo>
                <a:lnTo>
                  <a:pt x="2482" y="670"/>
                </a:lnTo>
                <a:lnTo>
                  <a:pt x="2547" y="665"/>
                </a:lnTo>
                <a:lnTo>
                  <a:pt x="2612" y="663"/>
                </a:lnTo>
                <a:lnTo>
                  <a:pt x="2678" y="663"/>
                </a:lnTo>
                <a:lnTo>
                  <a:pt x="2744" y="664"/>
                </a:lnTo>
                <a:lnTo>
                  <a:pt x="2810" y="668"/>
                </a:lnTo>
                <a:lnTo>
                  <a:pt x="2875" y="673"/>
                </a:lnTo>
                <a:lnTo>
                  <a:pt x="2940" y="679"/>
                </a:lnTo>
                <a:lnTo>
                  <a:pt x="3006" y="688"/>
                </a:lnTo>
                <a:lnTo>
                  <a:pt x="3071" y="699"/>
                </a:lnTo>
                <a:lnTo>
                  <a:pt x="3136" y="711"/>
                </a:lnTo>
                <a:lnTo>
                  <a:pt x="3200" y="725"/>
                </a:lnTo>
                <a:lnTo>
                  <a:pt x="3263" y="742"/>
                </a:lnTo>
                <a:lnTo>
                  <a:pt x="3326" y="759"/>
                </a:lnTo>
                <a:lnTo>
                  <a:pt x="3389" y="778"/>
                </a:lnTo>
                <a:lnTo>
                  <a:pt x="3451" y="799"/>
                </a:lnTo>
                <a:lnTo>
                  <a:pt x="3512" y="823"/>
                </a:lnTo>
                <a:lnTo>
                  <a:pt x="3573" y="848"/>
                </a:lnTo>
                <a:lnTo>
                  <a:pt x="3632" y="874"/>
                </a:lnTo>
                <a:lnTo>
                  <a:pt x="3691" y="903"/>
                </a:lnTo>
                <a:lnTo>
                  <a:pt x="3710" y="912"/>
                </a:lnTo>
                <a:lnTo>
                  <a:pt x="3729" y="921"/>
                </a:lnTo>
                <a:lnTo>
                  <a:pt x="3750" y="927"/>
                </a:lnTo>
                <a:lnTo>
                  <a:pt x="3770" y="931"/>
                </a:lnTo>
                <a:lnTo>
                  <a:pt x="3791" y="936"/>
                </a:lnTo>
                <a:lnTo>
                  <a:pt x="3811" y="938"/>
                </a:lnTo>
                <a:lnTo>
                  <a:pt x="3831" y="939"/>
                </a:lnTo>
                <a:lnTo>
                  <a:pt x="3852" y="939"/>
                </a:lnTo>
                <a:lnTo>
                  <a:pt x="3871" y="938"/>
                </a:lnTo>
                <a:lnTo>
                  <a:pt x="3891" y="936"/>
                </a:lnTo>
                <a:lnTo>
                  <a:pt x="3911" y="931"/>
                </a:lnTo>
                <a:lnTo>
                  <a:pt x="3931" y="927"/>
                </a:lnTo>
                <a:lnTo>
                  <a:pt x="3949" y="921"/>
                </a:lnTo>
                <a:lnTo>
                  <a:pt x="3968" y="913"/>
                </a:lnTo>
                <a:lnTo>
                  <a:pt x="3987" y="904"/>
                </a:lnTo>
                <a:lnTo>
                  <a:pt x="4005" y="896"/>
                </a:lnTo>
                <a:lnTo>
                  <a:pt x="4042" y="922"/>
                </a:lnTo>
                <a:lnTo>
                  <a:pt x="4080" y="949"/>
                </a:lnTo>
                <a:lnTo>
                  <a:pt x="4116" y="977"/>
                </a:lnTo>
                <a:lnTo>
                  <a:pt x="4153" y="1007"/>
                </a:lnTo>
                <a:lnTo>
                  <a:pt x="4188" y="1037"/>
                </a:lnTo>
                <a:lnTo>
                  <a:pt x="4224" y="1067"/>
                </a:lnTo>
                <a:lnTo>
                  <a:pt x="4258" y="1100"/>
                </a:lnTo>
                <a:lnTo>
                  <a:pt x="4291" y="1132"/>
                </a:lnTo>
                <a:lnTo>
                  <a:pt x="4323" y="1166"/>
                </a:lnTo>
                <a:lnTo>
                  <a:pt x="4355" y="1200"/>
                </a:lnTo>
                <a:lnTo>
                  <a:pt x="4387" y="1235"/>
                </a:lnTo>
                <a:lnTo>
                  <a:pt x="4418" y="1271"/>
                </a:lnTo>
                <a:lnTo>
                  <a:pt x="4447" y="1308"/>
                </a:lnTo>
                <a:lnTo>
                  <a:pt x="4476" y="1345"/>
                </a:lnTo>
                <a:lnTo>
                  <a:pt x="4503" y="1384"/>
                </a:lnTo>
                <a:lnTo>
                  <a:pt x="4530" y="1423"/>
                </a:lnTo>
                <a:lnTo>
                  <a:pt x="4557" y="1464"/>
                </a:lnTo>
                <a:lnTo>
                  <a:pt x="4582" y="1505"/>
                </a:lnTo>
                <a:lnTo>
                  <a:pt x="4606" y="1547"/>
                </a:lnTo>
                <a:lnTo>
                  <a:pt x="4630" y="1590"/>
                </a:lnTo>
                <a:lnTo>
                  <a:pt x="4652" y="1633"/>
                </a:lnTo>
                <a:lnTo>
                  <a:pt x="4674" y="1677"/>
                </a:lnTo>
                <a:lnTo>
                  <a:pt x="4694" y="1724"/>
                </a:lnTo>
                <a:lnTo>
                  <a:pt x="4714" y="1770"/>
                </a:lnTo>
                <a:lnTo>
                  <a:pt x="4732" y="1817"/>
                </a:lnTo>
                <a:lnTo>
                  <a:pt x="4749" y="1864"/>
                </a:lnTo>
                <a:lnTo>
                  <a:pt x="4765" y="1913"/>
                </a:lnTo>
                <a:lnTo>
                  <a:pt x="4780" y="1963"/>
                </a:lnTo>
                <a:lnTo>
                  <a:pt x="4794" y="2013"/>
                </a:lnTo>
                <a:lnTo>
                  <a:pt x="4807" y="2064"/>
                </a:lnTo>
                <a:lnTo>
                  <a:pt x="4819" y="2117"/>
                </a:lnTo>
                <a:lnTo>
                  <a:pt x="4828" y="2170"/>
                </a:lnTo>
                <a:lnTo>
                  <a:pt x="4832" y="2186"/>
                </a:lnTo>
                <a:lnTo>
                  <a:pt x="4838" y="2202"/>
                </a:lnTo>
                <a:lnTo>
                  <a:pt x="4845" y="2217"/>
                </a:lnTo>
                <a:lnTo>
                  <a:pt x="4853" y="2231"/>
                </a:lnTo>
                <a:lnTo>
                  <a:pt x="4863" y="2243"/>
                </a:lnTo>
                <a:lnTo>
                  <a:pt x="4873" y="2255"/>
                </a:lnTo>
                <a:lnTo>
                  <a:pt x="4885" y="2266"/>
                </a:lnTo>
                <a:lnTo>
                  <a:pt x="4898" y="2276"/>
                </a:lnTo>
                <a:lnTo>
                  <a:pt x="4911" y="2284"/>
                </a:lnTo>
                <a:lnTo>
                  <a:pt x="4926" y="2292"/>
                </a:lnTo>
                <a:lnTo>
                  <a:pt x="4941" y="2297"/>
                </a:lnTo>
                <a:lnTo>
                  <a:pt x="4956" y="2301"/>
                </a:lnTo>
                <a:lnTo>
                  <a:pt x="4972" y="2305"/>
                </a:lnTo>
                <a:lnTo>
                  <a:pt x="4989" y="2306"/>
                </a:lnTo>
                <a:lnTo>
                  <a:pt x="5005" y="2305"/>
                </a:lnTo>
                <a:lnTo>
                  <a:pt x="5022" y="2302"/>
                </a:lnTo>
                <a:lnTo>
                  <a:pt x="5038" y="2299"/>
                </a:lnTo>
                <a:lnTo>
                  <a:pt x="5054" y="2294"/>
                </a:lnTo>
                <a:lnTo>
                  <a:pt x="5069" y="2286"/>
                </a:lnTo>
                <a:lnTo>
                  <a:pt x="5083" y="2278"/>
                </a:lnTo>
                <a:lnTo>
                  <a:pt x="5096" y="2268"/>
                </a:lnTo>
                <a:lnTo>
                  <a:pt x="5108" y="2258"/>
                </a:lnTo>
                <a:lnTo>
                  <a:pt x="5119" y="2247"/>
                </a:lnTo>
                <a:lnTo>
                  <a:pt x="5128" y="2234"/>
                </a:lnTo>
                <a:lnTo>
                  <a:pt x="5137" y="2220"/>
                </a:lnTo>
                <a:lnTo>
                  <a:pt x="5144" y="2206"/>
                </a:lnTo>
                <a:lnTo>
                  <a:pt x="5150" y="2191"/>
                </a:lnTo>
                <a:lnTo>
                  <a:pt x="5154" y="2175"/>
                </a:lnTo>
                <a:lnTo>
                  <a:pt x="5157" y="2159"/>
                </a:lnTo>
                <a:lnTo>
                  <a:pt x="5158" y="2143"/>
                </a:lnTo>
                <a:lnTo>
                  <a:pt x="5157" y="2126"/>
                </a:lnTo>
                <a:lnTo>
                  <a:pt x="5155" y="2109"/>
                </a:lnTo>
                <a:lnTo>
                  <a:pt x="5143" y="2046"/>
                </a:lnTo>
                <a:lnTo>
                  <a:pt x="5129" y="1985"/>
                </a:lnTo>
                <a:lnTo>
                  <a:pt x="5114" y="1924"/>
                </a:lnTo>
                <a:lnTo>
                  <a:pt x="5097" y="1864"/>
                </a:lnTo>
                <a:lnTo>
                  <a:pt x="5079" y="1805"/>
                </a:lnTo>
                <a:lnTo>
                  <a:pt x="5060" y="1748"/>
                </a:lnTo>
                <a:lnTo>
                  <a:pt x="5039" y="1691"/>
                </a:lnTo>
                <a:lnTo>
                  <a:pt x="5018" y="1636"/>
                </a:lnTo>
                <a:lnTo>
                  <a:pt x="4994" y="1581"/>
                </a:lnTo>
                <a:lnTo>
                  <a:pt x="4971" y="1527"/>
                </a:lnTo>
                <a:lnTo>
                  <a:pt x="4945" y="1475"/>
                </a:lnTo>
                <a:lnTo>
                  <a:pt x="4918" y="1423"/>
                </a:lnTo>
                <a:lnTo>
                  <a:pt x="4890" y="1373"/>
                </a:lnTo>
                <a:lnTo>
                  <a:pt x="4861" y="1324"/>
                </a:lnTo>
                <a:lnTo>
                  <a:pt x="4831" y="1274"/>
                </a:lnTo>
                <a:lnTo>
                  <a:pt x="4800" y="1227"/>
                </a:lnTo>
                <a:lnTo>
                  <a:pt x="4767" y="1181"/>
                </a:lnTo>
                <a:lnTo>
                  <a:pt x="4734" y="1135"/>
                </a:lnTo>
                <a:lnTo>
                  <a:pt x="4700" y="1091"/>
                </a:lnTo>
                <a:lnTo>
                  <a:pt x="4665" y="1048"/>
                </a:lnTo>
                <a:lnTo>
                  <a:pt x="4629" y="1005"/>
                </a:lnTo>
                <a:lnTo>
                  <a:pt x="4591" y="965"/>
                </a:lnTo>
                <a:lnTo>
                  <a:pt x="4553" y="924"/>
                </a:lnTo>
                <a:lnTo>
                  <a:pt x="4514" y="884"/>
                </a:lnTo>
                <a:lnTo>
                  <a:pt x="4474" y="847"/>
                </a:lnTo>
                <a:lnTo>
                  <a:pt x="4434" y="809"/>
                </a:lnTo>
                <a:lnTo>
                  <a:pt x="4392" y="773"/>
                </a:lnTo>
                <a:lnTo>
                  <a:pt x="4350" y="738"/>
                </a:lnTo>
                <a:lnTo>
                  <a:pt x="4306" y="704"/>
                </a:lnTo>
                <a:lnTo>
                  <a:pt x="4262" y="671"/>
                </a:lnTo>
                <a:lnTo>
                  <a:pt x="4218" y="639"/>
                </a:lnTo>
                <a:lnTo>
                  <a:pt x="4172" y="608"/>
                </a:lnTo>
                <a:lnTo>
                  <a:pt x="4172" y="585"/>
                </a:lnTo>
                <a:lnTo>
                  <a:pt x="4170" y="562"/>
                </a:lnTo>
                <a:lnTo>
                  <a:pt x="4166" y="540"/>
                </a:lnTo>
                <a:lnTo>
                  <a:pt x="4160" y="519"/>
                </a:lnTo>
                <a:lnTo>
                  <a:pt x="4154" y="496"/>
                </a:lnTo>
                <a:lnTo>
                  <a:pt x="4145" y="476"/>
                </a:lnTo>
                <a:lnTo>
                  <a:pt x="4136" y="455"/>
                </a:lnTo>
                <a:lnTo>
                  <a:pt x="4125" y="435"/>
                </a:lnTo>
                <a:lnTo>
                  <a:pt x="4113" y="416"/>
                </a:lnTo>
                <a:lnTo>
                  <a:pt x="4099" y="397"/>
                </a:lnTo>
                <a:lnTo>
                  <a:pt x="4084" y="380"/>
                </a:lnTo>
                <a:lnTo>
                  <a:pt x="4068" y="364"/>
                </a:lnTo>
                <a:lnTo>
                  <a:pt x="4050" y="348"/>
                </a:lnTo>
                <a:lnTo>
                  <a:pt x="4032" y="334"/>
                </a:lnTo>
                <a:lnTo>
                  <a:pt x="4011" y="321"/>
                </a:lnTo>
                <a:lnTo>
                  <a:pt x="3990" y="309"/>
                </a:lnTo>
                <a:lnTo>
                  <a:pt x="3952" y="291"/>
                </a:lnTo>
                <a:lnTo>
                  <a:pt x="3914" y="273"/>
                </a:lnTo>
                <a:lnTo>
                  <a:pt x="3876" y="255"/>
                </a:lnTo>
                <a:lnTo>
                  <a:pt x="3838" y="238"/>
                </a:lnTo>
                <a:lnTo>
                  <a:pt x="3759" y="205"/>
                </a:lnTo>
                <a:lnTo>
                  <a:pt x="3680" y="175"/>
                </a:lnTo>
                <a:lnTo>
                  <a:pt x="3600" y="149"/>
                </a:lnTo>
                <a:lnTo>
                  <a:pt x="3519" y="123"/>
                </a:lnTo>
                <a:lnTo>
                  <a:pt x="3437" y="100"/>
                </a:lnTo>
                <a:lnTo>
                  <a:pt x="3355" y="79"/>
                </a:lnTo>
                <a:lnTo>
                  <a:pt x="3272" y="61"/>
                </a:lnTo>
                <a:lnTo>
                  <a:pt x="3188" y="46"/>
                </a:lnTo>
                <a:lnTo>
                  <a:pt x="3104" y="32"/>
                </a:lnTo>
                <a:lnTo>
                  <a:pt x="3020" y="21"/>
                </a:lnTo>
                <a:lnTo>
                  <a:pt x="2935" y="11"/>
                </a:lnTo>
                <a:lnTo>
                  <a:pt x="2850" y="5"/>
                </a:lnTo>
                <a:lnTo>
                  <a:pt x="2766" y="1"/>
                </a:lnTo>
                <a:lnTo>
                  <a:pt x="2681" y="0"/>
                </a:lnTo>
                <a:lnTo>
                  <a:pt x="2596" y="0"/>
                </a:lnTo>
                <a:lnTo>
                  <a:pt x="2511" y="3"/>
                </a:lnTo>
                <a:lnTo>
                  <a:pt x="2427" y="8"/>
                </a:lnTo>
                <a:lnTo>
                  <a:pt x="2342" y="16"/>
                </a:lnTo>
                <a:lnTo>
                  <a:pt x="2258" y="25"/>
                </a:lnTo>
                <a:lnTo>
                  <a:pt x="2174" y="38"/>
                </a:lnTo>
                <a:lnTo>
                  <a:pt x="2091" y="53"/>
                </a:lnTo>
                <a:lnTo>
                  <a:pt x="2009" y="70"/>
                </a:lnTo>
                <a:lnTo>
                  <a:pt x="1926" y="90"/>
                </a:lnTo>
                <a:lnTo>
                  <a:pt x="1845" y="111"/>
                </a:lnTo>
                <a:lnTo>
                  <a:pt x="1764" y="136"/>
                </a:lnTo>
                <a:lnTo>
                  <a:pt x="1685" y="163"/>
                </a:lnTo>
                <a:lnTo>
                  <a:pt x="1645" y="177"/>
                </a:lnTo>
                <a:lnTo>
                  <a:pt x="1607" y="192"/>
                </a:lnTo>
                <a:lnTo>
                  <a:pt x="1567" y="207"/>
                </a:lnTo>
                <a:lnTo>
                  <a:pt x="1529" y="223"/>
                </a:lnTo>
                <a:lnTo>
                  <a:pt x="1490" y="240"/>
                </a:lnTo>
                <a:lnTo>
                  <a:pt x="1453" y="257"/>
                </a:lnTo>
                <a:lnTo>
                  <a:pt x="1415" y="274"/>
                </a:lnTo>
                <a:lnTo>
                  <a:pt x="1377" y="292"/>
                </a:lnTo>
                <a:lnTo>
                  <a:pt x="1356" y="304"/>
                </a:lnTo>
                <a:lnTo>
                  <a:pt x="1336" y="317"/>
                </a:lnTo>
                <a:lnTo>
                  <a:pt x="1316" y="331"/>
                </a:lnTo>
                <a:lnTo>
                  <a:pt x="1298" y="347"/>
                </a:lnTo>
                <a:lnTo>
                  <a:pt x="1282" y="363"/>
                </a:lnTo>
                <a:lnTo>
                  <a:pt x="1267" y="380"/>
                </a:lnTo>
                <a:lnTo>
                  <a:pt x="1253" y="398"/>
                </a:lnTo>
                <a:lnTo>
                  <a:pt x="1240" y="418"/>
                </a:lnTo>
                <a:lnTo>
                  <a:pt x="1230" y="438"/>
                </a:lnTo>
                <a:lnTo>
                  <a:pt x="1220" y="458"/>
                </a:lnTo>
                <a:lnTo>
                  <a:pt x="1211" y="480"/>
                </a:lnTo>
                <a:lnTo>
                  <a:pt x="1205" y="501"/>
                </a:lnTo>
                <a:lnTo>
                  <a:pt x="1200" y="524"/>
                </a:lnTo>
                <a:lnTo>
                  <a:pt x="1195" y="546"/>
                </a:lnTo>
                <a:lnTo>
                  <a:pt x="1193" y="569"/>
                </a:lnTo>
                <a:lnTo>
                  <a:pt x="1192" y="591"/>
                </a:lnTo>
                <a:lnTo>
                  <a:pt x="1147" y="624"/>
                </a:lnTo>
                <a:lnTo>
                  <a:pt x="1102" y="656"/>
                </a:lnTo>
                <a:lnTo>
                  <a:pt x="1057" y="689"/>
                </a:lnTo>
                <a:lnTo>
                  <a:pt x="1014" y="724"/>
                </a:lnTo>
                <a:lnTo>
                  <a:pt x="971" y="760"/>
                </a:lnTo>
                <a:lnTo>
                  <a:pt x="929" y="796"/>
                </a:lnTo>
                <a:lnTo>
                  <a:pt x="889" y="835"/>
                </a:lnTo>
                <a:lnTo>
                  <a:pt x="849" y="873"/>
                </a:lnTo>
                <a:lnTo>
                  <a:pt x="809" y="913"/>
                </a:lnTo>
                <a:lnTo>
                  <a:pt x="771" y="955"/>
                </a:lnTo>
                <a:lnTo>
                  <a:pt x="734" y="997"/>
                </a:lnTo>
                <a:lnTo>
                  <a:pt x="698" y="1041"/>
                </a:lnTo>
                <a:lnTo>
                  <a:pt x="662" y="1085"/>
                </a:lnTo>
                <a:lnTo>
                  <a:pt x="628" y="1131"/>
                </a:lnTo>
                <a:lnTo>
                  <a:pt x="596" y="1178"/>
                </a:lnTo>
                <a:lnTo>
                  <a:pt x="564" y="1225"/>
                </a:lnTo>
                <a:lnTo>
                  <a:pt x="533" y="1274"/>
                </a:lnTo>
                <a:lnTo>
                  <a:pt x="503" y="1325"/>
                </a:lnTo>
                <a:lnTo>
                  <a:pt x="475" y="1376"/>
                </a:lnTo>
                <a:lnTo>
                  <a:pt x="447" y="1428"/>
                </a:lnTo>
                <a:lnTo>
                  <a:pt x="421" y="1481"/>
                </a:lnTo>
                <a:lnTo>
                  <a:pt x="397" y="1536"/>
                </a:lnTo>
                <a:lnTo>
                  <a:pt x="373" y="1592"/>
                </a:lnTo>
                <a:lnTo>
                  <a:pt x="351" y="1648"/>
                </a:lnTo>
                <a:lnTo>
                  <a:pt x="329" y="1706"/>
                </a:lnTo>
                <a:lnTo>
                  <a:pt x="310" y="1765"/>
                </a:lnTo>
                <a:lnTo>
                  <a:pt x="292" y="1825"/>
                </a:lnTo>
                <a:lnTo>
                  <a:pt x="274" y="1886"/>
                </a:lnTo>
                <a:lnTo>
                  <a:pt x="259" y="1950"/>
                </a:lnTo>
                <a:lnTo>
                  <a:pt x="245" y="2013"/>
                </a:lnTo>
                <a:lnTo>
                  <a:pt x="233" y="2077"/>
                </a:lnTo>
                <a:lnTo>
                  <a:pt x="222" y="2143"/>
                </a:lnTo>
                <a:lnTo>
                  <a:pt x="220" y="2160"/>
                </a:lnTo>
                <a:lnTo>
                  <a:pt x="220" y="2177"/>
                </a:lnTo>
                <a:lnTo>
                  <a:pt x="222" y="2193"/>
                </a:lnTo>
                <a:lnTo>
                  <a:pt x="225" y="2209"/>
                </a:lnTo>
                <a:lnTo>
                  <a:pt x="229" y="2224"/>
                </a:lnTo>
                <a:lnTo>
                  <a:pt x="236" y="2239"/>
                </a:lnTo>
                <a:lnTo>
                  <a:pt x="243" y="2253"/>
                </a:lnTo>
                <a:lnTo>
                  <a:pt x="252" y="2266"/>
                </a:lnTo>
                <a:lnTo>
                  <a:pt x="262" y="2279"/>
                </a:lnTo>
                <a:lnTo>
                  <a:pt x="273" y="2290"/>
                </a:lnTo>
                <a:lnTo>
                  <a:pt x="285" y="2300"/>
                </a:lnTo>
                <a:lnTo>
                  <a:pt x="299" y="2310"/>
                </a:lnTo>
                <a:lnTo>
                  <a:pt x="313" y="2317"/>
                </a:lnTo>
                <a:lnTo>
                  <a:pt x="328" y="2324"/>
                </a:lnTo>
                <a:lnTo>
                  <a:pt x="344" y="2329"/>
                </a:lnTo>
                <a:lnTo>
                  <a:pt x="360" y="2332"/>
                </a:lnTo>
                <a:lnTo>
                  <a:pt x="377" y="2334"/>
                </a:lnTo>
                <a:lnTo>
                  <a:pt x="394" y="2334"/>
                </a:lnTo>
                <a:lnTo>
                  <a:pt x="411" y="2332"/>
                </a:lnTo>
                <a:lnTo>
                  <a:pt x="427" y="2329"/>
                </a:lnTo>
                <a:lnTo>
                  <a:pt x="442" y="2325"/>
                </a:lnTo>
                <a:lnTo>
                  <a:pt x="457" y="2319"/>
                </a:lnTo>
                <a:lnTo>
                  <a:pt x="471" y="2311"/>
                </a:lnTo>
                <a:lnTo>
                  <a:pt x="483" y="2302"/>
                </a:lnTo>
                <a:lnTo>
                  <a:pt x="496" y="2292"/>
                </a:lnTo>
                <a:lnTo>
                  <a:pt x="508" y="2281"/>
                </a:lnTo>
                <a:lnTo>
                  <a:pt x="518" y="2269"/>
                </a:lnTo>
                <a:lnTo>
                  <a:pt x="527" y="2255"/>
                </a:lnTo>
                <a:lnTo>
                  <a:pt x="535" y="2241"/>
                </a:lnTo>
                <a:lnTo>
                  <a:pt x="541" y="2226"/>
                </a:lnTo>
                <a:lnTo>
                  <a:pt x="547" y="2210"/>
                </a:lnTo>
                <a:lnTo>
                  <a:pt x="550" y="2194"/>
                </a:lnTo>
                <a:lnTo>
                  <a:pt x="560" y="2138"/>
                </a:lnTo>
                <a:lnTo>
                  <a:pt x="569" y="2084"/>
                </a:lnTo>
                <a:lnTo>
                  <a:pt x="581" y="2030"/>
                </a:lnTo>
                <a:lnTo>
                  <a:pt x="594" y="1978"/>
                </a:lnTo>
                <a:lnTo>
                  <a:pt x="609" y="1926"/>
                </a:lnTo>
                <a:lnTo>
                  <a:pt x="624" y="1875"/>
                </a:lnTo>
                <a:lnTo>
                  <a:pt x="640" y="1825"/>
                </a:lnTo>
                <a:lnTo>
                  <a:pt x="657" y="1776"/>
                </a:lnTo>
                <a:lnTo>
                  <a:pt x="676" y="1728"/>
                </a:lnTo>
                <a:lnTo>
                  <a:pt x="696" y="1681"/>
                </a:lnTo>
                <a:lnTo>
                  <a:pt x="717" y="1635"/>
                </a:lnTo>
                <a:lnTo>
                  <a:pt x="739" y="1590"/>
                </a:lnTo>
                <a:lnTo>
                  <a:pt x="761" y="1546"/>
                </a:lnTo>
                <a:lnTo>
                  <a:pt x="785" y="1502"/>
                </a:lnTo>
                <a:lnTo>
                  <a:pt x="809" y="1460"/>
                </a:lnTo>
                <a:lnTo>
                  <a:pt x="835" y="1418"/>
                </a:lnTo>
                <a:lnTo>
                  <a:pt x="862" y="1377"/>
                </a:lnTo>
                <a:lnTo>
                  <a:pt x="890" y="1338"/>
                </a:lnTo>
                <a:lnTo>
                  <a:pt x="918" y="1299"/>
                </a:lnTo>
                <a:lnTo>
                  <a:pt x="948" y="1261"/>
                </a:lnTo>
                <a:lnTo>
                  <a:pt x="978" y="1224"/>
                </a:lnTo>
                <a:lnTo>
                  <a:pt x="1009" y="1189"/>
                </a:lnTo>
                <a:lnTo>
                  <a:pt x="1041" y="1153"/>
                </a:lnTo>
                <a:lnTo>
                  <a:pt x="1073" y="1119"/>
                </a:lnTo>
                <a:lnTo>
                  <a:pt x="1106" y="1086"/>
                </a:lnTo>
                <a:lnTo>
                  <a:pt x="1141" y="1053"/>
                </a:lnTo>
                <a:lnTo>
                  <a:pt x="1175" y="1022"/>
                </a:lnTo>
                <a:lnTo>
                  <a:pt x="1210" y="992"/>
                </a:lnTo>
                <a:lnTo>
                  <a:pt x="1247" y="962"/>
                </a:lnTo>
                <a:lnTo>
                  <a:pt x="1284" y="934"/>
                </a:lnTo>
                <a:lnTo>
                  <a:pt x="1322" y="907"/>
                </a:lnTo>
                <a:lnTo>
                  <a:pt x="1359" y="880"/>
                </a:lnTo>
                <a:lnTo>
                  <a:pt x="1377" y="889"/>
                </a:lnTo>
                <a:lnTo>
                  <a:pt x="1396" y="897"/>
                </a:lnTo>
                <a:lnTo>
                  <a:pt x="1414" y="904"/>
                </a:lnTo>
                <a:lnTo>
                  <a:pt x="1433" y="911"/>
                </a:lnTo>
                <a:lnTo>
                  <a:pt x="1453" y="916"/>
                </a:lnTo>
                <a:lnTo>
                  <a:pt x="1473" y="919"/>
                </a:lnTo>
                <a:lnTo>
                  <a:pt x="1492" y="922"/>
                </a:lnTo>
                <a:lnTo>
                  <a:pt x="1513" y="924"/>
                </a:lnTo>
                <a:lnTo>
                  <a:pt x="1533" y="924"/>
                </a:lnTo>
                <a:lnTo>
                  <a:pt x="1553" y="923"/>
                </a:lnTo>
                <a:lnTo>
                  <a:pt x="1574" y="921"/>
                </a:lnTo>
                <a:lnTo>
                  <a:pt x="1594" y="916"/>
                </a:lnTo>
                <a:lnTo>
                  <a:pt x="1614" y="912"/>
                </a:lnTo>
                <a:lnTo>
                  <a:pt x="1635" y="906"/>
                </a:lnTo>
                <a:lnTo>
                  <a:pt x="1654" y="898"/>
                </a:lnTo>
                <a:lnTo>
                  <a:pt x="1673" y="888"/>
                </a:lnTo>
                <a:close/>
                <a:moveTo>
                  <a:pt x="4977" y="2469"/>
                </a:moveTo>
                <a:lnTo>
                  <a:pt x="4786" y="2469"/>
                </a:lnTo>
                <a:lnTo>
                  <a:pt x="4786" y="4109"/>
                </a:lnTo>
                <a:lnTo>
                  <a:pt x="4977" y="4109"/>
                </a:lnTo>
                <a:lnTo>
                  <a:pt x="4999" y="4109"/>
                </a:lnTo>
                <a:lnTo>
                  <a:pt x="5021" y="4107"/>
                </a:lnTo>
                <a:lnTo>
                  <a:pt x="5043" y="4105"/>
                </a:lnTo>
                <a:lnTo>
                  <a:pt x="5064" y="4100"/>
                </a:lnTo>
                <a:lnTo>
                  <a:pt x="5084" y="4095"/>
                </a:lnTo>
                <a:lnTo>
                  <a:pt x="5105" y="4090"/>
                </a:lnTo>
                <a:lnTo>
                  <a:pt x="5125" y="4083"/>
                </a:lnTo>
                <a:lnTo>
                  <a:pt x="5144" y="4075"/>
                </a:lnTo>
                <a:lnTo>
                  <a:pt x="5164" y="4066"/>
                </a:lnTo>
                <a:lnTo>
                  <a:pt x="5183" y="4056"/>
                </a:lnTo>
                <a:lnTo>
                  <a:pt x="5200" y="4047"/>
                </a:lnTo>
                <a:lnTo>
                  <a:pt x="5218" y="4035"/>
                </a:lnTo>
                <a:lnTo>
                  <a:pt x="5236" y="4023"/>
                </a:lnTo>
                <a:lnTo>
                  <a:pt x="5252" y="4010"/>
                </a:lnTo>
                <a:lnTo>
                  <a:pt x="5268" y="3996"/>
                </a:lnTo>
                <a:lnTo>
                  <a:pt x="5283" y="3982"/>
                </a:lnTo>
                <a:lnTo>
                  <a:pt x="5297" y="3967"/>
                </a:lnTo>
                <a:lnTo>
                  <a:pt x="5311" y="3951"/>
                </a:lnTo>
                <a:lnTo>
                  <a:pt x="5323" y="3935"/>
                </a:lnTo>
                <a:lnTo>
                  <a:pt x="5335" y="3918"/>
                </a:lnTo>
                <a:lnTo>
                  <a:pt x="5346" y="3901"/>
                </a:lnTo>
                <a:lnTo>
                  <a:pt x="5357" y="3883"/>
                </a:lnTo>
                <a:lnTo>
                  <a:pt x="5366" y="3863"/>
                </a:lnTo>
                <a:lnTo>
                  <a:pt x="5375" y="3845"/>
                </a:lnTo>
                <a:lnTo>
                  <a:pt x="5382" y="3825"/>
                </a:lnTo>
                <a:lnTo>
                  <a:pt x="5390" y="3805"/>
                </a:lnTo>
                <a:lnTo>
                  <a:pt x="5395" y="3784"/>
                </a:lnTo>
                <a:lnTo>
                  <a:pt x="5401" y="3764"/>
                </a:lnTo>
                <a:lnTo>
                  <a:pt x="5404" y="3742"/>
                </a:lnTo>
                <a:lnTo>
                  <a:pt x="5407" y="3721"/>
                </a:lnTo>
                <a:lnTo>
                  <a:pt x="5408" y="3699"/>
                </a:lnTo>
                <a:lnTo>
                  <a:pt x="5409" y="3677"/>
                </a:lnTo>
                <a:lnTo>
                  <a:pt x="5409" y="2902"/>
                </a:lnTo>
                <a:lnTo>
                  <a:pt x="5408" y="2879"/>
                </a:lnTo>
                <a:lnTo>
                  <a:pt x="5407" y="2858"/>
                </a:lnTo>
                <a:lnTo>
                  <a:pt x="5404" y="2836"/>
                </a:lnTo>
                <a:lnTo>
                  <a:pt x="5401" y="2815"/>
                </a:lnTo>
                <a:lnTo>
                  <a:pt x="5395" y="2793"/>
                </a:lnTo>
                <a:lnTo>
                  <a:pt x="5390" y="2773"/>
                </a:lnTo>
                <a:lnTo>
                  <a:pt x="5382" y="2754"/>
                </a:lnTo>
                <a:lnTo>
                  <a:pt x="5375" y="2733"/>
                </a:lnTo>
                <a:lnTo>
                  <a:pt x="5366" y="2714"/>
                </a:lnTo>
                <a:lnTo>
                  <a:pt x="5357" y="2696"/>
                </a:lnTo>
                <a:lnTo>
                  <a:pt x="5346" y="2678"/>
                </a:lnTo>
                <a:lnTo>
                  <a:pt x="5335" y="2661"/>
                </a:lnTo>
                <a:lnTo>
                  <a:pt x="5323" y="2643"/>
                </a:lnTo>
                <a:lnTo>
                  <a:pt x="5311" y="2627"/>
                </a:lnTo>
                <a:lnTo>
                  <a:pt x="5297" y="2611"/>
                </a:lnTo>
                <a:lnTo>
                  <a:pt x="5283" y="2596"/>
                </a:lnTo>
                <a:lnTo>
                  <a:pt x="5268" y="2582"/>
                </a:lnTo>
                <a:lnTo>
                  <a:pt x="5252" y="2568"/>
                </a:lnTo>
                <a:lnTo>
                  <a:pt x="5236" y="2555"/>
                </a:lnTo>
                <a:lnTo>
                  <a:pt x="5218" y="2544"/>
                </a:lnTo>
                <a:lnTo>
                  <a:pt x="5200" y="2532"/>
                </a:lnTo>
                <a:lnTo>
                  <a:pt x="5183" y="2521"/>
                </a:lnTo>
                <a:lnTo>
                  <a:pt x="5164" y="2511"/>
                </a:lnTo>
                <a:lnTo>
                  <a:pt x="5144" y="2503"/>
                </a:lnTo>
                <a:lnTo>
                  <a:pt x="5125" y="2495"/>
                </a:lnTo>
                <a:lnTo>
                  <a:pt x="5105" y="2489"/>
                </a:lnTo>
                <a:lnTo>
                  <a:pt x="5084" y="2483"/>
                </a:lnTo>
                <a:lnTo>
                  <a:pt x="5064" y="2478"/>
                </a:lnTo>
                <a:lnTo>
                  <a:pt x="5043" y="2474"/>
                </a:lnTo>
                <a:lnTo>
                  <a:pt x="5021" y="2472"/>
                </a:lnTo>
                <a:lnTo>
                  <a:pt x="4999" y="2470"/>
                </a:lnTo>
                <a:lnTo>
                  <a:pt x="4977" y="2469"/>
                </a:lnTo>
                <a:close/>
                <a:moveTo>
                  <a:pt x="4446" y="2300"/>
                </a:moveTo>
                <a:lnTo>
                  <a:pt x="4446" y="2300"/>
                </a:lnTo>
                <a:lnTo>
                  <a:pt x="4465" y="2301"/>
                </a:lnTo>
                <a:lnTo>
                  <a:pt x="4484" y="2305"/>
                </a:lnTo>
                <a:lnTo>
                  <a:pt x="4503" y="2310"/>
                </a:lnTo>
                <a:lnTo>
                  <a:pt x="4522" y="2316"/>
                </a:lnTo>
                <a:lnTo>
                  <a:pt x="4539" y="2325"/>
                </a:lnTo>
                <a:lnTo>
                  <a:pt x="4555" y="2335"/>
                </a:lnTo>
                <a:lnTo>
                  <a:pt x="4570" y="2345"/>
                </a:lnTo>
                <a:lnTo>
                  <a:pt x="4584" y="2358"/>
                </a:lnTo>
                <a:lnTo>
                  <a:pt x="4597" y="2372"/>
                </a:lnTo>
                <a:lnTo>
                  <a:pt x="4607" y="2387"/>
                </a:lnTo>
                <a:lnTo>
                  <a:pt x="4617" y="2403"/>
                </a:lnTo>
                <a:lnTo>
                  <a:pt x="4626" y="2420"/>
                </a:lnTo>
                <a:lnTo>
                  <a:pt x="4632" y="2439"/>
                </a:lnTo>
                <a:lnTo>
                  <a:pt x="4637" y="2457"/>
                </a:lnTo>
                <a:lnTo>
                  <a:pt x="4641" y="2477"/>
                </a:lnTo>
                <a:lnTo>
                  <a:pt x="4641" y="2496"/>
                </a:lnTo>
                <a:lnTo>
                  <a:pt x="4641" y="4090"/>
                </a:lnTo>
                <a:lnTo>
                  <a:pt x="4641" y="4109"/>
                </a:lnTo>
                <a:lnTo>
                  <a:pt x="4637" y="4128"/>
                </a:lnTo>
                <a:lnTo>
                  <a:pt x="4632" y="4147"/>
                </a:lnTo>
                <a:lnTo>
                  <a:pt x="4626" y="4166"/>
                </a:lnTo>
                <a:lnTo>
                  <a:pt x="4617" y="4183"/>
                </a:lnTo>
                <a:lnTo>
                  <a:pt x="4607" y="4199"/>
                </a:lnTo>
                <a:lnTo>
                  <a:pt x="4597" y="4214"/>
                </a:lnTo>
                <a:lnTo>
                  <a:pt x="4584" y="4228"/>
                </a:lnTo>
                <a:lnTo>
                  <a:pt x="4570" y="4241"/>
                </a:lnTo>
                <a:lnTo>
                  <a:pt x="4555" y="4251"/>
                </a:lnTo>
                <a:lnTo>
                  <a:pt x="4539" y="4261"/>
                </a:lnTo>
                <a:lnTo>
                  <a:pt x="4522" y="4270"/>
                </a:lnTo>
                <a:lnTo>
                  <a:pt x="4503" y="4276"/>
                </a:lnTo>
                <a:lnTo>
                  <a:pt x="4484" y="4281"/>
                </a:lnTo>
                <a:lnTo>
                  <a:pt x="4465" y="4285"/>
                </a:lnTo>
                <a:lnTo>
                  <a:pt x="4446" y="4286"/>
                </a:lnTo>
                <a:lnTo>
                  <a:pt x="4175" y="4286"/>
                </a:lnTo>
                <a:lnTo>
                  <a:pt x="4155" y="4285"/>
                </a:lnTo>
                <a:lnTo>
                  <a:pt x="4136" y="4281"/>
                </a:lnTo>
                <a:lnTo>
                  <a:pt x="4117" y="4276"/>
                </a:lnTo>
                <a:lnTo>
                  <a:pt x="4099" y="4270"/>
                </a:lnTo>
                <a:lnTo>
                  <a:pt x="4082" y="4261"/>
                </a:lnTo>
                <a:lnTo>
                  <a:pt x="4066" y="4251"/>
                </a:lnTo>
                <a:lnTo>
                  <a:pt x="4051" y="4241"/>
                </a:lnTo>
                <a:lnTo>
                  <a:pt x="4037" y="4228"/>
                </a:lnTo>
                <a:lnTo>
                  <a:pt x="4024" y="4214"/>
                </a:lnTo>
                <a:lnTo>
                  <a:pt x="4014" y="4199"/>
                </a:lnTo>
                <a:lnTo>
                  <a:pt x="4003" y="4183"/>
                </a:lnTo>
                <a:lnTo>
                  <a:pt x="3995" y="4166"/>
                </a:lnTo>
                <a:lnTo>
                  <a:pt x="3989" y="4147"/>
                </a:lnTo>
                <a:lnTo>
                  <a:pt x="3983" y="4128"/>
                </a:lnTo>
                <a:lnTo>
                  <a:pt x="3980" y="4109"/>
                </a:lnTo>
                <a:lnTo>
                  <a:pt x="3979" y="4090"/>
                </a:lnTo>
                <a:lnTo>
                  <a:pt x="3979" y="2496"/>
                </a:lnTo>
                <a:lnTo>
                  <a:pt x="3980" y="2477"/>
                </a:lnTo>
                <a:lnTo>
                  <a:pt x="3983" y="2457"/>
                </a:lnTo>
                <a:lnTo>
                  <a:pt x="3989" y="2439"/>
                </a:lnTo>
                <a:lnTo>
                  <a:pt x="3995" y="2420"/>
                </a:lnTo>
                <a:lnTo>
                  <a:pt x="4003" y="2403"/>
                </a:lnTo>
                <a:lnTo>
                  <a:pt x="4014" y="2387"/>
                </a:lnTo>
                <a:lnTo>
                  <a:pt x="4024" y="2372"/>
                </a:lnTo>
                <a:lnTo>
                  <a:pt x="4037" y="2358"/>
                </a:lnTo>
                <a:lnTo>
                  <a:pt x="4051" y="2345"/>
                </a:lnTo>
                <a:lnTo>
                  <a:pt x="4066" y="2335"/>
                </a:lnTo>
                <a:lnTo>
                  <a:pt x="4082" y="2325"/>
                </a:lnTo>
                <a:lnTo>
                  <a:pt x="4099" y="2316"/>
                </a:lnTo>
                <a:lnTo>
                  <a:pt x="4117" y="2310"/>
                </a:lnTo>
                <a:lnTo>
                  <a:pt x="4136" y="2305"/>
                </a:lnTo>
                <a:lnTo>
                  <a:pt x="4155" y="2301"/>
                </a:lnTo>
                <a:lnTo>
                  <a:pt x="4175" y="2300"/>
                </a:lnTo>
                <a:lnTo>
                  <a:pt x="4446" y="2300"/>
                </a:lnTo>
                <a:close/>
                <a:moveTo>
                  <a:pt x="432" y="2469"/>
                </a:moveTo>
                <a:lnTo>
                  <a:pt x="623" y="2469"/>
                </a:lnTo>
                <a:lnTo>
                  <a:pt x="623" y="4109"/>
                </a:lnTo>
                <a:lnTo>
                  <a:pt x="432" y="4109"/>
                </a:lnTo>
                <a:lnTo>
                  <a:pt x="411" y="4109"/>
                </a:lnTo>
                <a:lnTo>
                  <a:pt x="388" y="4107"/>
                </a:lnTo>
                <a:lnTo>
                  <a:pt x="367" y="4105"/>
                </a:lnTo>
                <a:lnTo>
                  <a:pt x="345" y="4100"/>
                </a:lnTo>
                <a:lnTo>
                  <a:pt x="325" y="4095"/>
                </a:lnTo>
                <a:lnTo>
                  <a:pt x="304" y="4090"/>
                </a:lnTo>
                <a:lnTo>
                  <a:pt x="284" y="4083"/>
                </a:lnTo>
                <a:lnTo>
                  <a:pt x="265" y="4075"/>
                </a:lnTo>
                <a:lnTo>
                  <a:pt x="245" y="4066"/>
                </a:lnTo>
                <a:lnTo>
                  <a:pt x="226" y="4056"/>
                </a:lnTo>
                <a:lnTo>
                  <a:pt x="209" y="4047"/>
                </a:lnTo>
                <a:lnTo>
                  <a:pt x="191" y="4035"/>
                </a:lnTo>
                <a:lnTo>
                  <a:pt x="174" y="4023"/>
                </a:lnTo>
                <a:lnTo>
                  <a:pt x="158" y="4010"/>
                </a:lnTo>
                <a:lnTo>
                  <a:pt x="142" y="3996"/>
                </a:lnTo>
                <a:lnTo>
                  <a:pt x="126" y="3982"/>
                </a:lnTo>
                <a:lnTo>
                  <a:pt x="113" y="3967"/>
                </a:lnTo>
                <a:lnTo>
                  <a:pt x="99" y="3951"/>
                </a:lnTo>
                <a:lnTo>
                  <a:pt x="86" y="3935"/>
                </a:lnTo>
                <a:lnTo>
                  <a:pt x="74" y="3918"/>
                </a:lnTo>
                <a:lnTo>
                  <a:pt x="63" y="3901"/>
                </a:lnTo>
                <a:lnTo>
                  <a:pt x="53" y="3883"/>
                </a:lnTo>
                <a:lnTo>
                  <a:pt x="43" y="3863"/>
                </a:lnTo>
                <a:lnTo>
                  <a:pt x="34" y="3845"/>
                </a:lnTo>
                <a:lnTo>
                  <a:pt x="27" y="3825"/>
                </a:lnTo>
                <a:lnTo>
                  <a:pt x="19" y="3805"/>
                </a:lnTo>
                <a:lnTo>
                  <a:pt x="14" y="3784"/>
                </a:lnTo>
                <a:lnTo>
                  <a:pt x="9" y="3764"/>
                </a:lnTo>
                <a:lnTo>
                  <a:pt x="5" y="3742"/>
                </a:lnTo>
                <a:lnTo>
                  <a:pt x="2" y="3721"/>
                </a:lnTo>
                <a:lnTo>
                  <a:pt x="1" y="3699"/>
                </a:lnTo>
                <a:lnTo>
                  <a:pt x="0" y="3677"/>
                </a:lnTo>
                <a:lnTo>
                  <a:pt x="0" y="2902"/>
                </a:lnTo>
                <a:lnTo>
                  <a:pt x="1" y="2879"/>
                </a:lnTo>
                <a:lnTo>
                  <a:pt x="2" y="2858"/>
                </a:lnTo>
                <a:lnTo>
                  <a:pt x="5" y="2836"/>
                </a:lnTo>
                <a:lnTo>
                  <a:pt x="9" y="2815"/>
                </a:lnTo>
                <a:lnTo>
                  <a:pt x="14" y="2793"/>
                </a:lnTo>
                <a:lnTo>
                  <a:pt x="19" y="2773"/>
                </a:lnTo>
                <a:lnTo>
                  <a:pt x="27" y="2754"/>
                </a:lnTo>
                <a:lnTo>
                  <a:pt x="34" y="2733"/>
                </a:lnTo>
                <a:lnTo>
                  <a:pt x="43" y="2714"/>
                </a:lnTo>
                <a:lnTo>
                  <a:pt x="53" y="2696"/>
                </a:lnTo>
                <a:lnTo>
                  <a:pt x="63" y="2678"/>
                </a:lnTo>
                <a:lnTo>
                  <a:pt x="74" y="2661"/>
                </a:lnTo>
                <a:lnTo>
                  <a:pt x="86" y="2643"/>
                </a:lnTo>
                <a:lnTo>
                  <a:pt x="99" y="2627"/>
                </a:lnTo>
                <a:lnTo>
                  <a:pt x="113" y="2611"/>
                </a:lnTo>
                <a:lnTo>
                  <a:pt x="126" y="2596"/>
                </a:lnTo>
                <a:lnTo>
                  <a:pt x="142" y="2582"/>
                </a:lnTo>
                <a:lnTo>
                  <a:pt x="158" y="2568"/>
                </a:lnTo>
                <a:lnTo>
                  <a:pt x="174" y="2555"/>
                </a:lnTo>
                <a:lnTo>
                  <a:pt x="191" y="2544"/>
                </a:lnTo>
                <a:lnTo>
                  <a:pt x="209" y="2532"/>
                </a:lnTo>
                <a:lnTo>
                  <a:pt x="226" y="2521"/>
                </a:lnTo>
                <a:lnTo>
                  <a:pt x="245" y="2511"/>
                </a:lnTo>
                <a:lnTo>
                  <a:pt x="265" y="2503"/>
                </a:lnTo>
                <a:lnTo>
                  <a:pt x="284" y="2495"/>
                </a:lnTo>
                <a:lnTo>
                  <a:pt x="304" y="2489"/>
                </a:lnTo>
                <a:lnTo>
                  <a:pt x="325" y="2483"/>
                </a:lnTo>
                <a:lnTo>
                  <a:pt x="345" y="2478"/>
                </a:lnTo>
                <a:lnTo>
                  <a:pt x="367" y="2474"/>
                </a:lnTo>
                <a:lnTo>
                  <a:pt x="388" y="2472"/>
                </a:lnTo>
                <a:lnTo>
                  <a:pt x="411" y="2470"/>
                </a:lnTo>
                <a:lnTo>
                  <a:pt x="432" y="2469"/>
                </a:lnTo>
                <a:close/>
                <a:moveTo>
                  <a:pt x="441" y="2787"/>
                </a:moveTo>
                <a:lnTo>
                  <a:pt x="408" y="2624"/>
                </a:lnTo>
                <a:lnTo>
                  <a:pt x="382" y="2630"/>
                </a:lnTo>
                <a:lnTo>
                  <a:pt x="355" y="2638"/>
                </a:lnTo>
                <a:lnTo>
                  <a:pt x="328" y="2647"/>
                </a:lnTo>
                <a:lnTo>
                  <a:pt x="303" y="2658"/>
                </a:lnTo>
                <a:lnTo>
                  <a:pt x="278" y="2671"/>
                </a:lnTo>
                <a:lnTo>
                  <a:pt x="254" y="2685"/>
                </a:lnTo>
                <a:lnTo>
                  <a:pt x="232" y="2702"/>
                </a:lnTo>
                <a:lnTo>
                  <a:pt x="210" y="2721"/>
                </a:lnTo>
                <a:lnTo>
                  <a:pt x="193" y="2739"/>
                </a:lnTo>
                <a:lnTo>
                  <a:pt x="177" y="2758"/>
                </a:lnTo>
                <a:lnTo>
                  <a:pt x="162" y="2780"/>
                </a:lnTo>
                <a:lnTo>
                  <a:pt x="149" y="2802"/>
                </a:lnTo>
                <a:lnTo>
                  <a:pt x="138" y="2827"/>
                </a:lnTo>
                <a:lnTo>
                  <a:pt x="129" y="2852"/>
                </a:lnTo>
                <a:lnTo>
                  <a:pt x="121" y="2880"/>
                </a:lnTo>
                <a:lnTo>
                  <a:pt x="116" y="2910"/>
                </a:lnTo>
                <a:lnTo>
                  <a:pt x="115" y="2918"/>
                </a:lnTo>
                <a:lnTo>
                  <a:pt x="115" y="2921"/>
                </a:lnTo>
                <a:lnTo>
                  <a:pt x="115" y="3577"/>
                </a:lnTo>
                <a:lnTo>
                  <a:pt x="282" y="3577"/>
                </a:lnTo>
                <a:lnTo>
                  <a:pt x="282" y="2926"/>
                </a:lnTo>
                <a:lnTo>
                  <a:pt x="284" y="2912"/>
                </a:lnTo>
                <a:lnTo>
                  <a:pt x="287" y="2900"/>
                </a:lnTo>
                <a:lnTo>
                  <a:pt x="293" y="2888"/>
                </a:lnTo>
                <a:lnTo>
                  <a:pt x="297" y="2877"/>
                </a:lnTo>
                <a:lnTo>
                  <a:pt x="303" y="2867"/>
                </a:lnTo>
                <a:lnTo>
                  <a:pt x="310" y="2858"/>
                </a:lnTo>
                <a:lnTo>
                  <a:pt x="317" y="2849"/>
                </a:lnTo>
                <a:lnTo>
                  <a:pt x="325" y="2841"/>
                </a:lnTo>
                <a:lnTo>
                  <a:pt x="337" y="2831"/>
                </a:lnTo>
                <a:lnTo>
                  <a:pt x="349" y="2821"/>
                </a:lnTo>
                <a:lnTo>
                  <a:pt x="363" y="2814"/>
                </a:lnTo>
                <a:lnTo>
                  <a:pt x="377" y="2806"/>
                </a:lnTo>
                <a:lnTo>
                  <a:pt x="392" y="2800"/>
                </a:lnTo>
                <a:lnTo>
                  <a:pt x="408" y="2795"/>
                </a:lnTo>
                <a:lnTo>
                  <a:pt x="425" y="2790"/>
                </a:lnTo>
                <a:lnTo>
                  <a:pt x="441" y="2787"/>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pic>
        <p:nvPicPr>
          <p:cNvPr id="29" name="图片 28" descr="logo西北大学黑色"/>
          <p:cNvPicPr>
            <a:picLocks noChangeAspect="1"/>
          </p:cNvPicPr>
          <p:nvPr>
            <p:custDataLst>
              <p:tags r:id="rId5"/>
            </p:custDataLst>
          </p:nvPr>
        </p:nvPicPr>
        <p:blipFill>
          <a:blip r:embed="rId6"/>
          <a:stretch>
            <a:fillRect/>
          </a:stretch>
        </p:blipFill>
        <p:spPr>
          <a:xfrm>
            <a:off x="10322560" y="0"/>
            <a:ext cx="1869440" cy="628015"/>
          </a:xfrm>
          <a:prstGeom prst="rect">
            <a:avLst/>
          </a:prstGeom>
          <a:noFill/>
          <a:ln w="9525">
            <a:noFill/>
          </a:ln>
        </p:spPr>
      </p:pic>
      <p:sp>
        <p:nvSpPr>
          <p:cNvPr id="23" name="文本框 22"/>
          <p:cNvSpPr txBox="1"/>
          <p:nvPr/>
        </p:nvSpPr>
        <p:spPr>
          <a:xfrm>
            <a:off x="1919818" y="949129"/>
            <a:ext cx="6096000" cy="953135"/>
          </a:xfrm>
          <a:prstGeom prst="rect">
            <a:avLst/>
          </a:prstGeom>
          <a:noFill/>
        </p:spPr>
        <p:txBody>
          <a:bodyPr wrap="square">
            <a:spAutoFit/>
          </a:bodyPr>
          <a:lstStyle/>
          <a:p>
            <a:pPr>
              <a:defRPr/>
            </a:pPr>
            <a:r>
              <a:rPr lang="zh-CN" altLang="en-US" sz="2800" dirty="0">
                <a:solidFill>
                  <a:prstClr val="black"/>
                </a:solidFill>
                <a:latin typeface="Century Gothic" panose="020B0502020202020204"/>
                <a:ea typeface="思源黑体 CN Bold"/>
                <a:cs typeface="+mn-ea"/>
                <a:sym typeface="+mn-lt"/>
              </a:rPr>
              <a:t>挣值分析表</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pic>
        <p:nvPicPr>
          <p:cNvPr id="4" name="图片 3"/>
          <p:cNvPicPr>
            <a:picLocks noChangeAspect="1"/>
          </p:cNvPicPr>
          <p:nvPr>
            <p:custDataLst>
              <p:tags r:id="rId7"/>
            </p:custDataLst>
          </p:nvPr>
        </p:nvPicPr>
        <p:blipFill>
          <a:blip r:embed="rId8"/>
          <a:stretch>
            <a:fillRect/>
          </a:stretch>
        </p:blipFill>
        <p:spPr>
          <a:xfrm>
            <a:off x="312420" y="1718310"/>
            <a:ext cx="11673205" cy="3339465"/>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646430" y="4767580"/>
            <a:ext cx="11309985" cy="119951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3297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4.2</a:t>
            </a:r>
            <a:r>
              <a:rPr lang="zh-CN" altLang="en-US" sz="3200" dirty="0">
                <a:solidFill>
                  <a:srgbClr val="00A3A4"/>
                </a:solidFill>
                <a:latin typeface="Century Gothic" panose="020B0502020202020204"/>
                <a:ea typeface="思源黑体 CN Bold"/>
                <a:cs typeface="+mn-ea"/>
                <a:sym typeface="+mn-lt"/>
              </a:rPr>
              <a:t> 计划实际对比</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7268766" y="1716438"/>
            <a:ext cx="4224469" cy="764775"/>
            <a:chOff x="980156" y="1247429"/>
            <a:chExt cx="3168352" cy="573581"/>
          </a:xfrm>
        </p:grpSpPr>
        <p:sp>
          <p:nvSpPr>
            <p:cNvPr id="14" name="3"/>
            <p:cNvSpPr>
              <a:spLocks noChangeArrowheads="1"/>
            </p:cNvSpPr>
            <p:nvPr>
              <p:custDataLst>
                <p:tags r:id="rId2"/>
              </p:custDataLst>
            </p:nvPr>
          </p:nvSpPr>
          <p:spPr bwMode="auto">
            <a:xfrm>
              <a:off x="1043608" y="1247429"/>
              <a:ext cx="2520902" cy="30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5" name="矩形 14"/>
            <p:cNvSpPr/>
            <p:nvPr/>
          </p:nvSpPr>
          <p:spPr>
            <a:xfrm>
              <a:off x="980156" y="1562621"/>
              <a:ext cx="3168352" cy="25838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6" name="组合 15"/>
          <p:cNvGrpSpPr/>
          <p:nvPr/>
        </p:nvGrpSpPr>
        <p:grpSpPr>
          <a:xfrm>
            <a:off x="7203019" y="4321355"/>
            <a:ext cx="4224469" cy="602878"/>
            <a:chOff x="980156" y="1367121"/>
            <a:chExt cx="3168352" cy="452158"/>
          </a:xfrm>
        </p:grpSpPr>
        <p:sp>
          <p:nvSpPr>
            <p:cNvPr id="17" name="2"/>
            <p:cNvSpPr>
              <a:spLocks noChangeArrowheads="1"/>
            </p:cNvSpPr>
            <p:nvPr>
              <p:custDataLst>
                <p:tags r:id="rId3"/>
              </p:custDataLst>
            </p:nvPr>
          </p:nvSpPr>
          <p:spPr bwMode="auto">
            <a:xfrm>
              <a:off x="1092919" y="1367121"/>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18" name="矩形 17"/>
            <p:cNvSpPr/>
            <p:nvPr/>
          </p:nvSpPr>
          <p:spPr>
            <a:xfrm>
              <a:off x="980156" y="1562621"/>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9" name="组合 18"/>
          <p:cNvGrpSpPr/>
          <p:nvPr/>
        </p:nvGrpSpPr>
        <p:grpSpPr>
          <a:xfrm>
            <a:off x="857650" y="3101044"/>
            <a:ext cx="5790769" cy="547427"/>
            <a:chOff x="980156" y="1523755"/>
            <a:chExt cx="4343077" cy="410570"/>
          </a:xfrm>
        </p:grpSpPr>
        <p:sp>
          <p:nvSpPr>
            <p:cNvPr id="20" name="1"/>
            <p:cNvSpPr>
              <a:spLocks noChangeArrowheads="1"/>
            </p:cNvSpPr>
            <p:nvPr>
              <p:custDataLst>
                <p:tags r:id="rId4"/>
              </p:custDataLst>
            </p:nvPr>
          </p:nvSpPr>
          <p:spPr bwMode="auto">
            <a:xfrm>
              <a:off x="2802331" y="1626500"/>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1" name="矩形 20"/>
            <p:cNvSpPr/>
            <p:nvPr/>
          </p:nvSpPr>
          <p:spPr>
            <a:xfrm>
              <a:off x="980156" y="1523755"/>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27" name="Shape"/>
          <p:cNvSpPr/>
          <p:nvPr/>
        </p:nvSpPr>
        <p:spPr bwMode="auto">
          <a:xfrm>
            <a:off x="5935718" y="4512937"/>
            <a:ext cx="310260" cy="293713"/>
          </a:xfrm>
          <a:custGeom>
            <a:avLst/>
            <a:gdLst>
              <a:gd name="T0" fmla="*/ 576551976 w 5778"/>
              <a:gd name="T1" fmla="*/ 0 h 5471"/>
              <a:gd name="T2" fmla="*/ 587313346 w 5778"/>
              <a:gd name="T3" fmla="*/ 1630345 h 5471"/>
              <a:gd name="T4" fmla="*/ 597313772 w 5778"/>
              <a:gd name="T5" fmla="*/ 5326145 h 5471"/>
              <a:gd name="T6" fmla="*/ 606227510 w 5778"/>
              <a:gd name="T7" fmla="*/ 10761067 h 5471"/>
              <a:gd name="T8" fmla="*/ 613836301 w 5778"/>
              <a:gd name="T9" fmla="*/ 17717886 h 5471"/>
              <a:gd name="T10" fmla="*/ 620141132 w 5778"/>
              <a:gd name="T11" fmla="*/ 26087495 h 5471"/>
              <a:gd name="T12" fmla="*/ 624815273 w 5778"/>
              <a:gd name="T13" fmla="*/ 35544220 h 5471"/>
              <a:gd name="T14" fmla="*/ 627424180 w 5778"/>
              <a:gd name="T15" fmla="*/ 45979283 h 5471"/>
              <a:gd name="T16" fmla="*/ 628076324 w 5778"/>
              <a:gd name="T17" fmla="*/ 382291463 h 5471"/>
              <a:gd name="T18" fmla="*/ 627424180 w 5778"/>
              <a:gd name="T19" fmla="*/ 390552294 h 5471"/>
              <a:gd name="T20" fmla="*/ 624815273 w 5778"/>
              <a:gd name="T21" fmla="*/ 400987358 h 5471"/>
              <a:gd name="T22" fmla="*/ 620141132 w 5778"/>
              <a:gd name="T23" fmla="*/ 410444083 h 5471"/>
              <a:gd name="T24" fmla="*/ 613836301 w 5778"/>
              <a:gd name="T25" fmla="*/ 418814021 h 5471"/>
              <a:gd name="T26" fmla="*/ 606227510 w 5778"/>
              <a:gd name="T27" fmla="*/ 425770511 h 5471"/>
              <a:gd name="T28" fmla="*/ 597313772 w 5778"/>
              <a:gd name="T29" fmla="*/ 431205433 h 5471"/>
              <a:gd name="T30" fmla="*/ 587313346 w 5778"/>
              <a:gd name="T31" fmla="*/ 434901233 h 5471"/>
              <a:gd name="T32" fmla="*/ 576551976 w 5778"/>
              <a:gd name="T33" fmla="*/ 436531907 h 5471"/>
              <a:gd name="T34" fmla="*/ 51633149 w 5778"/>
              <a:gd name="T35" fmla="*/ 436531907 h 5471"/>
              <a:gd name="T36" fmla="*/ 40871778 w 5778"/>
              <a:gd name="T37" fmla="*/ 434901233 h 5471"/>
              <a:gd name="T38" fmla="*/ 30871023 w 5778"/>
              <a:gd name="T39" fmla="*/ 431205433 h 5471"/>
              <a:gd name="T40" fmla="*/ 21957614 w 5778"/>
              <a:gd name="T41" fmla="*/ 425770511 h 5471"/>
              <a:gd name="T42" fmla="*/ 14131223 w 5778"/>
              <a:gd name="T43" fmla="*/ 418814021 h 5471"/>
              <a:gd name="T44" fmla="*/ 7826391 w 5778"/>
              <a:gd name="T45" fmla="*/ 410444083 h 5471"/>
              <a:gd name="T46" fmla="*/ 3369852 w 5778"/>
              <a:gd name="T47" fmla="*/ 400987358 h 5471"/>
              <a:gd name="T48" fmla="*/ 652144 w 5778"/>
              <a:gd name="T49" fmla="*/ 390552294 h 5471"/>
              <a:gd name="T50" fmla="*/ 0 w 5778"/>
              <a:gd name="T51" fmla="*/ 54240444 h 5471"/>
              <a:gd name="T52" fmla="*/ 652144 w 5778"/>
              <a:gd name="T53" fmla="*/ 45979283 h 5471"/>
              <a:gd name="T54" fmla="*/ 3369852 w 5778"/>
              <a:gd name="T55" fmla="*/ 35544220 h 5471"/>
              <a:gd name="T56" fmla="*/ 7826391 w 5778"/>
              <a:gd name="T57" fmla="*/ 26087495 h 5471"/>
              <a:gd name="T58" fmla="*/ 14131223 w 5778"/>
              <a:gd name="T59" fmla="*/ 17717886 h 5471"/>
              <a:gd name="T60" fmla="*/ 21957614 w 5778"/>
              <a:gd name="T61" fmla="*/ 10761067 h 5471"/>
              <a:gd name="T62" fmla="*/ 30871023 w 5778"/>
              <a:gd name="T63" fmla="*/ 5326145 h 5471"/>
              <a:gd name="T64" fmla="*/ 40871778 w 5778"/>
              <a:gd name="T65" fmla="*/ 1630345 h 5471"/>
              <a:gd name="T66" fmla="*/ 51633149 w 5778"/>
              <a:gd name="T67" fmla="*/ 0 h 5471"/>
              <a:gd name="T68" fmla="*/ 154355774 w 5778"/>
              <a:gd name="T69" fmla="*/ 556643094 h 5471"/>
              <a:gd name="T70" fmla="*/ 206749868 w 5778"/>
              <a:gd name="T71" fmla="*/ 548382263 h 5471"/>
              <a:gd name="T72" fmla="*/ 259143962 w 5778"/>
              <a:gd name="T73" fmla="*/ 543273344 h 5471"/>
              <a:gd name="T74" fmla="*/ 384150602 w 5778"/>
              <a:gd name="T75" fmla="*/ 543925679 h 5471"/>
              <a:gd name="T76" fmla="*/ 434370662 w 5778"/>
              <a:gd name="T77" fmla="*/ 549034269 h 5471"/>
              <a:gd name="T78" fmla="*/ 484699193 w 5778"/>
              <a:gd name="T79" fmla="*/ 556643094 h 5471"/>
              <a:gd name="T80" fmla="*/ 154355774 w 5778"/>
              <a:gd name="T81" fmla="*/ 556643094 h 5471"/>
              <a:gd name="T82" fmla="*/ 577856264 w 5778"/>
              <a:gd name="T83" fmla="*/ 339681647 h 5471"/>
              <a:gd name="T84" fmla="*/ 524049081 w 5778"/>
              <a:gd name="T85" fmla="*/ 365117135 h 5471"/>
              <a:gd name="T86" fmla="*/ 517309707 w 5778"/>
              <a:gd name="T87" fmla="*/ 366203922 h 5471"/>
              <a:gd name="T88" fmla="*/ 509700587 w 5778"/>
              <a:gd name="T89" fmla="*/ 370334502 h 5471"/>
              <a:gd name="T90" fmla="*/ 504156700 w 5778"/>
              <a:gd name="T91" fmla="*/ 376965318 h 5471"/>
              <a:gd name="T92" fmla="*/ 501548123 w 5778"/>
              <a:gd name="T93" fmla="*/ 385334927 h 5471"/>
              <a:gd name="T94" fmla="*/ 501874195 w 5778"/>
              <a:gd name="T95" fmla="*/ 392182969 h 5471"/>
              <a:gd name="T96" fmla="*/ 505243718 w 5778"/>
              <a:gd name="T97" fmla="*/ 400226574 h 5471"/>
              <a:gd name="T98" fmla="*/ 511439748 w 5778"/>
              <a:gd name="T99" fmla="*/ 406422280 h 5471"/>
              <a:gd name="T100" fmla="*/ 519483741 w 5778"/>
              <a:gd name="T101" fmla="*/ 409792077 h 5471"/>
              <a:gd name="T102" fmla="*/ 526331916 w 5778"/>
              <a:gd name="T103" fmla="*/ 410009302 h 5471"/>
              <a:gd name="T104" fmla="*/ 534701981 w 5778"/>
              <a:gd name="T105" fmla="*/ 407509396 h 5471"/>
              <a:gd name="T106" fmla="*/ 541441355 w 5778"/>
              <a:gd name="T107" fmla="*/ 402074474 h 5471"/>
              <a:gd name="T108" fmla="*/ 545572152 w 5778"/>
              <a:gd name="T109" fmla="*/ 394465649 h 5471"/>
              <a:gd name="T110" fmla="*/ 546659169 w 5778"/>
              <a:gd name="T111" fmla="*/ 387617608 h 5471"/>
              <a:gd name="T112" fmla="*/ 544811207 w 5778"/>
              <a:gd name="T113" fmla="*/ 378921666 h 5471"/>
              <a:gd name="T114" fmla="*/ 539919465 w 5778"/>
              <a:gd name="T115" fmla="*/ 371747622 h 5471"/>
              <a:gd name="T116" fmla="*/ 532854019 w 5778"/>
              <a:gd name="T117" fmla="*/ 366965035 h 5471"/>
              <a:gd name="T118" fmla="*/ 524049081 w 5778"/>
              <a:gd name="T119" fmla="*/ 365117135 h 54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778" h="5471">
                <a:moveTo>
                  <a:pt x="500" y="0"/>
                </a:moveTo>
                <a:lnTo>
                  <a:pt x="5278" y="0"/>
                </a:lnTo>
                <a:lnTo>
                  <a:pt x="5304" y="0"/>
                </a:lnTo>
                <a:lnTo>
                  <a:pt x="5328" y="2"/>
                </a:lnTo>
                <a:lnTo>
                  <a:pt x="5354" y="5"/>
                </a:lnTo>
                <a:lnTo>
                  <a:pt x="5379" y="10"/>
                </a:lnTo>
                <a:lnTo>
                  <a:pt x="5403" y="15"/>
                </a:lnTo>
                <a:lnTo>
                  <a:pt x="5427" y="22"/>
                </a:lnTo>
                <a:lnTo>
                  <a:pt x="5450" y="30"/>
                </a:lnTo>
                <a:lnTo>
                  <a:pt x="5472" y="39"/>
                </a:lnTo>
                <a:lnTo>
                  <a:pt x="5495" y="49"/>
                </a:lnTo>
                <a:lnTo>
                  <a:pt x="5516" y="60"/>
                </a:lnTo>
                <a:lnTo>
                  <a:pt x="5537" y="72"/>
                </a:lnTo>
                <a:lnTo>
                  <a:pt x="5557" y="85"/>
                </a:lnTo>
                <a:lnTo>
                  <a:pt x="5577" y="99"/>
                </a:lnTo>
                <a:lnTo>
                  <a:pt x="5596" y="113"/>
                </a:lnTo>
                <a:lnTo>
                  <a:pt x="5614" y="130"/>
                </a:lnTo>
                <a:lnTo>
                  <a:pt x="5631" y="146"/>
                </a:lnTo>
                <a:lnTo>
                  <a:pt x="5647" y="163"/>
                </a:lnTo>
                <a:lnTo>
                  <a:pt x="5663" y="181"/>
                </a:lnTo>
                <a:lnTo>
                  <a:pt x="5679" y="200"/>
                </a:lnTo>
                <a:lnTo>
                  <a:pt x="5692" y="220"/>
                </a:lnTo>
                <a:lnTo>
                  <a:pt x="5705" y="240"/>
                </a:lnTo>
                <a:lnTo>
                  <a:pt x="5718" y="261"/>
                </a:lnTo>
                <a:lnTo>
                  <a:pt x="5729" y="283"/>
                </a:lnTo>
                <a:lnTo>
                  <a:pt x="5739" y="305"/>
                </a:lnTo>
                <a:lnTo>
                  <a:pt x="5748" y="327"/>
                </a:lnTo>
                <a:lnTo>
                  <a:pt x="5755" y="351"/>
                </a:lnTo>
                <a:lnTo>
                  <a:pt x="5762" y="374"/>
                </a:lnTo>
                <a:lnTo>
                  <a:pt x="5768" y="399"/>
                </a:lnTo>
                <a:lnTo>
                  <a:pt x="5772" y="423"/>
                </a:lnTo>
                <a:lnTo>
                  <a:pt x="5775" y="448"/>
                </a:lnTo>
                <a:lnTo>
                  <a:pt x="5778" y="473"/>
                </a:lnTo>
                <a:lnTo>
                  <a:pt x="5778" y="499"/>
                </a:lnTo>
                <a:lnTo>
                  <a:pt x="5778" y="3517"/>
                </a:lnTo>
                <a:lnTo>
                  <a:pt x="5778" y="3543"/>
                </a:lnTo>
                <a:lnTo>
                  <a:pt x="5775" y="3568"/>
                </a:lnTo>
                <a:lnTo>
                  <a:pt x="5772" y="3593"/>
                </a:lnTo>
                <a:lnTo>
                  <a:pt x="5768" y="3617"/>
                </a:lnTo>
                <a:lnTo>
                  <a:pt x="5762" y="3642"/>
                </a:lnTo>
                <a:lnTo>
                  <a:pt x="5755" y="3665"/>
                </a:lnTo>
                <a:lnTo>
                  <a:pt x="5748" y="3689"/>
                </a:lnTo>
                <a:lnTo>
                  <a:pt x="5739" y="3711"/>
                </a:lnTo>
                <a:lnTo>
                  <a:pt x="5729" y="3733"/>
                </a:lnTo>
                <a:lnTo>
                  <a:pt x="5718" y="3754"/>
                </a:lnTo>
                <a:lnTo>
                  <a:pt x="5705" y="3776"/>
                </a:lnTo>
                <a:lnTo>
                  <a:pt x="5692" y="3796"/>
                </a:lnTo>
                <a:lnTo>
                  <a:pt x="5679" y="3816"/>
                </a:lnTo>
                <a:lnTo>
                  <a:pt x="5663" y="3835"/>
                </a:lnTo>
                <a:lnTo>
                  <a:pt x="5647" y="3853"/>
                </a:lnTo>
                <a:lnTo>
                  <a:pt x="5631" y="3870"/>
                </a:lnTo>
                <a:lnTo>
                  <a:pt x="5614" y="3887"/>
                </a:lnTo>
                <a:lnTo>
                  <a:pt x="5596" y="3903"/>
                </a:lnTo>
                <a:lnTo>
                  <a:pt x="5577" y="3917"/>
                </a:lnTo>
                <a:lnTo>
                  <a:pt x="5557" y="3932"/>
                </a:lnTo>
                <a:lnTo>
                  <a:pt x="5537" y="3944"/>
                </a:lnTo>
                <a:lnTo>
                  <a:pt x="5516" y="3956"/>
                </a:lnTo>
                <a:lnTo>
                  <a:pt x="5495" y="3967"/>
                </a:lnTo>
                <a:lnTo>
                  <a:pt x="5472" y="3977"/>
                </a:lnTo>
                <a:lnTo>
                  <a:pt x="5450" y="3986"/>
                </a:lnTo>
                <a:lnTo>
                  <a:pt x="5427" y="3994"/>
                </a:lnTo>
                <a:lnTo>
                  <a:pt x="5403" y="4001"/>
                </a:lnTo>
                <a:lnTo>
                  <a:pt x="5379" y="4006"/>
                </a:lnTo>
                <a:lnTo>
                  <a:pt x="5354" y="4011"/>
                </a:lnTo>
                <a:lnTo>
                  <a:pt x="5328" y="4014"/>
                </a:lnTo>
                <a:lnTo>
                  <a:pt x="5304" y="4016"/>
                </a:lnTo>
                <a:lnTo>
                  <a:pt x="5278" y="4016"/>
                </a:lnTo>
                <a:lnTo>
                  <a:pt x="500" y="4016"/>
                </a:lnTo>
                <a:lnTo>
                  <a:pt x="475" y="4016"/>
                </a:lnTo>
                <a:lnTo>
                  <a:pt x="449" y="4014"/>
                </a:lnTo>
                <a:lnTo>
                  <a:pt x="425" y="4011"/>
                </a:lnTo>
                <a:lnTo>
                  <a:pt x="400" y="4006"/>
                </a:lnTo>
                <a:lnTo>
                  <a:pt x="376" y="4001"/>
                </a:lnTo>
                <a:lnTo>
                  <a:pt x="352" y="3994"/>
                </a:lnTo>
                <a:lnTo>
                  <a:pt x="329" y="3986"/>
                </a:lnTo>
                <a:lnTo>
                  <a:pt x="305" y="3977"/>
                </a:lnTo>
                <a:lnTo>
                  <a:pt x="284" y="3967"/>
                </a:lnTo>
                <a:lnTo>
                  <a:pt x="262" y="3956"/>
                </a:lnTo>
                <a:lnTo>
                  <a:pt x="242" y="3944"/>
                </a:lnTo>
                <a:lnTo>
                  <a:pt x="221" y="3932"/>
                </a:lnTo>
                <a:lnTo>
                  <a:pt x="202" y="3917"/>
                </a:lnTo>
                <a:lnTo>
                  <a:pt x="183" y="3903"/>
                </a:lnTo>
                <a:lnTo>
                  <a:pt x="165" y="3887"/>
                </a:lnTo>
                <a:lnTo>
                  <a:pt x="147" y="3870"/>
                </a:lnTo>
                <a:lnTo>
                  <a:pt x="130" y="3853"/>
                </a:lnTo>
                <a:lnTo>
                  <a:pt x="115" y="3835"/>
                </a:lnTo>
                <a:lnTo>
                  <a:pt x="100" y="3816"/>
                </a:lnTo>
                <a:lnTo>
                  <a:pt x="86" y="3796"/>
                </a:lnTo>
                <a:lnTo>
                  <a:pt x="72" y="3776"/>
                </a:lnTo>
                <a:lnTo>
                  <a:pt x="61" y="3754"/>
                </a:lnTo>
                <a:lnTo>
                  <a:pt x="50" y="3733"/>
                </a:lnTo>
                <a:lnTo>
                  <a:pt x="40" y="3711"/>
                </a:lnTo>
                <a:lnTo>
                  <a:pt x="31" y="3689"/>
                </a:lnTo>
                <a:lnTo>
                  <a:pt x="22" y="3665"/>
                </a:lnTo>
                <a:lnTo>
                  <a:pt x="16" y="3642"/>
                </a:lnTo>
                <a:lnTo>
                  <a:pt x="10" y="3617"/>
                </a:lnTo>
                <a:lnTo>
                  <a:pt x="6" y="3593"/>
                </a:lnTo>
                <a:lnTo>
                  <a:pt x="3" y="3568"/>
                </a:lnTo>
                <a:lnTo>
                  <a:pt x="1" y="3543"/>
                </a:lnTo>
                <a:lnTo>
                  <a:pt x="0" y="3517"/>
                </a:lnTo>
                <a:lnTo>
                  <a:pt x="0" y="499"/>
                </a:lnTo>
                <a:lnTo>
                  <a:pt x="1" y="473"/>
                </a:lnTo>
                <a:lnTo>
                  <a:pt x="3" y="448"/>
                </a:lnTo>
                <a:lnTo>
                  <a:pt x="6" y="423"/>
                </a:lnTo>
                <a:lnTo>
                  <a:pt x="10" y="399"/>
                </a:lnTo>
                <a:lnTo>
                  <a:pt x="16" y="374"/>
                </a:lnTo>
                <a:lnTo>
                  <a:pt x="22" y="351"/>
                </a:lnTo>
                <a:lnTo>
                  <a:pt x="31" y="327"/>
                </a:lnTo>
                <a:lnTo>
                  <a:pt x="40" y="305"/>
                </a:lnTo>
                <a:lnTo>
                  <a:pt x="50" y="283"/>
                </a:lnTo>
                <a:lnTo>
                  <a:pt x="61" y="261"/>
                </a:lnTo>
                <a:lnTo>
                  <a:pt x="72" y="240"/>
                </a:lnTo>
                <a:lnTo>
                  <a:pt x="86" y="220"/>
                </a:lnTo>
                <a:lnTo>
                  <a:pt x="100" y="200"/>
                </a:lnTo>
                <a:lnTo>
                  <a:pt x="115" y="181"/>
                </a:lnTo>
                <a:lnTo>
                  <a:pt x="130" y="163"/>
                </a:lnTo>
                <a:lnTo>
                  <a:pt x="147" y="146"/>
                </a:lnTo>
                <a:lnTo>
                  <a:pt x="165" y="130"/>
                </a:lnTo>
                <a:lnTo>
                  <a:pt x="183" y="113"/>
                </a:lnTo>
                <a:lnTo>
                  <a:pt x="202" y="99"/>
                </a:lnTo>
                <a:lnTo>
                  <a:pt x="221" y="85"/>
                </a:lnTo>
                <a:lnTo>
                  <a:pt x="242" y="72"/>
                </a:lnTo>
                <a:lnTo>
                  <a:pt x="262" y="60"/>
                </a:lnTo>
                <a:lnTo>
                  <a:pt x="284" y="49"/>
                </a:lnTo>
                <a:lnTo>
                  <a:pt x="305" y="39"/>
                </a:lnTo>
                <a:lnTo>
                  <a:pt x="329" y="30"/>
                </a:lnTo>
                <a:lnTo>
                  <a:pt x="352" y="22"/>
                </a:lnTo>
                <a:lnTo>
                  <a:pt x="376" y="15"/>
                </a:lnTo>
                <a:lnTo>
                  <a:pt x="400" y="10"/>
                </a:lnTo>
                <a:lnTo>
                  <a:pt x="425" y="5"/>
                </a:lnTo>
                <a:lnTo>
                  <a:pt x="449" y="2"/>
                </a:lnTo>
                <a:lnTo>
                  <a:pt x="475" y="0"/>
                </a:lnTo>
                <a:lnTo>
                  <a:pt x="500" y="0"/>
                </a:lnTo>
                <a:close/>
                <a:moveTo>
                  <a:pt x="1420" y="5121"/>
                </a:moveTo>
                <a:lnTo>
                  <a:pt x="1420" y="5121"/>
                </a:lnTo>
                <a:lnTo>
                  <a:pt x="1541" y="5100"/>
                </a:lnTo>
                <a:lnTo>
                  <a:pt x="1661" y="5080"/>
                </a:lnTo>
                <a:lnTo>
                  <a:pt x="1781" y="5061"/>
                </a:lnTo>
                <a:lnTo>
                  <a:pt x="1902" y="5045"/>
                </a:lnTo>
                <a:lnTo>
                  <a:pt x="2022" y="5031"/>
                </a:lnTo>
                <a:lnTo>
                  <a:pt x="2144" y="5018"/>
                </a:lnTo>
                <a:lnTo>
                  <a:pt x="2264" y="5007"/>
                </a:lnTo>
                <a:lnTo>
                  <a:pt x="2384" y="4998"/>
                </a:lnTo>
                <a:lnTo>
                  <a:pt x="2384" y="4304"/>
                </a:lnTo>
                <a:lnTo>
                  <a:pt x="3534" y="4304"/>
                </a:lnTo>
                <a:lnTo>
                  <a:pt x="3534" y="5004"/>
                </a:lnTo>
                <a:lnTo>
                  <a:pt x="3650" y="5014"/>
                </a:lnTo>
                <a:lnTo>
                  <a:pt x="3766" y="5025"/>
                </a:lnTo>
                <a:lnTo>
                  <a:pt x="3880" y="5037"/>
                </a:lnTo>
                <a:lnTo>
                  <a:pt x="3996" y="5051"/>
                </a:lnTo>
                <a:lnTo>
                  <a:pt x="4112" y="5066"/>
                </a:lnTo>
                <a:lnTo>
                  <a:pt x="4227" y="5083"/>
                </a:lnTo>
                <a:lnTo>
                  <a:pt x="4343" y="5102"/>
                </a:lnTo>
                <a:lnTo>
                  <a:pt x="4459" y="5121"/>
                </a:lnTo>
                <a:lnTo>
                  <a:pt x="4459" y="5471"/>
                </a:lnTo>
                <a:lnTo>
                  <a:pt x="1420" y="5471"/>
                </a:lnTo>
                <a:lnTo>
                  <a:pt x="1420" y="5121"/>
                </a:lnTo>
                <a:close/>
                <a:moveTo>
                  <a:pt x="443" y="467"/>
                </a:moveTo>
                <a:lnTo>
                  <a:pt x="443" y="3125"/>
                </a:lnTo>
                <a:lnTo>
                  <a:pt x="5316" y="3125"/>
                </a:lnTo>
                <a:lnTo>
                  <a:pt x="5316" y="467"/>
                </a:lnTo>
                <a:lnTo>
                  <a:pt x="443" y="467"/>
                </a:lnTo>
                <a:close/>
                <a:moveTo>
                  <a:pt x="4821" y="3359"/>
                </a:moveTo>
                <a:lnTo>
                  <a:pt x="4821" y="3359"/>
                </a:lnTo>
                <a:lnTo>
                  <a:pt x="4800" y="3360"/>
                </a:lnTo>
                <a:lnTo>
                  <a:pt x="4779" y="3363"/>
                </a:lnTo>
                <a:lnTo>
                  <a:pt x="4759" y="3369"/>
                </a:lnTo>
                <a:lnTo>
                  <a:pt x="4740" y="3376"/>
                </a:lnTo>
                <a:lnTo>
                  <a:pt x="4722" y="3384"/>
                </a:lnTo>
                <a:lnTo>
                  <a:pt x="4705" y="3394"/>
                </a:lnTo>
                <a:lnTo>
                  <a:pt x="4689" y="3407"/>
                </a:lnTo>
                <a:lnTo>
                  <a:pt x="4674" y="3420"/>
                </a:lnTo>
                <a:lnTo>
                  <a:pt x="4661" y="3435"/>
                </a:lnTo>
                <a:lnTo>
                  <a:pt x="4648" y="3450"/>
                </a:lnTo>
                <a:lnTo>
                  <a:pt x="4638" y="3468"/>
                </a:lnTo>
                <a:lnTo>
                  <a:pt x="4630" y="3486"/>
                </a:lnTo>
                <a:lnTo>
                  <a:pt x="4623" y="3505"/>
                </a:lnTo>
                <a:lnTo>
                  <a:pt x="4617" y="3525"/>
                </a:lnTo>
                <a:lnTo>
                  <a:pt x="4614" y="3545"/>
                </a:lnTo>
                <a:lnTo>
                  <a:pt x="4613" y="3566"/>
                </a:lnTo>
                <a:lnTo>
                  <a:pt x="4614" y="3587"/>
                </a:lnTo>
                <a:lnTo>
                  <a:pt x="4617" y="3608"/>
                </a:lnTo>
                <a:lnTo>
                  <a:pt x="4623" y="3629"/>
                </a:lnTo>
                <a:lnTo>
                  <a:pt x="4630" y="3647"/>
                </a:lnTo>
                <a:lnTo>
                  <a:pt x="4638" y="3665"/>
                </a:lnTo>
                <a:lnTo>
                  <a:pt x="4648" y="3682"/>
                </a:lnTo>
                <a:lnTo>
                  <a:pt x="4661" y="3699"/>
                </a:lnTo>
                <a:lnTo>
                  <a:pt x="4674" y="3713"/>
                </a:lnTo>
                <a:lnTo>
                  <a:pt x="4689" y="3727"/>
                </a:lnTo>
                <a:lnTo>
                  <a:pt x="4705" y="3739"/>
                </a:lnTo>
                <a:lnTo>
                  <a:pt x="4722" y="3749"/>
                </a:lnTo>
                <a:lnTo>
                  <a:pt x="4740" y="3758"/>
                </a:lnTo>
                <a:lnTo>
                  <a:pt x="4759" y="3765"/>
                </a:lnTo>
                <a:lnTo>
                  <a:pt x="4779" y="3770"/>
                </a:lnTo>
                <a:lnTo>
                  <a:pt x="4800" y="3772"/>
                </a:lnTo>
                <a:lnTo>
                  <a:pt x="4821" y="3773"/>
                </a:lnTo>
                <a:lnTo>
                  <a:pt x="4842" y="3772"/>
                </a:lnTo>
                <a:lnTo>
                  <a:pt x="4863" y="3770"/>
                </a:lnTo>
                <a:lnTo>
                  <a:pt x="4883" y="3765"/>
                </a:lnTo>
                <a:lnTo>
                  <a:pt x="4902" y="3758"/>
                </a:lnTo>
                <a:lnTo>
                  <a:pt x="4919" y="3749"/>
                </a:lnTo>
                <a:lnTo>
                  <a:pt x="4937" y="3739"/>
                </a:lnTo>
                <a:lnTo>
                  <a:pt x="4953" y="3727"/>
                </a:lnTo>
                <a:lnTo>
                  <a:pt x="4967" y="3713"/>
                </a:lnTo>
                <a:lnTo>
                  <a:pt x="4981" y="3699"/>
                </a:lnTo>
                <a:lnTo>
                  <a:pt x="4993" y="3682"/>
                </a:lnTo>
                <a:lnTo>
                  <a:pt x="5003" y="3665"/>
                </a:lnTo>
                <a:lnTo>
                  <a:pt x="5012" y="3647"/>
                </a:lnTo>
                <a:lnTo>
                  <a:pt x="5019" y="3629"/>
                </a:lnTo>
                <a:lnTo>
                  <a:pt x="5024" y="3608"/>
                </a:lnTo>
                <a:lnTo>
                  <a:pt x="5027" y="3587"/>
                </a:lnTo>
                <a:lnTo>
                  <a:pt x="5029" y="3566"/>
                </a:lnTo>
                <a:lnTo>
                  <a:pt x="5027" y="3545"/>
                </a:lnTo>
                <a:lnTo>
                  <a:pt x="5024" y="3525"/>
                </a:lnTo>
                <a:lnTo>
                  <a:pt x="5019" y="3505"/>
                </a:lnTo>
                <a:lnTo>
                  <a:pt x="5012" y="3486"/>
                </a:lnTo>
                <a:lnTo>
                  <a:pt x="5003" y="3468"/>
                </a:lnTo>
                <a:lnTo>
                  <a:pt x="4993" y="3450"/>
                </a:lnTo>
                <a:lnTo>
                  <a:pt x="4981" y="3435"/>
                </a:lnTo>
                <a:lnTo>
                  <a:pt x="4967" y="3420"/>
                </a:lnTo>
                <a:lnTo>
                  <a:pt x="4953" y="3407"/>
                </a:lnTo>
                <a:lnTo>
                  <a:pt x="4937" y="3394"/>
                </a:lnTo>
                <a:lnTo>
                  <a:pt x="4919" y="3384"/>
                </a:lnTo>
                <a:lnTo>
                  <a:pt x="4902" y="3376"/>
                </a:lnTo>
                <a:lnTo>
                  <a:pt x="4883" y="3369"/>
                </a:lnTo>
                <a:lnTo>
                  <a:pt x="4863" y="3363"/>
                </a:lnTo>
                <a:lnTo>
                  <a:pt x="4842" y="3360"/>
                </a:lnTo>
                <a:lnTo>
                  <a:pt x="4821" y="3359"/>
                </a:lnTo>
                <a:close/>
              </a:path>
            </a:pathLst>
          </a:custGeom>
          <a:solidFill>
            <a:schemeClr val="bg1"/>
          </a:solidFill>
          <a:ln>
            <a:noFill/>
          </a:ln>
        </p:spPr>
        <p:txBody>
          <a:bodyPr bIns="81600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Shape"/>
          <p:cNvSpPr/>
          <p:nvPr/>
        </p:nvSpPr>
        <p:spPr bwMode="auto">
          <a:xfrm>
            <a:off x="5907850" y="5635401"/>
            <a:ext cx="367433" cy="290884"/>
          </a:xfrm>
          <a:custGeom>
            <a:avLst/>
            <a:gdLst>
              <a:gd name="T0" fmla="*/ 170180704 w 5409"/>
              <a:gd name="T1" fmla="*/ 292095944 h 4286"/>
              <a:gd name="T2" fmla="*/ 177250935 w 5409"/>
              <a:gd name="T3" fmla="*/ 508999929 h 4286"/>
              <a:gd name="T4" fmla="*/ 162490266 w 5409"/>
              <a:gd name="T5" fmla="*/ 528943703 h 4286"/>
              <a:gd name="T6" fmla="*/ 108161314 w 5409"/>
              <a:gd name="T7" fmla="*/ 527828971 h 4286"/>
              <a:gd name="T8" fmla="*/ 95385593 w 5409"/>
              <a:gd name="T9" fmla="*/ 506646254 h 4286"/>
              <a:gd name="T10" fmla="*/ 104068153 w 5409"/>
              <a:gd name="T11" fmla="*/ 290485424 h 4286"/>
              <a:gd name="T12" fmla="*/ 214710300 w 5409"/>
              <a:gd name="T13" fmla="*/ 106779895 h 4286"/>
              <a:gd name="T14" fmla="*/ 299800652 w 5409"/>
              <a:gd name="T15" fmla="*/ 83738940 h 4286"/>
              <a:gd name="T16" fmla="*/ 380921814 w 5409"/>
              <a:gd name="T17" fmla="*/ 86588050 h 4286"/>
              <a:gd name="T18" fmla="*/ 457825491 w 5409"/>
              <a:gd name="T19" fmla="*/ 111858469 h 4286"/>
              <a:gd name="T20" fmla="*/ 485113938 w 5409"/>
              <a:gd name="T21" fmla="*/ 115327227 h 4286"/>
              <a:gd name="T22" fmla="*/ 519472615 w 5409"/>
              <a:gd name="T23" fmla="*/ 128457696 h 4286"/>
              <a:gd name="T24" fmla="*/ 561893644 w 5409"/>
              <a:gd name="T25" fmla="*/ 176273281 h 4286"/>
              <a:gd name="T26" fmla="*/ 591042715 w 5409"/>
              <a:gd name="T27" fmla="*/ 236971618 h 4286"/>
              <a:gd name="T28" fmla="*/ 603198580 w 5409"/>
              <a:gd name="T29" fmla="*/ 277850391 h 4286"/>
              <a:gd name="T30" fmla="*/ 622920560 w 5409"/>
              <a:gd name="T31" fmla="*/ 285158780 h 4286"/>
              <a:gd name="T32" fmla="*/ 638053142 w 5409"/>
              <a:gd name="T33" fmla="*/ 273266902 h 4286"/>
              <a:gd name="T34" fmla="*/ 632223328 w 5409"/>
              <a:gd name="T35" fmla="*/ 230901819 h 4286"/>
              <a:gd name="T36" fmla="*/ 599229390 w 5409"/>
              <a:gd name="T37" fmla="*/ 157816168 h 4286"/>
              <a:gd name="T38" fmla="*/ 549986073 w 5409"/>
              <a:gd name="T39" fmla="*/ 100214308 h 4286"/>
              <a:gd name="T40" fmla="*/ 515999662 w 5409"/>
              <a:gd name="T41" fmla="*/ 64290954 h 4286"/>
              <a:gd name="T42" fmla="*/ 497517745 w 5409"/>
              <a:gd name="T43" fmla="*/ 39763690 h 4286"/>
              <a:gd name="T44" fmla="*/ 426319911 w 5409"/>
              <a:gd name="T45" fmla="*/ 12387315 h 4286"/>
              <a:gd name="T46" fmla="*/ 322003464 w 5409"/>
              <a:gd name="T47" fmla="*/ 0 h 4286"/>
              <a:gd name="T48" fmla="*/ 209004456 w 5409"/>
              <a:gd name="T49" fmla="*/ 20191493 h 4286"/>
              <a:gd name="T50" fmla="*/ 165715277 w 5409"/>
              <a:gd name="T51" fmla="*/ 39268253 h 4286"/>
              <a:gd name="T52" fmla="*/ 148846043 w 5409"/>
              <a:gd name="T53" fmla="*/ 64910249 h 4286"/>
              <a:gd name="T54" fmla="*/ 110270233 w 5409"/>
              <a:gd name="T55" fmla="*/ 103434996 h 4286"/>
              <a:gd name="T56" fmla="*/ 62391303 w 5409"/>
              <a:gd name="T57" fmla="*/ 164133684 h 4286"/>
              <a:gd name="T58" fmla="*/ 32125788 w 5409"/>
              <a:gd name="T59" fmla="*/ 241555107 h 4286"/>
              <a:gd name="T60" fmla="*/ 30141192 w 5409"/>
              <a:gd name="T61" fmla="*/ 279088982 h 4286"/>
              <a:gd name="T62" fmla="*/ 46762485 w 5409"/>
              <a:gd name="T63" fmla="*/ 289122975 h 4286"/>
              <a:gd name="T64" fmla="*/ 65368372 w 5409"/>
              <a:gd name="T65" fmla="*/ 279336700 h 4286"/>
              <a:gd name="T66" fmla="*/ 77399914 w 5409"/>
              <a:gd name="T67" fmla="*/ 232264621 h 4286"/>
              <a:gd name="T68" fmla="*/ 106920899 w 5409"/>
              <a:gd name="T69" fmla="*/ 170575060 h 4286"/>
              <a:gd name="T70" fmla="*/ 150086459 w 5409"/>
              <a:gd name="T71" fmla="*/ 122883334 h 4286"/>
              <a:gd name="T72" fmla="*/ 182708483 w 5409"/>
              <a:gd name="T73" fmla="*/ 113840566 h 4286"/>
              <a:gd name="T74" fmla="*/ 207516098 w 5409"/>
              <a:gd name="T75" fmla="*/ 110000583 h 4286"/>
              <a:gd name="T76" fmla="*/ 633215801 w 5409"/>
              <a:gd name="T77" fmla="*/ 506646254 h 4286"/>
              <a:gd name="T78" fmla="*/ 657031295 w 5409"/>
              <a:gd name="T79" fmla="*/ 491409829 h 4286"/>
              <a:gd name="T80" fmla="*/ 669930987 w 5409"/>
              <a:gd name="T81" fmla="*/ 466263269 h 4286"/>
              <a:gd name="T82" fmla="*/ 669186808 w 5409"/>
              <a:gd name="T83" fmla="*/ 345981328 h 4286"/>
              <a:gd name="T84" fmla="*/ 655294642 w 5409"/>
              <a:gd name="T85" fmla="*/ 321577923 h 4286"/>
              <a:gd name="T86" fmla="*/ 630610998 w 5409"/>
              <a:gd name="T87" fmla="*/ 307580088 h 4286"/>
              <a:gd name="T88" fmla="*/ 558544662 w 5409"/>
              <a:gd name="T89" fmla="*/ 286150005 h 4286"/>
              <a:gd name="T90" fmla="*/ 575165954 w 5409"/>
              <a:gd name="T91" fmla="*/ 304359400 h 4286"/>
              <a:gd name="T92" fmla="*/ 570204290 w 5409"/>
              <a:gd name="T93" fmla="*/ 522006891 h 4286"/>
              <a:gd name="T94" fmla="*/ 517860286 w 5409"/>
              <a:gd name="T95" fmla="*/ 530925800 h 4286"/>
              <a:gd name="T96" fmla="*/ 496525624 w 5409"/>
              <a:gd name="T97" fmla="*/ 518166908 h 4286"/>
              <a:gd name="T98" fmla="*/ 495533150 w 5409"/>
              <a:gd name="T99" fmla="*/ 299776263 h 4286"/>
              <a:gd name="T100" fmla="*/ 515379454 w 5409"/>
              <a:gd name="T101" fmla="*/ 285034921 h 4286"/>
              <a:gd name="T102" fmla="*/ 45522069 w 5409"/>
              <a:gd name="T103" fmla="*/ 508504492 h 4286"/>
              <a:gd name="T104" fmla="*/ 19598009 w 5409"/>
              <a:gd name="T105" fmla="*/ 496736473 h 4286"/>
              <a:gd name="T106" fmla="*/ 3348982 w 5409"/>
              <a:gd name="T107" fmla="*/ 473819729 h 4286"/>
              <a:gd name="T108" fmla="*/ 247942 w 5409"/>
              <a:gd name="T109" fmla="*/ 354033223 h 4286"/>
              <a:gd name="T110" fmla="*/ 10667155 w 5409"/>
              <a:gd name="T111" fmla="*/ 327400003 h 4286"/>
              <a:gd name="T112" fmla="*/ 32870319 w 5409"/>
              <a:gd name="T113" fmla="*/ 310057621 h 4286"/>
              <a:gd name="T114" fmla="*/ 50607704 w 5409"/>
              <a:gd name="T115" fmla="*/ 325046329 h 4286"/>
              <a:gd name="T116" fmla="*/ 23939465 w 5409"/>
              <a:gd name="T117" fmla="*/ 339292234 h 4286"/>
              <a:gd name="T118" fmla="*/ 34978885 w 5409"/>
              <a:gd name="T119" fmla="*/ 443098807 h 4286"/>
              <a:gd name="T120" fmla="*/ 40312463 w 5409"/>
              <a:gd name="T121" fmla="*/ 351927267 h 4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9" h="4286">
                <a:moveTo>
                  <a:pt x="965" y="2300"/>
                </a:moveTo>
                <a:lnTo>
                  <a:pt x="1234" y="2300"/>
                </a:lnTo>
                <a:lnTo>
                  <a:pt x="1254" y="2301"/>
                </a:lnTo>
                <a:lnTo>
                  <a:pt x="1274" y="2305"/>
                </a:lnTo>
                <a:lnTo>
                  <a:pt x="1292" y="2310"/>
                </a:lnTo>
                <a:lnTo>
                  <a:pt x="1310" y="2316"/>
                </a:lnTo>
                <a:lnTo>
                  <a:pt x="1327" y="2325"/>
                </a:lnTo>
                <a:lnTo>
                  <a:pt x="1343" y="2335"/>
                </a:lnTo>
                <a:lnTo>
                  <a:pt x="1358" y="2345"/>
                </a:lnTo>
                <a:lnTo>
                  <a:pt x="1372" y="2358"/>
                </a:lnTo>
                <a:lnTo>
                  <a:pt x="1385" y="2372"/>
                </a:lnTo>
                <a:lnTo>
                  <a:pt x="1396" y="2387"/>
                </a:lnTo>
                <a:lnTo>
                  <a:pt x="1406" y="2403"/>
                </a:lnTo>
                <a:lnTo>
                  <a:pt x="1414" y="2420"/>
                </a:lnTo>
                <a:lnTo>
                  <a:pt x="1421" y="2439"/>
                </a:lnTo>
                <a:lnTo>
                  <a:pt x="1426" y="2457"/>
                </a:lnTo>
                <a:lnTo>
                  <a:pt x="1429" y="2477"/>
                </a:lnTo>
                <a:lnTo>
                  <a:pt x="1430" y="2496"/>
                </a:lnTo>
                <a:lnTo>
                  <a:pt x="1430" y="4090"/>
                </a:lnTo>
                <a:lnTo>
                  <a:pt x="1429" y="4109"/>
                </a:lnTo>
                <a:lnTo>
                  <a:pt x="1426" y="4128"/>
                </a:lnTo>
                <a:lnTo>
                  <a:pt x="1421" y="4147"/>
                </a:lnTo>
                <a:lnTo>
                  <a:pt x="1414" y="4166"/>
                </a:lnTo>
                <a:lnTo>
                  <a:pt x="1406" y="4183"/>
                </a:lnTo>
                <a:lnTo>
                  <a:pt x="1396" y="4199"/>
                </a:lnTo>
                <a:lnTo>
                  <a:pt x="1385" y="4214"/>
                </a:lnTo>
                <a:lnTo>
                  <a:pt x="1372" y="4228"/>
                </a:lnTo>
                <a:lnTo>
                  <a:pt x="1358" y="4241"/>
                </a:lnTo>
                <a:lnTo>
                  <a:pt x="1343" y="4251"/>
                </a:lnTo>
                <a:lnTo>
                  <a:pt x="1327" y="4261"/>
                </a:lnTo>
                <a:lnTo>
                  <a:pt x="1310" y="4270"/>
                </a:lnTo>
                <a:lnTo>
                  <a:pt x="1292" y="4276"/>
                </a:lnTo>
                <a:lnTo>
                  <a:pt x="1274" y="4281"/>
                </a:lnTo>
                <a:lnTo>
                  <a:pt x="1254" y="4285"/>
                </a:lnTo>
                <a:lnTo>
                  <a:pt x="1234" y="4286"/>
                </a:lnTo>
                <a:lnTo>
                  <a:pt x="965" y="4286"/>
                </a:lnTo>
                <a:lnTo>
                  <a:pt x="944" y="4285"/>
                </a:lnTo>
                <a:lnTo>
                  <a:pt x="925" y="4281"/>
                </a:lnTo>
                <a:lnTo>
                  <a:pt x="906" y="4276"/>
                </a:lnTo>
                <a:lnTo>
                  <a:pt x="888" y="4270"/>
                </a:lnTo>
                <a:lnTo>
                  <a:pt x="872" y="4261"/>
                </a:lnTo>
                <a:lnTo>
                  <a:pt x="854" y="4251"/>
                </a:lnTo>
                <a:lnTo>
                  <a:pt x="839" y="4241"/>
                </a:lnTo>
                <a:lnTo>
                  <a:pt x="825" y="4228"/>
                </a:lnTo>
                <a:lnTo>
                  <a:pt x="814" y="4214"/>
                </a:lnTo>
                <a:lnTo>
                  <a:pt x="802" y="4199"/>
                </a:lnTo>
                <a:lnTo>
                  <a:pt x="792" y="4183"/>
                </a:lnTo>
                <a:lnTo>
                  <a:pt x="784" y="4166"/>
                </a:lnTo>
                <a:lnTo>
                  <a:pt x="777" y="4147"/>
                </a:lnTo>
                <a:lnTo>
                  <a:pt x="773" y="4128"/>
                </a:lnTo>
                <a:lnTo>
                  <a:pt x="770" y="4109"/>
                </a:lnTo>
                <a:lnTo>
                  <a:pt x="769" y="4090"/>
                </a:lnTo>
                <a:lnTo>
                  <a:pt x="769" y="2496"/>
                </a:lnTo>
                <a:lnTo>
                  <a:pt x="770" y="2477"/>
                </a:lnTo>
                <a:lnTo>
                  <a:pt x="773" y="2457"/>
                </a:lnTo>
                <a:lnTo>
                  <a:pt x="777" y="2439"/>
                </a:lnTo>
                <a:lnTo>
                  <a:pt x="784" y="2420"/>
                </a:lnTo>
                <a:lnTo>
                  <a:pt x="792" y="2403"/>
                </a:lnTo>
                <a:lnTo>
                  <a:pt x="802" y="2387"/>
                </a:lnTo>
                <a:lnTo>
                  <a:pt x="814" y="2372"/>
                </a:lnTo>
                <a:lnTo>
                  <a:pt x="825" y="2358"/>
                </a:lnTo>
                <a:lnTo>
                  <a:pt x="839" y="2345"/>
                </a:lnTo>
                <a:lnTo>
                  <a:pt x="854" y="2335"/>
                </a:lnTo>
                <a:lnTo>
                  <a:pt x="872" y="2325"/>
                </a:lnTo>
                <a:lnTo>
                  <a:pt x="888" y="2316"/>
                </a:lnTo>
                <a:lnTo>
                  <a:pt x="906" y="2310"/>
                </a:lnTo>
                <a:lnTo>
                  <a:pt x="925" y="2305"/>
                </a:lnTo>
                <a:lnTo>
                  <a:pt x="944" y="2301"/>
                </a:lnTo>
                <a:lnTo>
                  <a:pt x="965" y="2300"/>
                </a:lnTo>
                <a:close/>
                <a:moveTo>
                  <a:pt x="1673" y="888"/>
                </a:moveTo>
                <a:lnTo>
                  <a:pt x="1673" y="888"/>
                </a:lnTo>
                <a:lnTo>
                  <a:pt x="1731" y="862"/>
                </a:lnTo>
                <a:lnTo>
                  <a:pt x="1790" y="835"/>
                </a:lnTo>
                <a:lnTo>
                  <a:pt x="1850" y="811"/>
                </a:lnTo>
                <a:lnTo>
                  <a:pt x="1911" y="789"/>
                </a:lnTo>
                <a:lnTo>
                  <a:pt x="1972" y="768"/>
                </a:lnTo>
                <a:lnTo>
                  <a:pt x="2035" y="749"/>
                </a:lnTo>
                <a:lnTo>
                  <a:pt x="2097" y="733"/>
                </a:lnTo>
                <a:lnTo>
                  <a:pt x="2160" y="718"/>
                </a:lnTo>
                <a:lnTo>
                  <a:pt x="2223" y="704"/>
                </a:lnTo>
                <a:lnTo>
                  <a:pt x="2288" y="693"/>
                </a:lnTo>
                <a:lnTo>
                  <a:pt x="2352" y="684"/>
                </a:lnTo>
                <a:lnTo>
                  <a:pt x="2417" y="676"/>
                </a:lnTo>
                <a:lnTo>
                  <a:pt x="2482" y="670"/>
                </a:lnTo>
                <a:lnTo>
                  <a:pt x="2547" y="665"/>
                </a:lnTo>
                <a:lnTo>
                  <a:pt x="2612" y="663"/>
                </a:lnTo>
                <a:lnTo>
                  <a:pt x="2678" y="663"/>
                </a:lnTo>
                <a:lnTo>
                  <a:pt x="2744" y="664"/>
                </a:lnTo>
                <a:lnTo>
                  <a:pt x="2810" y="668"/>
                </a:lnTo>
                <a:lnTo>
                  <a:pt x="2875" y="673"/>
                </a:lnTo>
                <a:lnTo>
                  <a:pt x="2940" y="679"/>
                </a:lnTo>
                <a:lnTo>
                  <a:pt x="3006" y="688"/>
                </a:lnTo>
                <a:lnTo>
                  <a:pt x="3071" y="699"/>
                </a:lnTo>
                <a:lnTo>
                  <a:pt x="3136" y="711"/>
                </a:lnTo>
                <a:lnTo>
                  <a:pt x="3200" y="725"/>
                </a:lnTo>
                <a:lnTo>
                  <a:pt x="3263" y="742"/>
                </a:lnTo>
                <a:lnTo>
                  <a:pt x="3326" y="759"/>
                </a:lnTo>
                <a:lnTo>
                  <a:pt x="3389" y="778"/>
                </a:lnTo>
                <a:lnTo>
                  <a:pt x="3451" y="799"/>
                </a:lnTo>
                <a:lnTo>
                  <a:pt x="3512" y="823"/>
                </a:lnTo>
                <a:lnTo>
                  <a:pt x="3573" y="848"/>
                </a:lnTo>
                <a:lnTo>
                  <a:pt x="3632" y="874"/>
                </a:lnTo>
                <a:lnTo>
                  <a:pt x="3691" y="903"/>
                </a:lnTo>
                <a:lnTo>
                  <a:pt x="3710" y="912"/>
                </a:lnTo>
                <a:lnTo>
                  <a:pt x="3729" y="921"/>
                </a:lnTo>
                <a:lnTo>
                  <a:pt x="3750" y="927"/>
                </a:lnTo>
                <a:lnTo>
                  <a:pt x="3770" y="931"/>
                </a:lnTo>
                <a:lnTo>
                  <a:pt x="3791" y="936"/>
                </a:lnTo>
                <a:lnTo>
                  <a:pt x="3811" y="938"/>
                </a:lnTo>
                <a:lnTo>
                  <a:pt x="3831" y="939"/>
                </a:lnTo>
                <a:lnTo>
                  <a:pt x="3852" y="939"/>
                </a:lnTo>
                <a:lnTo>
                  <a:pt x="3871" y="938"/>
                </a:lnTo>
                <a:lnTo>
                  <a:pt x="3891" y="936"/>
                </a:lnTo>
                <a:lnTo>
                  <a:pt x="3911" y="931"/>
                </a:lnTo>
                <a:lnTo>
                  <a:pt x="3931" y="927"/>
                </a:lnTo>
                <a:lnTo>
                  <a:pt x="3949" y="921"/>
                </a:lnTo>
                <a:lnTo>
                  <a:pt x="3968" y="913"/>
                </a:lnTo>
                <a:lnTo>
                  <a:pt x="3987" y="904"/>
                </a:lnTo>
                <a:lnTo>
                  <a:pt x="4005" y="896"/>
                </a:lnTo>
                <a:lnTo>
                  <a:pt x="4042" y="922"/>
                </a:lnTo>
                <a:lnTo>
                  <a:pt x="4080" y="949"/>
                </a:lnTo>
                <a:lnTo>
                  <a:pt x="4116" y="977"/>
                </a:lnTo>
                <a:lnTo>
                  <a:pt x="4153" y="1007"/>
                </a:lnTo>
                <a:lnTo>
                  <a:pt x="4188" y="1037"/>
                </a:lnTo>
                <a:lnTo>
                  <a:pt x="4224" y="1067"/>
                </a:lnTo>
                <a:lnTo>
                  <a:pt x="4258" y="1100"/>
                </a:lnTo>
                <a:lnTo>
                  <a:pt x="4291" y="1132"/>
                </a:lnTo>
                <a:lnTo>
                  <a:pt x="4323" y="1166"/>
                </a:lnTo>
                <a:lnTo>
                  <a:pt x="4355" y="1200"/>
                </a:lnTo>
                <a:lnTo>
                  <a:pt x="4387" y="1235"/>
                </a:lnTo>
                <a:lnTo>
                  <a:pt x="4418" y="1271"/>
                </a:lnTo>
                <a:lnTo>
                  <a:pt x="4447" y="1308"/>
                </a:lnTo>
                <a:lnTo>
                  <a:pt x="4476" y="1345"/>
                </a:lnTo>
                <a:lnTo>
                  <a:pt x="4503" y="1384"/>
                </a:lnTo>
                <a:lnTo>
                  <a:pt x="4530" y="1423"/>
                </a:lnTo>
                <a:lnTo>
                  <a:pt x="4557" y="1464"/>
                </a:lnTo>
                <a:lnTo>
                  <a:pt x="4582" y="1505"/>
                </a:lnTo>
                <a:lnTo>
                  <a:pt x="4606" y="1547"/>
                </a:lnTo>
                <a:lnTo>
                  <a:pt x="4630" y="1590"/>
                </a:lnTo>
                <a:lnTo>
                  <a:pt x="4652" y="1633"/>
                </a:lnTo>
                <a:lnTo>
                  <a:pt x="4674" y="1677"/>
                </a:lnTo>
                <a:lnTo>
                  <a:pt x="4694" y="1724"/>
                </a:lnTo>
                <a:lnTo>
                  <a:pt x="4714" y="1770"/>
                </a:lnTo>
                <a:lnTo>
                  <a:pt x="4732" y="1817"/>
                </a:lnTo>
                <a:lnTo>
                  <a:pt x="4749" y="1864"/>
                </a:lnTo>
                <a:lnTo>
                  <a:pt x="4765" y="1913"/>
                </a:lnTo>
                <a:lnTo>
                  <a:pt x="4780" y="1963"/>
                </a:lnTo>
                <a:lnTo>
                  <a:pt x="4794" y="2013"/>
                </a:lnTo>
                <a:lnTo>
                  <a:pt x="4807" y="2064"/>
                </a:lnTo>
                <a:lnTo>
                  <a:pt x="4819" y="2117"/>
                </a:lnTo>
                <a:lnTo>
                  <a:pt x="4828" y="2170"/>
                </a:lnTo>
                <a:lnTo>
                  <a:pt x="4832" y="2186"/>
                </a:lnTo>
                <a:lnTo>
                  <a:pt x="4838" y="2202"/>
                </a:lnTo>
                <a:lnTo>
                  <a:pt x="4845" y="2217"/>
                </a:lnTo>
                <a:lnTo>
                  <a:pt x="4853" y="2231"/>
                </a:lnTo>
                <a:lnTo>
                  <a:pt x="4863" y="2243"/>
                </a:lnTo>
                <a:lnTo>
                  <a:pt x="4873" y="2255"/>
                </a:lnTo>
                <a:lnTo>
                  <a:pt x="4885" y="2266"/>
                </a:lnTo>
                <a:lnTo>
                  <a:pt x="4898" y="2276"/>
                </a:lnTo>
                <a:lnTo>
                  <a:pt x="4911" y="2284"/>
                </a:lnTo>
                <a:lnTo>
                  <a:pt x="4926" y="2292"/>
                </a:lnTo>
                <a:lnTo>
                  <a:pt x="4941" y="2297"/>
                </a:lnTo>
                <a:lnTo>
                  <a:pt x="4956" y="2301"/>
                </a:lnTo>
                <a:lnTo>
                  <a:pt x="4972" y="2305"/>
                </a:lnTo>
                <a:lnTo>
                  <a:pt x="4989" y="2306"/>
                </a:lnTo>
                <a:lnTo>
                  <a:pt x="5005" y="2305"/>
                </a:lnTo>
                <a:lnTo>
                  <a:pt x="5022" y="2302"/>
                </a:lnTo>
                <a:lnTo>
                  <a:pt x="5038" y="2299"/>
                </a:lnTo>
                <a:lnTo>
                  <a:pt x="5054" y="2294"/>
                </a:lnTo>
                <a:lnTo>
                  <a:pt x="5069" y="2286"/>
                </a:lnTo>
                <a:lnTo>
                  <a:pt x="5083" y="2278"/>
                </a:lnTo>
                <a:lnTo>
                  <a:pt x="5096" y="2268"/>
                </a:lnTo>
                <a:lnTo>
                  <a:pt x="5108" y="2258"/>
                </a:lnTo>
                <a:lnTo>
                  <a:pt x="5119" y="2247"/>
                </a:lnTo>
                <a:lnTo>
                  <a:pt x="5128" y="2234"/>
                </a:lnTo>
                <a:lnTo>
                  <a:pt x="5137" y="2220"/>
                </a:lnTo>
                <a:lnTo>
                  <a:pt x="5144" y="2206"/>
                </a:lnTo>
                <a:lnTo>
                  <a:pt x="5150" y="2191"/>
                </a:lnTo>
                <a:lnTo>
                  <a:pt x="5154" y="2175"/>
                </a:lnTo>
                <a:lnTo>
                  <a:pt x="5157" y="2159"/>
                </a:lnTo>
                <a:lnTo>
                  <a:pt x="5158" y="2143"/>
                </a:lnTo>
                <a:lnTo>
                  <a:pt x="5157" y="2126"/>
                </a:lnTo>
                <a:lnTo>
                  <a:pt x="5155" y="2109"/>
                </a:lnTo>
                <a:lnTo>
                  <a:pt x="5143" y="2046"/>
                </a:lnTo>
                <a:lnTo>
                  <a:pt x="5129" y="1985"/>
                </a:lnTo>
                <a:lnTo>
                  <a:pt x="5114" y="1924"/>
                </a:lnTo>
                <a:lnTo>
                  <a:pt x="5097" y="1864"/>
                </a:lnTo>
                <a:lnTo>
                  <a:pt x="5079" y="1805"/>
                </a:lnTo>
                <a:lnTo>
                  <a:pt x="5060" y="1748"/>
                </a:lnTo>
                <a:lnTo>
                  <a:pt x="5039" y="1691"/>
                </a:lnTo>
                <a:lnTo>
                  <a:pt x="5018" y="1636"/>
                </a:lnTo>
                <a:lnTo>
                  <a:pt x="4994" y="1581"/>
                </a:lnTo>
                <a:lnTo>
                  <a:pt x="4971" y="1527"/>
                </a:lnTo>
                <a:lnTo>
                  <a:pt x="4945" y="1475"/>
                </a:lnTo>
                <a:lnTo>
                  <a:pt x="4918" y="1423"/>
                </a:lnTo>
                <a:lnTo>
                  <a:pt x="4890" y="1373"/>
                </a:lnTo>
                <a:lnTo>
                  <a:pt x="4861" y="1324"/>
                </a:lnTo>
                <a:lnTo>
                  <a:pt x="4831" y="1274"/>
                </a:lnTo>
                <a:lnTo>
                  <a:pt x="4800" y="1227"/>
                </a:lnTo>
                <a:lnTo>
                  <a:pt x="4767" y="1181"/>
                </a:lnTo>
                <a:lnTo>
                  <a:pt x="4734" y="1135"/>
                </a:lnTo>
                <a:lnTo>
                  <a:pt x="4700" y="1091"/>
                </a:lnTo>
                <a:lnTo>
                  <a:pt x="4665" y="1048"/>
                </a:lnTo>
                <a:lnTo>
                  <a:pt x="4629" y="1005"/>
                </a:lnTo>
                <a:lnTo>
                  <a:pt x="4591" y="965"/>
                </a:lnTo>
                <a:lnTo>
                  <a:pt x="4553" y="924"/>
                </a:lnTo>
                <a:lnTo>
                  <a:pt x="4514" y="884"/>
                </a:lnTo>
                <a:lnTo>
                  <a:pt x="4474" y="847"/>
                </a:lnTo>
                <a:lnTo>
                  <a:pt x="4434" y="809"/>
                </a:lnTo>
                <a:lnTo>
                  <a:pt x="4392" y="773"/>
                </a:lnTo>
                <a:lnTo>
                  <a:pt x="4350" y="738"/>
                </a:lnTo>
                <a:lnTo>
                  <a:pt x="4306" y="704"/>
                </a:lnTo>
                <a:lnTo>
                  <a:pt x="4262" y="671"/>
                </a:lnTo>
                <a:lnTo>
                  <a:pt x="4218" y="639"/>
                </a:lnTo>
                <a:lnTo>
                  <a:pt x="4172" y="608"/>
                </a:lnTo>
                <a:lnTo>
                  <a:pt x="4172" y="585"/>
                </a:lnTo>
                <a:lnTo>
                  <a:pt x="4170" y="562"/>
                </a:lnTo>
                <a:lnTo>
                  <a:pt x="4166" y="540"/>
                </a:lnTo>
                <a:lnTo>
                  <a:pt x="4160" y="519"/>
                </a:lnTo>
                <a:lnTo>
                  <a:pt x="4154" y="496"/>
                </a:lnTo>
                <a:lnTo>
                  <a:pt x="4145" y="476"/>
                </a:lnTo>
                <a:lnTo>
                  <a:pt x="4136" y="455"/>
                </a:lnTo>
                <a:lnTo>
                  <a:pt x="4125" y="435"/>
                </a:lnTo>
                <a:lnTo>
                  <a:pt x="4113" y="416"/>
                </a:lnTo>
                <a:lnTo>
                  <a:pt x="4099" y="397"/>
                </a:lnTo>
                <a:lnTo>
                  <a:pt x="4084" y="380"/>
                </a:lnTo>
                <a:lnTo>
                  <a:pt x="4068" y="364"/>
                </a:lnTo>
                <a:lnTo>
                  <a:pt x="4050" y="348"/>
                </a:lnTo>
                <a:lnTo>
                  <a:pt x="4032" y="334"/>
                </a:lnTo>
                <a:lnTo>
                  <a:pt x="4011" y="321"/>
                </a:lnTo>
                <a:lnTo>
                  <a:pt x="3990" y="309"/>
                </a:lnTo>
                <a:lnTo>
                  <a:pt x="3952" y="291"/>
                </a:lnTo>
                <a:lnTo>
                  <a:pt x="3914" y="273"/>
                </a:lnTo>
                <a:lnTo>
                  <a:pt x="3876" y="255"/>
                </a:lnTo>
                <a:lnTo>
                  <a:pt x="3838" y="238"/>
                </a:lnTo>
                <a:lnTo>
                  <a:pt x="3759" y="205"/>
                </a:lnTo>
                <a:lnTo>
                  <a:pt x="3680" y="175"/>
                </a:lnTo>
                <a:lnTo>
                  <a:pt x="3600" y="149"/>
                </a:lnTo>
                <a:lnTo>
                  <a:pt x="3519" y="123"/>
                </a:lnTo>
                <a:lnTo>
                  <a:pt x="3437" y="100"/>
                </a:lnTo>
                <a:lnTo>
                  <a:pt x="3355" y="79"/>
                </a:lnTo>
                <a:lnTo>
                  <a:pt x="3272" y="61"/>
                </a:lnTo>
                <a:lnTo>
                  <a:pt x="3188" y="46"/>
                </a:lnTo>
                <a:lnTo>
                  <a:pt x="3104" y="32"/>
                </a:lnTo>
                <a:lnTo>
                  <a:pt x="3020" y="21"/>
                </a:lnTo>
                <a:lnTo>
                  <a:pt x="2935" y="11"/>
                </a:lnTo>
                <a:lnTo>
                  <a:pt x="2850" y="5"/>
                </a:lnTo>
                <a:lnTo>
                  <a:pt x="2766" y="1"/>
                </a:lnTo>
                <a:lnTo>
                  <a:pt x="2681" y="0"/>
                </a:lnTo>
                <a:lnTo>
                  <a:pt x="2596" y="0"/>
                </a:lnTo>
                <a:lnTo>
                  <a:pt x="2511" y="3"/>
                </a:lnTo>
                <a:lnTo>
                  <a:pt x="2427" y="8"/>
                </a:lnTo>
                <a:lnTo>
                  <a:pt x="2342" y="16"/>
                </a:lnTo>
                <a:lnTo>
                  <a:pt x="2258" y="25"/>
                </a:lnTo>
                <a:lnTo>
                  <a:pt x="2174" y="38"/>
                </a:lnTo>
                <a:lnTo>
                  <a:pt x="2091" y="53"/>
                </a:lnTo>
                <a:lnTo>
                  <a:pt x="2009" y="70"/>
                </a:lnTo>
                <a:lnTo>
                  <a:pt x="1926" y="90"/>
                </a:lnTo>
                <a:lnTo>
                  <a:pt x="1845" y="111"/>
                </a:lnTo>
                <a:lnTo>
                  <a:pt x="1764" y="136"/>
                </a:lnTo>
                <a:lnTo>
                  <a:pt x="1685" y="163"/>
                </a:lnTo>
                <a:lnTo>
                  <a:pt x="1645" y="177"/>
                </a:lnTo>
                <a:lnTo>
                  <a:pt x="1607" y="192"/>
                </a:lnTo>
                <a:lnTo>
                  <a:pt x="1567" y="207"/>
                </a:lnTo>
                <a:lnTo>
                  <a:pt x="1529" y="223"/>
                </a:lnTo>
                <a:lnTo>
                  <a:pt x="1490" y="240"/>
                </a:lnTo>
                <a:lnTo>
                  <a:pt x="1453" y="257"/>
                </a:lnTo>
                <a:lnTo>
                  <a:pt x="1415" y="274"/>
                </a:lnTo>
                <a:lnTo>
                  <a:pt x="1377" y="292"/>
                </a:lnTo>
                <a:lnTo>
                  <a:pt x="1356" y="304"/>
                </a:lnTo>
                <a:lnTo>
                  <a:pt x="1336" y="317"/>
                </a:lnTo>
                <a:lnTo>
                  <a:pt x="1316" y="331"/>
                </a:lnTo>
                <a:lnTo>
                  <a:pt x="1298" y="347"/>
                </a:lnTo>
                <a:lnTo>
                  <a:pt x="1282" y="363"/>
                </a:lnTo>
                <a:lnTo>
                  <a:pt x="1267" y="380"/>
                </a:lnTo>
                <a:lnTo>
                  <a:pt x="1253" y="398"/>
                </a:lnTo>
                <a:lnTo>
                  <a:pt x="1240" y="418"/>
                </a:lnTo>
                <a:lnTo>
                  <a:pt x="1230" y="438"/>
                </a:lnTo>
                <a:lnTo>
                  <a:pt x="1220" y="458"/>
                </a:lnTo>
                <a:lnTo>
                  <a:pt x="1211" y="480"/>
                </a:lnTo>
                <a:lnTo>
                  <a:pt x="1205" y="501"/>
                </a:lnTo>
                <a:lnTo>
                  <a:pt x="1200" y="524"/>
                </a:lnTo>
                <a:lnTo>
                  <a:pt x="1195" y="546"/>
                </a:lnTo>
                <a:lnTo>
                  <a:pt x="1193" y="569"/>
                </a:lnTo>
                <a:lnTo>
                  <a:pt x="1192" y="591"/>
                </a:lnTo>
                <a:lnTo>
                  <a:pt x="1147" y="624"/>
                </a:lnTo>
                <a:lnTo>
                  <a:pt x="1102" y="656"/>
                </a:lnTo>
                <a:lnTo>
                  <a:pt x="1057" y="689"/>
                </a:lnTo>
                <a:lnTo>
                  <a:pt x="1014" y="724"/>
                </a:lnTo>
                <a:lnTo>
                  <a:pt x="971" y="760"/>
                </a:lnTo>
                <a:lnTo>
                  <a:pt x="929" y="796"/>
                </a:lnTo>
                <a:lnTo>
                  <a:pt x="889" y="835"/>
                </a:lnTo>
                <a:lnTo>
                  <a:pt x="849" y="873"/>
                </a:lnTo>
                <a:lnTo>
                  <a:pt x="809" y="913"/>
                </a:lnTo>
                <a:lnTo>
                  <a:pt x="771" y="955"/>
                </a:lnTo>
                <a:lnTo>
                  <a:pt x="734" y="997"/>
                </a:lnTo>
                <a:lnTo>
                  <a:pt x="698" y="1041"/>
                </a:lnTo>
                <a:lnTo>
                  <a:pt x="662" y="1085"/>
                </a:lnTo>
                <a:lnTo>
                  <a:pt x="628" y="1131"/>
                </a:lnTo>
                <a:lnTo>
                  <a:pt x="596" y="1178"/>
                </a:lnTo>
                <a:lnTo>
                  <a:pt x="564" y="1225"/>
                </a:lnTo>
                <a:lnTo>
                  <a:pt x="533" y="1274"/>
                </a:lnTo>
                <a:lnTo>
                  <a:pt x="503" y="1325"/>
                </a:lnTo>
                <a:lnTo>
                  <a:pt x="475" y="1376"/>
                </a:lnTo>
                <a:lnTo>
                  <a:pt x="447" y="1428"/>
                </a:lnTo>
                <a:lnTo>
                  <a:pt x="421" y="1481"/>
                </a:lnTo>
                <a:lnTo>
                  <a:pt x="397" y="1536"/>
                </a:lnTo>
                <a:lnTo>
                  <a:pt x="373" y="1592"/>
                </a:lnTo>
                <a:lnTo>
                  <a:pt x="351" y="1648"/>
                </a:lnTo>
                <a:lnTo>
                  <a:pt x="329" y="1706"/>
                </a:lnTo>
                <a:lnTo>
                  <a:pt x="310" y="1765"/>
                </a:lnTo>
                <a:lnTo>
                  <a:pt x="292" y="1825"/>
                </a:lnTo>
                <a:lnTo>
                  <a:pt x="274" y="1886"/>
                </a:lnTo>
                <a:lnTo>
                  <a:pt x="259" y="1950"/>
                </a:lnTo>
                <a:lnTo>
                  <a:pt x="245" y="2013"/>
                </a:lnTo>
                <a:lnTo>
                  <a:pt x="233" y="2077"/>
                </a:lnTo>
                <a:lnTo>
                  <a:pt x="222" y="2143"/>
                </a:lnTo>
                <a:lnTo>
                  <a:pt x="220" y="2160"/>
                </a:lnTo>
                <a:lnTo>
                  <a:pt x="220" y="2177"/>
                </a:lnTo>
                <a:lnTo>
                  <a:pt x="222" y="2193"/>
                </a:lnTo>
                <a:lnTo>
                  <a:pt x="225" y="2209"/>
                </a:lnTo>
                <a:lnTo>
                  <a:pt x="229" y="2224"/>
                </a:lnTo>
                <a:lnTo>
                  <a:pt x="236" y="2239"/>
                </a:lnTo>
                <a:lnTo>
                  <a:pt x="243" y="2253"/>
                </a:lnTo>
                <a:lnTo>
                  <a:pt x="252" y="2266"/>
                </a:lnTo>
                <a:lnTo>
                  <a:pt x="262" y="2279"/>
                </a:lnTo>
                <a:lnTo>
                  <a:pt x="273" y="2290"/>
                </a:lnTo>
                <a:lnTo>
                  <a:pt x="285" y="2300"/>
                </a:lnTo>
                <a:lnTo>
                  <a:pt x="299" y="2310"/>
                </a:lnTo>
                <a:lnTo>
                  <a:pt x="313" y="2317"/>
                </a:lnTo>
                <a:lnTo>
                  <a:pt x="328" y="2324"/>
                </a:lnTo>
                <a:lnTo>
                  <a:pt x="344" y="2329"/>
                </a:lnTo>
                <a:lnTo>
                  <a:pt x="360" y="2332"/>
                </a:lnTo>
                <a:lnTo>
                  <a:pt x="377" y="2334"/>
                </a:lnTo>
                <a:lnTo>
                  <a:pt x="394" y="2334"/>
                </a:lnTo>
                <a:lnTo>
                  <a:pt x="411" y="2332"/>
                </a:lnTo>
                <a:lnTo>
                  <a:pt x="427" y="2329"/>
                </a:lnTo>
                <a:lnTo>
                  <a:pt x="442" y="2325"/>
                </a:lnTo>
                <a:lnTo>
                  <a:pt x="457" y="2319"/>
                </a:lnTo>
                <a:lnTo>
                  <a:pt x="471" y="2311"/>
                </a:lnTo>
                <a:lnTo>
                  <a:pt x="483" y="2302"/>
                </a:lnTo>
                <a:lnTo>
                  <a:pt x="496" y="2292"/>
                </a:lnTo>
                <a:lnTo>
                  <a:pt x="508" y="2281"/>
                </a:lnTo>
                <a:lnTo>
                  <a:pt x="518" y="2269"/>
                </a:lnTo>
                <a:lnTo>
                  <a:pt x="527" y="2255"/>
                </a:lnTo>
                <a:lnTo>
                  <a:pt x="535" y="2241"/>
                </a:lnTo>
                <a:lnTo>
                  <a:pt x="541" y="2226"/>
                </a:lnTo>
                <a:lnTo>
                  <a:pt x="547" y="2210"/>
                </a:lnTo>
                <a:lnTo>
                  <a:pt x="550" y="2194"/>
                </a:lnTo>
                <a:lnTo>
                  <a:pt x="560" y="2138"/>
                </a:lnTo>
                <a:lnTo>
                  <a:pt x="569" y="2084"/>
                </a:lnTo>
                <a:lnTo>
                  <a:pt x="581" y="2030"/>
                </a:lnTo>
                <a:lnTo>
                  <a:pt x="594" y="1978"/>
                </a:lnTo>
                <a:lnTo>
                  <a:pt x="609" y="1926"/>
                </a:lnTo>
                <a:lnTo>
                  <a:pt x="624" y="1875"/>
                </a:lnTo>
                <a:lnTo>
                  <a:pt x="640" y="1825"/>
                </a:lnTo>
                <a:lnTo>
                  <a:pt x="657" y="1776"/>
                </a:lnTo>
                <a:lnTo>
                  <a:pt x="676" y="1728"/>
                </a:lnTo>
                <a:lnTo>
                  <a:pt x="696" y="1681"/>
                </a:lnTo>
                <a:lnTo>
                  <a:pt x="717" y="1635"/>
                </a:lnTo>
                <a:lnTo>
                  <a:pt x="739" y="1590"/>
                </a:lnTo>
                <a:lnTo>
                  <a:pt x="761" y="1546"/>
                </a:lnTo>
                <a:lnTo>
                  <a:pt x="785" y="1502"/>
                </a:lnTo>
                <a:lnTo>
                  <a:pt x="809" y="1460"/>
                </a:lnTo>
                <a:lnTo>
                  <a:pt x="835" y="1418"/>
                </a:lnTo>
                <a:lnTo>
                  <a:pt x="862" y="1377"/>
                </a:lnTo>
                <a:lnTo>
                  <a:pt x="890" y="1338"/>
                </a:lnTo>
                <a:lnTo>
                  <a:pt x="918" y="1299"/>
                </a:lnTo>
                <a:lnTo>
                  <a:pt x="948" y="1261"/>
                </a:lnTo>
                <a:lnTo>
                  <a:pt x="978" y="1224"/>
                </a:lnTo>
                <a:lnTo>
                  <a:pt x="1009" y="1189"/>
                </a:lnTo>
                <a:lnTo>
                  <a:pt x="1041" y="1153"/>
                </a:lnTo>
                <a:lnTo>
                  <a:pt x="1073" y="1119"/>
                </a:lnTo>
                <a:lnTo>
                  <a:pt x="1106" y="1086"/>
                </a:lnTo>
                <a:lnTo>
                  <a:pt x="1141" y="1053"/>
                </a:lnTo>
                <a:lnTo>
                  <a:pt x="1175" y="1022"/>
                </a:lnTo>
                <a:lnTo>
                  <a:pt x="1210" y="992"/>
                </a:lnTo>
                <a:lnTo>
                  <a:pt x="1247" y="962"/>
                </a:lnTo>
                <a:lnTo>
                  <a:pt x="1284" y="934"/>
                </a:lnTo>
                <a:lnTo>
                  <a:pt x="1322" y="907"/>
                </a:lnTo>
                <a:lnTo>
                  <a:pt x="1359" y="880"/>
                </a:lnTo>
                <a:lnTo>
                  <a:pt x="1377" y="889"/>
                </a:lnTo>
                <a:lnTo>
                  <a:pt x="1396" y="897"/>
                </a:lnTo>
                <a:lnTo>
                  <a:pt x="1414" y="904"/>
                </a:lnTo>
                <a:lnTo>
                  <a:pt x="1433" y="911"/>
                </a:lnTo>
                <a:lnTo>
                  <a:pt x="1453" y="916"/>
                </a:lnTo>
                <a:lnTo>
                  <a:pt x="1473" y="919"/>
                </a:lnTo>
                <a:lnTo>
                  <a:pt x="1492" y="922"/>
                </a:lnTo>
                <a:lnTo>
                  <a:pt x="1513" y="924"/>
                </a:lnTo>
                <a:lnTo>
                  <a:pt x="1533" y="924"/>
                </a:lnTo>
                <a:lnTo>
                  <a:pt x="1553" y="923"/>
                </a:lnTo>
                <a:lnTo>
                  <a:pt x="1574" y="921"/>
                </a:lnTo>
                <a:lnTo>
                  <a:pt x="1594" y="916"/>
                </a:lnTo>
                <a:lnTo>
                  <a:pt x="1614" y="912"/>
                </a:lnTo>
                <a:lnTo>
                  <a:pt x="1635" y="906"/>
                </a:lnTo>
                <a:lnTo>
                  <a:pt x="1654" y="898"/>
                </a:lnTo>
                <a:lnTo>
                  <a:pt x="1673" y="888"/>
                </a:lnTo>
                <a:close/>
                <a:moveTo>
                  <a:pt x="4977" y="2469"/>
                </a:moveTo>
                <a:lnTo>
                  <a:pt x="4786" y="2469"/>
                </a:lnTo>
                <a:lnTo>
                  <a:pt x="4786" y="4109"/>
                </a:lnTo>
                <a:lnTo>
                  <a:pt x="4977" y="4109"/>
                </a:lnTo>
                <a:lnTo>
                  <a:pt x="4999" y="4109"/>
                </a:lnTo>
                <a:lnTo>
                  <a:pt x="5021" y="4107"/>
                </a:lnTo>
                <a:lnTo>
                  <a:pt x="5043" y="4105"/>
                </a:lnTo>
                <a:lnTo>
                  <a:pt x="5064" y="4100"/>
                </a:lnTo>
                <a:lnTo>
                  <a:pt x="5084" y="4095"/>
                </a:lnTo>
                <a:lnTo>
                  <a:pt x="5105" y="4090"/>
                </a:lnTo>
                <a:lnTo>
                  <a:pt x="5125" y="4083"/>
                </a:lnTo>
                <a:lnTo>
                  <a:pt x="5144" y="4075"/>
                </a:lnTo>
                <a:lnTo>
                  <a:pt x="5164" y="4066"/>
                </a:lnTo>
                <a:lnTo>
                  <a:pt x="5183" y="4056"/>
                </a:lnTo>
                <a:lnTo>
                  <a:pt x="5200" y="4047"/>
                </a:lnTo>
                <a:lnTo>
                  <a:pt x="5218" y="4035"/>
                </a:lnTo>
                <a:lnTo>
                  <a:pt x="5236" y="4023"/>
                </a:lnTo>
                <a:lnTo>
                  <a:pt x="5252" y="4010"/>
                </a:lnTo>
                <a:lnTo>
                  <a:pt x="5268" y="3996"/>
                </a:lnTo>
                <a:lnTo>
                  <a:pt x="5283" y="3982"/>
                </a:lnTo>
                <a:lnTo>
                  <a:pt x="5297" y="3967"/>
                </a:lnTo>
                <a:lnTo>
                  <a:pt x="5311" y="3951"/>
                </a:lnTo>
                <a:lnTo>
                  <a:pt x="5323" y="3935"/>
                </a:lnTo>
                <a:lnTo>
                  <a:pt x="5335" y="3918"/>
                </a:lnTo>
                <a:lnTo>
                  <a:pt x="5346" y="3901"/>
                </a:lnTo>
                <a:lnTo>
                  <a:pt x="5357" y="3883"/>
                </a:lnTo>
                <a:lnTo>
                  <a:pt x="5366" y="3863"/>
                </a:lnTo>
                <a:lnTo>
                  <a:pt x="5375" y="3845"/>
                </a:lnTo>
                <a:lnTo>
                  <a:pt x="5382" y="3825"/>
                </a:lnTo>
                <a:lnTo>
                  <a:pt x="5390" y="3805"/>
                </a:lnTo>
                <a:lnTo>
                  <a:pt x="5395" y="3784"/>
                </a:lnTo>
                <a:lnTo>
                  <a:pt x="5401" y="3764"/>
                </a:lnTo>
                <a:lnTo>
                  <a:pt x="5404" y="3742"/>
                </a:lnTo>
                <a:lnTo>
                  <a:pt x="5407" y="3721"/>
                </a:lnTo>
                <a:lnTo>
                  <a:pt x="5408" y="3699"/>
                </a:lnTo>
                <a:lnTo>
                  <a:pt x="5409" y="3677"/>
                </a:lnTo>
                <a:lnTo>
                  <a:pt x="5409" y="2902"/>
                </a:lnTo>
                <a:lnTo>
                  <a:pt x="5408" y="2879"/>
                </a:lnTo>
                <a:lnTo>
                  <a:pt x="5407" y="2858"/>
                </a:lnTo>
                <a:lnTo>
                  <a:pt x="5404" y="2836"/>
                </a:lnTo>
                <a:lnTo>
                  <a:pt x="5401" y="2815"/>
                </a:lnTo>
                <a:lnTo>
                  <a:pt x="5395" y="2793"/>
                </a:lnTo>
                <a:lnTo>
                  <a:pt x="5390" y="2773"/>
                </a:lnTo>
                <a:lnTo>
                  <a:pt x="5382" y="2754"/>
                </a:lnTo>
                <a:lnTo>
                  <a:pt x="5375" y="2733"/>
                </a:lnTo>
                <a:lnTo>
                  <a:pt x="5366" y="2714"/>
                </a:lnTo>
                <a:lnTo>
                  <a:pt x="5357" y="2696"/>
                </a:lnTo>
                <a:lnTo>
                  <a:pt x="5346" y="2678"/>
                </a:lnTo>
                <a:lnTo>
                  <a:pt x="5335" y="2661"/>
                </a:lnTo>
                <a:lnTo>
                  <a:pt x="5323" y="2643"/>
                </a:lnTo>
                <a:lnTo>
                  <a:pt x="5311" y="2627"/>
                </a:lnTo>
                <a:lnTo>
                  <a:pt x="5297" y="2611"/>
                </a:lnTo>
                <a:lnTo>
                  <a:pt x="5283" y="2596"/>
                </a:lnTo>
                <a:lnTo>
                  <a:pt x="5268" y="2582"/>
                </a:lnTo>
                <a:lnTo>
                  <a:pt x="5252" y="2568"/>
                </a:lnTo>
                <a:lnTo>
                  <a:pt x="5236" y="2555"/>
                </a:lnTo>
                <a:lnTo>
                  <a:pt x="5218" y="2544"/>
                </a:lnTo>
                <a:lnTo>
                  <a:pt x="5200" y="2532"/>
                </a:lnTo>
                <a:lnTo>
                  <a:pt x="5183" y="2521"/>
                </a:lnTo>
                <a:lnTo>
                  <a:pt x="5164" y="2511"/>
                </a:lnTo>
                <a:lnTo>
                  <a:pt x="5144" y="2503"/>
                </a:lnTo>
                <a:lnTo>
                  <a:pt x="5125" y="2495"/>
                </a:lnTo>
                <a:lnTo>
                  <a:pt x="5105" y="2489"/>
                </a:lnTo>
                <a:lnTo>
                  <a:pt x="5084" y="2483"/>
                </a:lnTo>
                <a:lnTo>
                  <a:pt x="5064" y="2478"/>
                </a:lnTo>
                <a:lnTo>
                  <a:pt x="5043" y="2474"/>
                </a:lnTo>
                <a:lnTo>
                  <a:pt x="5021" y="2472"/>
                </a:lnTo>
                <a:lnTo>
                  <a:pt x="4999" y="2470"/>
                </a:lnTo>
                <a:lnTo>
                  <a:pt x="4977" y="2469"/>
                </a:lnTo>
                <a:close/>
                <a:moveTo>
                  <a:pt x="4446" y="2300"/>
                </a:moveTo>
                <a:lnTo>
                  <a:pt x="4446" y="2300"/>
                </a:lnTo>
                <a:lnTo>
                  <a:pt x="4465" y="2301"/>
                </a:lnTo>
                <a:lnTo>
                  <a:pt x="4484" y="2305"/>
                </a:lnTo>
                <a:lnTo>
                  <a:pt x="4503" y="2310"/>
                </a:lnTo>
                <a:lnTo>
                  <a:pt x="4522" y="2316"/>
                </a:lnTo>
                <a:lnTo>
                  <a:pt x="4539" y="2325"/>
                </a:lnTo>
                <a:lnTo>
                  <a:pt x="4555" y="2335"/>
                </a:lnTo>
                <a:lnTo>
                  <a:pt x="4570" y="2345"/>
                </a:lnTo>
                <a:lnTo>
                  <a:pt x="4584" y="2358"/>
                </a:lnTo>
                <a:lnTo>
                  <a:pt x="4597" y="2372"/>
                </a:lnTo>
                <a:lnTo>
                  <a:pt x="4607" y="2387"/>
                </a:lnTo>
                <a:lnTo>
                  <a:pt x="4617" y="2403"/>
                </a:lnTo>
                <a:lnTo>
                  <a:pt x="4626" y="2420"/>
                </a:lnTo>
                <a:lnTo>
                  <a:pt x="4632" y="2439"/>
                </a:lnTo>
                <a:lnTo>
                  <a:pt x="4637" y="2457"/>
                </a:lnTo>
                <a:lnTo>
                  <a:pt x="4641" y="2477"/>
                </a:lnTo>
                <a:lnTo>
                  <a:pt x="4641" y="2496"/>
                </a:lnTo>
                <a:lnTo>
                  <a:pt x="4641" y="4090"/>
                </a:lnTo>
                <a:lnTo>
                  <a:pt x="4641" y="4109"/>
                </a:lnTo>
                <a:lnTo>
                  <a:pt x="4637" y="4128"/>
                </a:lnTo>
                <a:lnTo>
                  <a:pt x="4632" y="4147"/>
                </a:lnTo>
                <a:lnTo>
                  <a:pt x="4626" y="4166"/>
                </a:lnTo>
                <a:lnTo>
                  <a:pt x="4617" y="4183"/>
                </a:lnTo>
                <a:lnTo>
                  <a:pt x="4607" y="4199"/>
                </a:lnTo>
                <a:lnTo>
                  <a:pt x="4597" y="4214"/>
                </a:lnTo>
                <a:lnTo>
                  <a:pt x="4584" y="4228"/>
                </a:lnTo>
                <a:lnTo>
                  <a:pt x="4570" y="4241"/>
                </a:lnTo>
                <a:lnTo>
                  <a:pt x="4555" y="4251"/>
                </a:lnTo>
                <a:lnTo>
                  <a:pt x="4539" y="4261"/>
                </a:lnTo>
                <a:lnTo>
                  <a:pt x="4522" y="4270"/>
                </a:lnTo>
                <a:lnTo>
                  <a:pt x="4503" y="4276"/>
                </a:lnTo>
                <a:lnTo>
                  <a:pt x="4484" y="4281"/>
                </a:lnTo>
                <a:lnTo>
                  <a:pt x="4465" y="4285"/>
                </a:lnTo>
                <a:lnTo>
                  <a:pt x="4446" y="4286"/>
                </a:lnTo>
                <a:lnTo>
                  <a:pt x="4175" y="4286"/>
                </a:lnTo>
                <a:lnTo>
                  <a:pt x="4155" y="4285"/>
                </a:lnTo>
                <a:lnTo>
                  <a:pt x="4136" y="4281"/>
                </a:lnTo>
                <a:lnTo>
                  <a:pt x="4117" y="4276"/>
                </a:lnTo>
                <a:lnTo>
                  <a:pt x="4099" y="4270"/>
                </a:lnTo>
                <a:lnTo>
                  <a:pt x="4082" y="4261"/>
                </a:lnTo>
                <a:lnTo>
                  <a:pt x="4066" y="4251"/>
                </a:lnTo>
                <a:lnTo>
                  <a:pt x="4051" y="4241"/>
                </a:lnTo>
                <a:lnTo>
                  <a:pt x="4037" y="4228"/>
                </a:lnTo>
                <a:lnTo>
                  <a:pt x="4024" y="4214"/>
                </a:lnTo>
                <a:lnTo>
                  <a:pt x="4014" y="4199"/>
                </a:lnTo>
                <a:lnTo>
                  <a:pt x="4003" y="4183"/>
                </a:lnTo>
                <a:lnTo>
                  <a:pt x="3995" y="4166"/>
                </a:lnTo>
                <a:lnTo>
                  <a:pt x="3989" y="4147"/>
                </a:lnTo>
                <a:lnTo>
                  <a:pt x="3983" y="4128"/>
                </a:lnTo>
                <a:lnTo>
                  <a:pt x="3980" y="4109"/>
                </a:lnTo>
                <a:lnTo>
                  <a:pt x="3979" y="4090"/>
                </a:lnTo>
                <a:lnTo>
                  <a:pt x="3979" y="2496"/>
                </a:lnTo>
                <a:lnTo>
                  <a:pt x="3980" y="2477"/>
                </a:lnTo>
                <a:lnTo>
                  <a:pt x="3983" y="2457"/>
                </a:lnTo>
                <a:lnTo>
                  <a:pt x="3989" y="2439"/>
                </a:lnTo>
                <a:lnTo>
                  <a:pt x="3995" y="2420"/>
                </a:lnTo>
                <a:lnTo>
                  <a:pt x="4003" y="2403"/>
                </a:lnTo>
                <a:lnTo>
                  <a:pt x="4014" y="2387"/>
                </a:lnTo>
                <a:lnTo>
                  <a:pt x="4024" y="2372"/>
                </a:lnTo>
                <a:lnTo>
                  <a:pt x="4037" y="2358"/>
                </a:lnTo>
                <a:lnTo>
                  <a:pt x="4051" y="2345"/>
                </a:lnTo>
                <a:lnTo>
                  <a:pt x="4066" y="2335"/>
                </a:lnTo>
                <a:lnTo>
                  <a:pt x="4082" y="2325"/>
                </a:lnTo>
                <a:lnTo>
                  <a:pt x="4099" y="2316"/>
                </a:lnTo>
                <a:lnTo>
                  <a:pt x="4117" y="2310"/>
                </a:lnTo>
                <a:lnTo>
                  <a:pt x="4136" y="2305"/>
                </a:lnTo>
                <a:lnTo>
                  <a:pt x="4155" y="2301"/>
                </a:lnTo>
                <a:lnTo>
                  <a:pt x="4175" y="2300"/>
                </a:lnTo>
                <a:lnTo>
                  <a:pt x="4446" y="2300"/>
                </a:lnTo>
                <a:close/>
                <a:moveTo>
                  <a:pt x="432" y="2469"/>
                </a:moveTo>
                <a:lnTo>
                  <a:pt x="623" y="2469"/>
                </a:lnTo>
                <a:lnTo>
                  <a:pt x="623" y="4109"/>
                </a:lnTo>
                <a:lnTo>
                  <a:pt x="432" y="4109"/>
                </a:lnTo>
                <a:lnTo>
                  <a:pt x="411" y="4109"/>
                </a:lnTo>
                <a:lnTo>
                  <a:pt x="388" y="4107"/>
                </a:lnTo>
                <a:lnTo>
                  <a:pt x="367" y="4105"/>
                </a:lnTo>
                <a:lnTo>
                  <a:pt x="345" y="4100"/>
                </a:lnTo>
                <a:lnTo>
                  <a:pt x="325" y="4095"/>
                </a:lnTo>
                <a:lnTo>
                  <a:pt x="304" y="4090"/>
                </a:lnTo>
                <a:lnTo>
                  <a:pt x="284" y="4083"/>
                </a:lnTo>
                <a:lnTo>
                  <a:pt x="265" y="4075"/>
                </a:lnTo>
                <a:lnTo>
                  <a:pt x="245" y="4066"/>
                </a:lnTo>
                <a:lnTo>
                  <a:pt x="226" y="4056"/>
                </a:lnTo>
                <a:lnTo>
                  <a:pt x="209" y="4047"/>
                </a:lnTo>
                <a:lnTo>
                  <a:pt x="191" y="4035"/>
                </a:lnTo>
                <a:lnTo>
                  <a:pt x="174" y="4023"/>
                </a:lnTo>
                <a:lnTo>
                  <a:pt x="158" y="4010"/>
                </a:lnTo>
                <a:lnTo>
                  <a:pt x="142" y="3996"/>
                </a:lnTo>
                <a:lnTo>
                  <a:pt x="126" y="3982"/>
                </a:lnTo>
                <a:lnTo>
                  <a:pt x="113" y="3967"/>
                </a:lnTo>
                <a:lnTo>
                  <a:pt x="99" y="3951"/>
                </a:lnTo>
                <a:lnTo>
                  <a:pt x="86" y="3935"/>
                </a:lnTo>
                <a:lnTo>
                  <a:pt x="74" y="3918"/>
                </a:lnTo>
                <a:lnTo>
                  <a:pt x="63" y="3901"/>
                </a:lnTo>
                <a:lnTo>
                  <a:pt x="53" y="3883"/>
                </a:lnTo>
                <a:lnTo>
                  <a:pt x="43" y="3863"/>
                </a:lnTo>
                <a:lnTo>
                  <a:pt x="34" y="3845"/>
                </a:lnTo>
                <a:lnTo>
                  <a:pt x="27" y="3825"/>
                </a:lnTo>
                <a:lnTo>
                  <a:pt x="19" y="3805"/>
                </a:lnTo>
                <a:lnTo>
                  <a:pt x="14" y="3784"/>
                </a:lnTo>
                <a:lnTo>
                  <a:pt x="9" y="3764"/>
                </a:lnTo>
                <a:lnTo>
                  <a:pt x="5" y="3742"/>
                </a:lnTo>
                <a:lnTo>
                  <a:pt x="2" y="3721"/>
                </a:lnTo>
                <a:lnTo>
                  <a:pt x="1" y="3699"/>
                </a:lnTo>
                <a:lnTo>
                  <a:pt x="0" y="3677"/>
                </a:lnTo>
                <a:lnTo>
                  <a:pt x="0" y="2902"/>
                </a:lnTo>
                <a:lnTo>
                  <a:pt x="1" y="2879"/>
                </a:lnTo>
                <a:lnTo>
                  <a:pt x="2" y="2858"/>
                </a:lnTo>
                <a:lnTo>
                  <a:pt x="5" y="2836"/>
                </a:lnTo>
                <a:lnTo>
                  <a:pt x="9" y="2815"/>
                </a:lnTo>
                <a:lnTo>
                  <a:pt x="14" y="2793"/>
                </a:lnTo>
                <a:lnTo>
                  <a:pt x="19" y="2773"/>
                </a:lnTo>
                <a:lnTo>
                  <a:pt x="27" y="2754"/>
                </a:lnTo>
                <a:lnTo>
                  <a:pt x="34" y="2733"/>
                </a:lnTo>
                <a:lnTo>
                  <a:pt x="43" y="2714"/>
                </a:lnTo>
                <a:lnTo>
                  <a:pt x="53" y="2696"/>
                </a:lnTo>
                <a:lnTo>
                  <a:pt x="63" y="2678"/>
                </a:lnTo>
                <a:lnTo>
                  <a:pt x="74" y="2661"/>
                </a:lnTo>
                <a:lnTo>
                  <a:pt x="86" y="2643"/>
                </a:lnTo>
                <a:lnTo>
                  <a:pt x="99" y="2627"/>
                </a:lnTo>
                <a:lnTo>
                  <a:pt x="113" y="2611"/>
                </a:lnTo>
                <a:lnTo>
                  <a:pt x="126" y="2596"/>
                </a:lnTo>
                <a:lnTo>
                  <a:pt x="142" y="2582"/>
                </a:lnTo>
                <a:lnTo>
                  <a:pt x="158" y="2568"/>
                </a:lnTo>
                <a:lnTo>
                  <a:pt x="174" y="2555"/>
                </a:lnTo>
                <a:lnTo>
                  <a:pt x="191" y="2544"/>
                </a:lnTo>
                <a:lnTo>
                  <a:pt x="209" y="2532"/>
                </a:lnTo>
                <a:lnTo>
                  <a:pt x="226" y="2521"/>
                </a:lnTo>
                <a:lnTo>
                  <a:pt x="245" y="2511"/>
                </a:lnTo>
                <a:lnTo>
                  <a:pt x="265" y="2503"/>
                </a:lnTo>
                <a:lnTo>
                  <a:pt x="284" y="2495"/>
                </a:lnTo>
                <a:lnTo>
                  <a:pt x="304" y="2489"/>
                </a:lnTo>
                <a:lnTo>
                  <a:pt x="325" y="2483"/>
                </a:lnTo>
                <a:lnTo>
                  <a:pt x="345" y="2478"/>
                </a:lnTo>
                <a:lnTo>
                  <a:pt x="367" y="2474"/>
                </a:lnTo>
                <a:lnTo>
                  <a:pt x="388" y="2472"/>
                </a:lnTo>
                <a:lnTo>
                  <a:pt x="411" y="2470"/>
                </a:lnTo>
                <a:lnTo>
                  <a:pt x="432" y="2469"/>
                </a:lnTo>
                <a:close/>
                <a:moveTo>
                  <a:pt x="441" y="2787"/>
                </a:moveTo>
                <a:lnTo>
                  <a:pt x="408" y="2624"/>
                </a:lnTo>
                <a:lnTo>
                  <a:pt x="382" y="2630"/>
                </a:lnTo>
                <a:lnTo>
                  <a:pt x="355" y="2638"/>
                </a:lnTo>
                <a:lnTo>
                  <a:pt x="328" y="2647"/>
                </a:lnTo>
                <a:lnTo>
                  <a:pt x="303" y="2658"/>
                </a:lnTo>
                <a:lnTo>
                  <a:pt x="278" y="2671"/>
                </a:lnTo>
                <a:lnTo>
                  <a:pt x="254" y="2685"/>
                </a:lnTo>
                <a:lnTo>
                  <a:pt x="232" y="2702"/>
                </a:lnTo>
                <a:lnTo>
                  <a:pt x="210" y="2721"/>
                </a:lnTo>
                <a:lnTo>
                  <a:pt x="193" y="2739"/>
                </a:lnTo>
                <a:lnTo>
                  <a:pt x="177" y="2758"/>
                </a:lnTo>
                <a:lnTo>
                  <a:pt x="162" y="2780"/>
                </a:lnTo>
                <a:lnTo>
                  <a:pt x="149" y="2802"/>
                </a:lnTo>
                <a:lnTo>
                  <a:pt x="138" y="2827"/>
                </a:lnTo>
                <a:lnTo>
                  <a:pt x="129" y="2852"/>
                </a:lnTo>
                <a:lnTo>
                  <a:pt x="121" y="2880"/>
                </a:lnTo>
                <a:lnTo>
                  <a:pt x="116" y="2910"/>
                </a:lnTo>
                <a:lnTo>
                  <a:pt x="115" y="2918"/>
                </a:lnTo>
                <a:lnTo>
                  <a:pt x="115" y="2921"/>
                </a:lnTo>
                <a:lnTo>
                  <a:pt x="115" y="3577"/>
                </a:lnTo>
                <a:lnTo>
                  <a:pt x="282" y="3577"/>
                </a:lnTo>
                <a:lnTo>
                  <a:pt x="282" y="2926"/>
                </a:lnTo>
                <a:lnTo>
                  <a:pt x="284" y="2912"/>
                </a:lnTo>
                <a:lnTo>
                  <a:pt x="287" y="2900"/>
                </a:lnTo>
                <a:lnTo>
                  <a:pt x="293" y="2888"/>
                </a:lnTo>
                <a:lnTo>
                  <a:pt x="297" y="2877"/>
                </a:lnTo>
                <a:lnTo>
                  <a:pt x="303" y="2867"/>
                </a:lnTo>
                <a:lnTo>
                  <a:pt x="310" y="2858"/>
                </a:lnTo>
                <a:lnTo>
                  <a:pt x="317" y="2849"/>
                </a:lnTo>
                <a:lnTo>
                  <a:pt x="325" y="2841"/>
                </a:lnTo>
                <a:lnTo>
                  <a:pt x="337" y="2831"/>
                </a:lnTo>
                <a:lnTo>
                  <a:pt x="349" y="2821"/>
                </a:lnTo>
                <a:lnTo>
                  <a:pt x="363" y="2814"/>
                </a:lnTo>
                <a:lnTo>
                  <a:pt x="377" y="2806"/>
                </a:lnTo>
                <a:lnTo>
                  <a:pt x="392" y="2800"/>
                </a:lnTo>
                <a:lnTo>
                  <a:pt x="408" y="2795"/>
                </a:lnTo>
                <a:lnTo>
                  <a:pt x="425" y="2790"/>
                </a:lnTo>
                <a:lnTo>
                  <a:pt x="441" y="2787"/>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pic>
        <p:nvPicPr>
          <p:cNvPr id="29" name="图片 28" descr="logo西北大学黑色"/>
          <p:cNvPicPr>
            <a:picLocks noChangeAspect="1"/>
          </p:cNvPicPr>
          <p:nvPr>
            <p:custDataLst>
              <p:tags r:id="rId5"/>
            </p:custDataLst>
          </p:nvPr>
        </p:nvPicPr>
        <p:blipFill>
          <a:blip r:embed="rId6"/>
          <a:stretch>
            <a:fillRect/>
          </a:stretch>
        </p:blipFill>
        <p:spPr>
          <a:xfrm>
            <a:off x="10322560" y="0"/>
            <a:ext cx="1869440" cy="628015"/>
          </a:xfrm>
          <a:prstGeom prst="rect">
            <a:avLst/>
          </a:prstGeom>
          <a:noFill/>
          <a:ln w="9525">
            <a:noFill/>
          </a:ln>
        </p:spPr>
      </p:pic>
      <p:sp>
        <p:nvSpPr>
          <p:cNvPr id="23" name="文本框 22"/>
          <p:cNvSpPr txBox="1"/>
          <p:nvPr/>
        </p:nvSpPr>
        <p:spPr>
          <a:xfrm>
            <a:off x="1919818" y="1460064"/>
            <a:ext cx="6096000"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分析项目执行情况</a:t>
            </a:r>
            <a:endPar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5" name="文本框 4"/>
          <p:cNvSpPr txBox="1"/>
          <p:nvPr/>
        </p:nvSpPr>
        <p:spPr>
          <a:xfrm>
            <a:off x="3048000" y="3122930"/>
            <a:ext cx="6096000" cy="2091055"/>
          </a:xfrm>
          <a:prstGeom prst="rect">
            <a:avLst/>
          </a:prstGeom>
          <a:noFill/>
        </p:spPr>
        <p:txBody>
          <a:bodyPr wrap="square">
            <a:noAutofit/>
          </a:bodyPr>
          <a:lstStyle/>
          <a:p>
            <a:r>
              <a:rPr lang="zh-CN" altLang="en-US" sz="3200" dirty="0"/>
              <a:t>成本超过预期</a:t>
            </a:r>
            <a:endParaRPr lang="en-US" altLang="zh-CN" sz="3200" dirty="0"/>
          </a:p>
          <a:p>
            <a:endParaRPr lang="en-US" altLang="zh-CN" sz="3200" dirty="0"/>
          </a:p>
          <a:p>
            <a:endParaRPr lang="en-US" altLang="zh-CN" sz="3200" dirty="0"/>
          </a:p>
          <a:p>
            <a:r>
              <a:rPr lang="zh-CN" altLang="en-US" sz="3200" dirty="0"/>
              <a:t>进度按时</a:t>
            </a:r>
            <a:endParaRPr lang="zh-CN" altLang="en-US" sz="3200" dirty="0"/>
          </a:p>
        </p:txBody>
      </p:sp>
      <p:sp>
        <p:nvSpPr>
          <p:cNvPr id="6" name="Oval 21"/>
          <p:cNvSpPr>
            <a:spLocks noChangeArrowheads="1"/>
          </p:cNvSpPr>
          <p:nvPr/>
        </p:nvSpPr>
        <p:spPr bwMode="auto">
          <a:xfrm>
            <a:off x="2371106" y="3077645"/>
            <a:ext cx="502134" cy="504462"/>
          </a:xfrm>
          <a:prstGeom prst="ellipse">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7" name="Oval 21"/>
          <p:cNvSpPr>
            <a:spLocks noChangeArrowheads="1"/>
          </p:cNvSpPr>
          <p:nvPr/>
        </p:nvSpPr>
        <p:spPr bwMode="auto">
          <a:xfrm>
            <a:off x="2371999" y="4582472"/>
            <a:ext cx="502134" cy="504462"/>
          </a:xfrm>
          <a:prstGeom prst="ellipse">
            <a:avLst/>
          </a:prstGeom>
          <a:solidFill>
            <a:srgbClr val="44546A"/>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4.3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项目工序调整</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cxnSp>
        <p:nvCxnSpPr>
          <p:cNvPr id="44" name="直接连接符 43"/>
          <p:cNvCxnSpPr/>
          <p:nvPr/>
        </p:nvCxnSpPr>
        <p:spPr>
          <a:xfrm>
            <a:off x="874713" y="3957789"/>
            <a:ext cx="104425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77" name="文本框 76"/>
          <p:cNvSpPr txBox="1"/>
          <p:nvPr/>
        </p:nvSpPr>
        <p:spPr>
          <a:xfrm>
            <a:off x="1029970" y="1652905"/>
            <a:ext cx="10486390" cy="1938020"/>
          </a:xfrm>
          <a:prstGeom prst="rect">
            <a:avLst/>
          </a:prstGeom>
          <a:noFill/>
        </p:spPr>
        <p:txBody>
          <a:bodyPr wrap="square" rtlCol="0">
            <a:spAutoFit/>
          </a:bodyPr>
          <a:lstStyle/>
          <a:p>
            <a:pPr algn="l"/>
            <a:r>
              <a:rPr lang="zh-CN" altLang="en-US" sz="3200" dirty="0"/>
              <a:t>理想处理方案：</a:t>
            </a:r>
            <a:endParaRPr lang="zh-CN" altLang="en-US" sz="3200" dirty="0"/>
          </a:p>
          <a:p>
            <a:pPr algn="l"/>
            <a:endParaRPr lang="zh-CN" altLang="en-US" sz="3200" dirty="0"/>
          </a:p>
          <a:p>
            <a:pPr algn="l"/>
            <a:r>
              <a:rPr lang="zh-CN" altLang="en-US" sz="2800" dirty="0"/>
              <a:t>可以通过增加资源，缩短工期但保持工时量不变，既缩短工期又缩短工资</a:t>
            </a:r>
            <a:endParaRPr lang="zh-CN" altLang="en-US" sz="2800" dirty="0"/>
          </a:p>
        </p:txBody>
      </p:sp>
      <p:sp>
        <p:nvSpPr>
          <p:cNvPr id="11" name="文本框 10"/>
          <p:cNvSpPr txBox="1"/>
          <p:nvPr/>
        </p:nvSpPr>
        <p:spPr>
          <a:xfrm>
            <a:off x="1029970" y="4615815"/>
            <a:ext cx="10487025" cy="1383665"/>
          </a:xfrm>
          <a:prstGeom prst="rect">
            <a:avLst/>
          </a:prstGeom>
          <a:noFill/>
        </p:spPr>
        <p:txBody>
          <a:bodyPr wrap="square" rtlCol="0">
            <a:spAutoFit/>
          </a:bodyPr>
          <a:p>
            <a:pPr algn="l"/>
            <a:r>
              <a:rPr lang="zh-CN" altLang="en-US" sz="2800" dirty="0"/>
              <a:t>在本次要求工期延迟一个月的假设下，因项目现实情况中人力资源缺少，</a:t>
            </a:r>
            <a:r>
              <a:rPr lang="zh-CN" altLang="en-US" sz="2800" dirty="0"/>
              <a:t>故采取对部分子工作项进行调整以缩短工期，这里以</a:t>
            </a:r>
            <a:r>
              <a:rPr lang="zh-CN" altLang="en-US" sz="2800" b="1" dirty="0"/>
              <a:t>准备项目章程</a:t>
            </a:r>
            <a:r>
              <a:rPr lang="zh-CN" altLang="en-US" sz="2800" dirty="0"/>
              <a:t>为例，进行</a:t>
            </a:r>
            <a:r>
              <a:rPr lang="zh-CN" altLang="en-US" sz="2800" dirty="0"/>
              <a:t>展示</a:t>
            </a:r>
            <a:endParaRPr lang="zh-CN" altLang="en-US"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9949" y="267047"/>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4.3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项目工序调整</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69" name="文本框 68"/>
          <p:cNvSpPr txBox="1"/>
          <p:nvPr/>
        </p:nvSpPr>
        <p:spPr>
          <a:xfrm>
            <a:off x="1304290" y="5807710"/>
            <a:ext cx="8738870" cy="669290"/>
          </a:xfrm>
          <a:prstGeom prst="rect">
            <a:avLst/>
          </a:prstGeom>
          <a:noFill/>
        </p:spPr>
        <p:txBody>
          <a:bodyPr wrap="square" rtlCol="0">
            <a:noAutofit/>
          </a:bodyPr>
          <a:lstStyle/>
          <a:p>
            <a:pPr algn="ctr"/>
            <a:r>
              <a:rPr lang="zh-CN" altLang="en-US" sz="2400" dirty="0"/>
              <a:t>通过调整工期直接缩短工期</a:t>
            </a:r>
            <a:endParaRPr lang="zh-CN" altLang="en-US" sz="2400" dirty="0"/>
          </a:p>
        </p:txBody>
      </p:sp>
      <p:pic>
        <p:nvPicPr>
          <p:cNvPr id="8" name="PA-图片 4" descr="scooter-10-a"/>
          <p:cNvPicPr>
            <a:picLocks noChangeAspect="1"/>
          </p:cNvPicPr>
          <p:nvPr>
            <p:custDataLst>
              <p:tags r:id="rId4"/>
            </p:custDataLst>
          </p:nvPr>
        </p:nvPicPr>
        <p:blipFill>
          <a:blip r:embed="rId5"/>
          <a:srcRect l="-672" t="-2186" r="-480"/>
          <a:stretch>
            <a:fillRect/>
          </a:stretch>
        </p:blipFill>
        <p:spPr>
          <a:xfrm>
            <a:off x="147320" y="1812925"/>
            <a:ext cx="11787505" cy="3101340"/>
          </a:xfrm>
          <a:prstGeom prst="rect">
            <a:avLst/>
          </a:prstGeom>
        </p:spPr>
      </p:pic>
      <p:pic>
        <p:nvPicPr>
          <p:cNvPr id="9" name="PA-图片 6" descr="scooter-11-1442"/>
          <p:cNvPicPr>
            <a:picLocks noChangeAspect="1"/>
          </p:cNvPicPr>
          <p:nvPr>
            <p:custDataLst>
              <p:tags r:id="rId6"/>
            </p:custDataLst>
          </p:nvPr>
        </p:nvPicPr>
        <p:blipFill>
          <a:blip r:embed="rId7"/>
          <a:srcRect l="214" r="214"/>
          <a:stretch>
            <a:fillRect/>
          </a:stretch>
        </p:blipFill>
        <p:spPr>
          <a:xfrm>
            <a:off x="147320" y="2053590"/>
            <a:ext cx="12045315" cy="3386455"/>
          </a:xfrm>
          <a:prstGeom prst="rect">
            <a:avLst/>
          </a:prstGeom>
        </p:spPr>
      </p:pic>
      <p:sp>
        <p:nvSpPr>
          <p:cNvPr id="28" name="PA-半闭框 7"/>
          <p:cNvSpPr/>
          <p:nvPr>
            <p:custDataLst>
              <p:tags r:id="rId8"/>
            </p:custDataLst>
          </p:nvPr>
        </p:nvSpPr>
        <p:spPr>
          <a:xfrm flipH="1">
            <a:off x="11876085" y="1368772"/>
            <a:ext cx="316939" cy="316939"/>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246" y="5490879"/>
            <a:ext cx="316939" cy="316939"/>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34" name="文本框 33"/>
          <p:cNvSpPr txBox="1"/>
          <p:nvPr/>
        </p:nvSpPr>
        <p:spPr>
          <a:xfrm>
            <a:off x="2394585" y="5789930"/>
            <a:ext cx="7328535" cy="460375"/>
          </a:xfrm>
          <a:prstGeom prst="rect">
            <a:avLst/>
          </a:prstGeom>
          <a:noFill/>
        </p:spPr>
        <p:txBody>
          <a:bodyPr wrap="square" rtlCol="0">
            <a:spAutoFit/>
          </a:bodyPr>
          <a:p>
            <a:pPr algn="ctr"/>
            <a:r>
              <a:rPr lang="zh-CN" altLang="en-US" sz="2400" dirty="0"/>
              <a:t>有前置任务，通过更改延搁时间缩短工期，调整工序</a:t>
            </a:r>
            <a:endParaRPr lang="zh-CN" altLang="en-US" sz="2400" dirty="0"/>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9999"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999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800"/>
                                        <p:tgtEl>
                                          <p:spTgt spid="8"/>
                                        </p:tgtEl>
                                      </p:cBhvr>
                                    </p:animEffect>
                                    <p:anim calcmode="lin" valueType="num">
                                      <p:cBhvr>
                                        <p:cTn id="16" dur="800" fill="hold"/>
                                        <p:tgtEl>
                                          <p:spTgt spid="8"/>
                                        </p:tgtEl>
                                        <p:attrNameLst>
                                          <p:attrName>ppt_x</p:attrName>
                                        </p:attrNameLst>
                                      </p:cBhvr>
                                      <p:tavLst>
                                        <p:tav tm="0">
                                          <p:val>
                                            <p:strVal val="#ppt_x"/>
                                          </p:val>
                                        </p:tav>
                                        <p:tav tm="100000">
                                          <p:val>
                                            <p:strVal val="#ppt_x"/>
                                          </p:val>
                                        </p:tav>
                                      </p:tavLst>
                                    </p:anim>
                                    <p:anim calcmode="lin" valueType="num">
                                      <p:cBhvr>
                                        <p:cTn id="17" dur="800" fill="hold"/>
                                        <p:tgtEl>
                                          <p:spTgt spid="8"/>
                                        </p:tgtEl>
                                        <p:attrNameLst>
                                          <p:attrName>ppt_y</p:attrName>
                                        </p:attrNameLst>
                                      </p:cBhvr>
                                      <p:tavLst>
                                        <p:tav tm="0">
                                          <p:val>
                                            <p:strVal val="#ppt_y+.1"/>
                                          </p:val>
                                        </p:tav>
                                        <p:tav tm="100000">
                                          <p:val>
                                            <p:strVal val="#ppt_y"/>
                                          </p:val>
                                        </p:tav>
                                      </p:tavLst>
                                    </p:anim>
                                  </p:childTnLst>
                                </p:cTn>
                              </p:par>
                              <p:par>
                                <p:cTn id="18" presetID="6" presetClass="entr" presetSubtype="16" fill="hold" grpId="0" nodeType="withEffect">
                                  <p:stCondLst>
                                    <p:cond delay="0"/>
                                  </p:stCondLst>
                                  <p:childTnLst>
                                    <p:set>
                                      <p:cBhvr>
                                        <p:cTn id="19" dur="1000" fill="hold">
                                          <p:stCondLst>
                                            <p:cond delay="0"/>
                                          </p:stCondLst>
                                        </p:cTn>
                                        <p:tgtEl>
                                          <p:spTgt spid="69"/>
                                        </p:tgtEl>
                                        <p:attrNameLst>
                                          <p:attrName>style.visibility</p:attrName>
                                        </p:attrNameLst>
                                      </p:cBhvr>
                                      <p:to>
                                        <p:strVal val="visible"/>
                                      </p:to>
                                    </p:set>
                                    <p:animEffect transition="in" filter="circle(in)">
                                      <p:cBhvr>
                                        <p:cTn id="20" dur="1000"/>
                                        <p:tgtEl>
                                          <p:spTgt spid="69"/>
                                        </p:tgtEl>
                                      </p:cBhvr>
                                    </p:animEffect>
                                  </p:childTnLst>
                                  <p:subTnLst>
                                    <p:set>
                                      <p:cBhvr override="childStyle">
                                        <p:cTn dur="65" fill="hold" display="1" masterRel="nextClick" afterEffect="1"/>
                                        <p:tgtEl>
                                          <p:spTgt spid="6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999" presetClass="exit" presetSubtype="0" fill="hold" nodeType="clickEffect">
                                  <p:stCondLst>
                                    <p:cond delay="0"/>
                                  </p:stCondLst>
                                  <p:childTnLst>
                                    <p:animEffect transition="out" filter="fade">
                                      <p:cBhvr>
                                        <p:cTn id="24" dur="600"/>
                                        <p:tgtEl>
                                          <p:spTgt spid="8"/>
                                        </p:tgtEl>
                                      </p:cBhvr>
                                    </p:animEffect>
                                    <p:anim calcmode="lin" valueType="num">
                                      <p:cBhvr>
                                        <p:cTn id="25" dur="600"/>
                                        <p:tgtEl>
                                          <p:spTgt spid="8"/>
                                        </p:tgtEl>
                                        <p:attrNameLst>
                                          <p:attrName>ppt_x</p:attrName>
                                        </p:attrNameLst>
                                      </p:cBhvr>
                                      <p:tavLst>
                                        <p:tav tm="0">
                                          <p:val>
                                            <p:strVal val="ppt_x"/>
                                          </p:val>
                                        </p:tav>
                                        <p:tav tm="100000">
                                          <p:val>
                                            <p:strVal val="ppt_x"/>
                                          </p:val>
                                        </p:tav>
                                      </p:tavLst>
                                    </p:anim>
                                    <p:anim calcmode="lin" valueType="num">
                                      <p:cBhvr>
                                        <p:cTn id="26" dur="600"/>
                                        <p:tgtEl>
                                          <p:spTgt spid="8"/>
                                        </p:tgtEl>
                                        <p:attrNameLst>
                                          <p:attrName>ppt_y</p:attrName>
                                        </p:attrNameLst>
                                      </p:cBhvr>
                                      <p:tavLst>
                                        <p:tav tm="0">
                                          <p:val>
                                            <p:strVal val="ppt_y"/>
                                          </p:val>
                                        </p:tav>
                                        <p:tav tm="100000">
                                          <p:val>
                                            <p:strVal val="ppt_y+.1"/>
                                          </p:val>
                                        </p:tav>
                                      </p:tavLst>
                                    </p:anim>
                                    <p:set>
                                      <p:cBhvr>
                                        <p:cTn id="27" dur="1" fill="hold">
                                          <p:stCondLst>
                                            <p:cond delay="599"/>
                                          </p:stCondLst>
                                        </p:cTn>
                                        <p:tgtEl>
                                          <p:spTgt spid="8"/>
                                        </p:tgtEl>
                                        <p:attrNameLst>
                                          <p:attrName>style.visibility</p:attrName>
                                        </p:attrNameLst>
                                      </p:cBhvr>
                                      <p:to>
                                        <p:strVal val="hidden"/>
                                      </p:to>
                                    </p:set>
                                  </p:childTnLst>
                                </p:cTn>
                              </p:par>
                              <p:par>
                                <p:cTn id="28" presetID="9999"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600"/>
                                        <p:tgtEl>
                                          <p:spTgt spid="9"/>
                                        </p:tgtEl>
                                      </p:cBhvr>
                                    </p:animEffect>
                                    <p:anim calcmode="lin" valueType="num">
                                      <p:cBhvr>
                                        <p:cTn id="31" dur="600" fill="hold"/>
                                        <p:tgtEl>
                                          <p:spTgt spid="9"/>
                                        </p:tgtEl>
                                        <p:attrNameLst>
                                          <p:attrName>ppt_x</p:attrName>
                                        </p:attrNameLst>
                                      </p:cBhvr>
                                      <p:tavLst>
                                        <p:tav tm="0">
                                          <p:val>
                                            <p:strVal val="#ppt_x"/>
                                          </p:val>
                                        </p:tav>
                                        <p:tav tm="100000">
                                          <p:val>
                                            <p:strVal val="#ppt_x"/>
                                          </p:val>
                                        </p:tav>
                                      </p:tavLst>
                                    </p:anim>
                                    <p:anim calcmode="lin" valueType="num">
                                      <p:cBhvr>
                                        <p:cTn id="32" dur="600" fill="hold"/>
                                        <p:tgtEl>
                                          <p:spTgt spid="9"/>
                                        </p:tgtEl>
                                        <p:attrNameLst>
                                          <p:attrName>ppt_y</p:attrName>
                                        </p:attrNameLst>
                                      </p:cBhvr>
                                      <p:tavLst>
                                        <p:tav tm="0">
                                          <p:val>
                                            <p:strVal val="#ppt_y+.1"/>
                                          </p:val>
                                        </p:tav>
                                        <p:tav tm="100000">
                                          <p:val>
                                            <p:strVal val="#ppt_y"/>
                                          </p:val>
                                        </p:tav>
                                      </p:tavLst>
                                    </p:anim>
                                  </p:childTnLst>
                                </p:cTn>
                              </p:par>
                              <p:par>
                                <p:cTn id="33" presetID="6" presetClass="entr" presetSubtype="16" fill="hold" grpId="0" nodeType="withEffect">
                                  <p:stCondLst>
                                    <p:cond delay="0"/>
                                  </p:stCondLst>
                                  <p:childTnLst>
                                    <p:set>
                                      <p:cBhvr>
                                        <p:cTn id="34" dur="1000" fill="hold">
                                          <p:stCondLst>
                                            <p:cond delay="0"/>
                                          </p:stCondLst>
                                        </p:cTn>
                                        <p:tgtEl>
                                          <p:spTgt spid="34"/>
                                        </p:tgtEl>
                                        <p:attrNameLst>
                                          <p:attrName>style.visibility</p:attrName>
                                        </p:attrNameLst>
                                      </p:cBhvr>
                                      <p:to>
                                        <p:strVal val="visible"/>
                                      </p:to>
                                    </p:set>
                                    <p:animEffect transition="in" filter="circle(in)">
                                      <p:cBhvr>
                                        <p:cTn id="35"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69"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9949" y="267047"/>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4.4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a:t>
            </a:r>
            <a:r>
              <a:rPr lang="zh-CN" altLang="en-US" sz="3200" dirty="0">
                <a:solidFill>
                  <a:srgbClr val="00A3A4"/>
                </a:solidFill>
                <a:latin typeface="Century Gothic" panose="020B0502020202020204"/>
                <a:ea typeface="思源黑体 CN Bold"/>
                <a:cs typeface="+mn-ea"/>
                <a:sym typeface="+mn-lt"/>
              </a:rPr>
              <a:t>时间</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调整</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5" name="图片 4"/>
          <p:cNvPicPr>
            <a:picLocks noChangeAspect="1"/>
          </p:cNvPicPr>
          <p:nvPr/>
        </p:nvPicPr>
        <p:blipFill>
          <a:blip r:embed="rId4"/>
          <a:stretch>
            <a:fillRect/>
          </a:stretch>
        </p:blipFill>
        <p:spPr>
          <a:xfrm>
            <a:off x="292231" y="1209820"/>
            <a:ext cx="11146108" cy="3856407"/>
          </a:xfrm>
          <a:prstGeom prst="rect">
            <a:avLst/>
          </a:prstGeom>
        </p:spPr>
      </p:pic>
      <p:sp>
        <p:nvSpPr>
          <p:cNvPr id="6" name="文本框 5"/>
          <p:cNvSpPr txBox="1"/>
          <p:nvPr/>
        </p:nvSpPr>
        <p:spPr>
          <a:xfrm>
            <a:off x="1706880" y="5448935"/>
            <a:ext cx="8970645" cy="829945"/>
          </a:xfrm>
          <a:prstGeom prst="rect">
            <a:avLst/>
          </a:prstGeom>
          <a:noFill/>
        </p:spPr>
        <p:txBody>
          <a:bodyPr wrap="square" rtlCol="0">
            <a:spAutoFit/>
          </a:bodyPr>
          <a:lstStyle/>
          <a:p>
            <a:pPr algn="ctr"/>
            <a:r>
              <a:rPr lang="zh-CN" altLang="en-US" sz="2400" dirty="0"/>
              <a:t>程序员小张请假一周，需求分析推迟一周进行，造成工期差异。后续建模设计由串行改为并行，不再次延误工期。</a:t>
            </a:r>
            <a:endParaRPr lang="zh-CN"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42" name="组合 41"/>
          <p:cNvGrpSpPr/>
          <p:nvPr/>
        </p:nvGrpSpPr>
        <p:grpSpPr>
          <a:xfrm>
            <a:off x="4967236" y="3776865"/>
            <a:ext cx="723497" cy="421587"/>
            <a:chOff x="5238881" y="3710891"/>
            <a:chExt cx="763063" cy="444643"/>
          </a:xfrm>
        </p:grpSpPr>
        <p:sp>
          <p:nvSpPr>
            <p:cNvPr id="43" name="Freeform 82"/>
            <p:cNvSpPr/>
            <p:nvPr/>
          </p:nvSpPr>
          <p:spPr bwMode="auto">
            <a:xfrm>
              <a:off x="5238881" y="3759658"/>
              <a:ext cx="203676" cy="347109"/>
            </a:xfrm>
            <a:custGeom>
              <a:avLst/>
              <a:gdLst>
                <a:gd name="T0" fmla="*/ 61 w 71"/>
                <a:gd name="T1" fmla="*/ 0 h 121"/>
                <a:gd name="T2" fmla="*/ 65 w 71"/>
                <a:gd name="T3" fmla="*/ 0 h 121"/>
                <a:gd name="T4" fmla="*/ 67 w 71"/>
                <a:gd name="T5" fmla="*/ 3 h 121"/>
                <a:gd name="T6" fmla="*/ 71 w 71"/>
                <a:gd name="T7" fmla="*/ 7 h 121"/>
                <a:gd name="T8" fmla="*/ 71 w 71"/>
                <a:gd name="T9" fmla="*/ 11 h 121"/>
                <a:gd name="T10" fmla="*/ 71 w 71"/>
                <a:gd name="T11" fmla="*/ 15 h 121"/>
                <a:gd name="T12" fmla="*/ 67 w 71"/>
                <a:gd name="T13" fmla="*/ 19 h 121"/>
                <a:gd name="T14" fmla="*/ 26 w 71"/>
                <a:gd name="T15" fmla="*/ 60 h 121"/>
                <a:gd name="T16" fmla="*/ 67 w 71"/>
                <a:gd name="T17" fmla="*/ 102 h 121"/>
                <a:gd name="T18" fmla="*/ 71 w 71"/>
                <a:gd name="T19" fmla="*/ 106 h 121"/>
                <a:gd name="T20" fmla="*/ 71 w 71"/>
                <a:gd name="T21" fmla="*/ 111 h 121"/>
                <a:gd name="T22" fmla="*/ 71 w 71"/>
                <a:gd name="T23" fmla="*/ 115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3 h 121"/>
                <a:gd name="T36" fmla="*/ 53 w 71"/>
                <a:gd name="T37" fmla="*/ 3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3"/>
                  </a:lnTo>
                  <a:lnTo>
                    <a:pt x="71" y="7"/>
                  </a:lnTo>
                  <a:lnTo>
                    <a:pt x="71" y="11"/>
                  </a:lnTo>
                  <a:lnTo>
                    <a:pt x="71" y="15"/>
                  </a:lnTo>
                  <a:lnTo>
                    <a:pt x="67" y="19"/>
                  </a:lnTo>
                  <a:lnTo>
                    <a:pt x="26" y="60"/>
                  </a:lnTo>
                  <a:lnTo>
                    <a:pt x="67" y="102"/>
                  </a:lnTo>
                  <a:lnTo>
                    <a:pt x="71" y="106"/>
                  </a:lnTo>
                  <a:lnTo>
                    <a:pt x="71" y="111"/>
                  </a:lnTo>
                  <a:lnTo>
                    <a:pt x="71" y="115"/>
                  </a:lnTo>
                  <a:lnTo>
                    <a:pt x="67" y="117"/>
                  </a:lnTo>
                  <a:lnTo>
                    <a:pt x="61" y="121"/>
                  </a:lnTo>
                  <a:lnTo>
                    <a:pt x="53" y="117"/>
                  </a:lnTo>
                  <a:lnTo>
                    <a:pt x="4" y="68"/>
                  </a:lnTo>
                  <a:lnTo>
                    <a:pt x="0" y="60"/>
                  </a:lnTo>
                  <a:lnTo>
                    <a:pt x="4" y="53"/>
                  </a:lnTo>
                  <a:lnTo>
                    <a:pt x="53" y="3"/>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44" name="组合 43"/>
            <p:cNvGrpSpPr/>
            <p:nvPr/>
          </p:nvGrpSpPr>
          <p:grpSpPr>
            <a:xfrm>
              <a:off x="5557301" y="3710891"/>
              <a:ext cx="444643" cy="444643"/>
              <a:chOff x="5557301" y="3705153"/>
              <a:chExt cx="444643" cy="444643"/>
            </a:xfrm>
          </p:grpSpPr>
          <p:sp>
            <p:nvSpPr>
              <p:cNvPr id="45" name="Freeform 210"/>
              <p:cNvSpPr>
                <a:spLocks noEditPoints="1"/>
              </p:cNvSpPr>
              <p:nvPr/>
            </p:nvSpPr>
            <p:spPr bwMode="auto">
              <a:xfrm>
                <a:off x="5557301" y="3705153"/>
                <a:ext cx="444643" cy="444643"/>
              </a:xfrm>
              <a:custGeom>
                <a:avLst/>
                <a:gdLst>
                  <a:gd name="T0" fmla="*/ 78 w 155"/>
                  <a:gd name="T1" fmla="*/ 8 h 155"/>
                  <a:gd name="T2" fmla="*/ 61 w 155"/>
                  <a:gd name="T3" fmla="*/ 10 h 155"/>
                  <a:gd name="T4" fmla="*/ 43 w 155"/>
                  <a:gd name="T5" fmla="*/ 19 h 155"/>
                  <a:gd name="T6" fmla="*/ 25 w 155"/>
                  <a:gd name="T7" fmla="*/ 35 h 155"/>
                  <a:gd name="T8" fmla="*/ 13 w 155"/>
                  <a:gd name="T9" fmla="*/ 55 h 155"/>
                  <a:gd name="T10" fmla="*/ 9 w 155"/>
                  <a:gd name="T11" fmla="*/ 78 h 155"/>
                  <a:gd name="T12" fmla="*/ 11 w 155"/>
                  <a:gd name="T13" fmla="*/ 96 h 155"/>
                  <a:gd name="T14" fmla="*/ 19 w 155"/>
                  <a:gd name="T15" fmla="*/ 112 h 155"/>
                  <a:gd name="T16" fmla="*/ 33 w 155"/>
                  <a:gd name="T17" fmla="*/ 131 h 155"/>
                  <a:gd name="T18" fmla="*/ 55 w 155"/>
                  <a:gd name="T19" fmla="*/ 143 h 155"/>
                  <a:gd name="T20" fmla="*/ 78 w 155"/>
                  <a:gd name="T21" fmla="*/ 147 h 155"/>
                  <a:gd name="T22" fmla="*/ 94 w 155"/>
                  <a:gd name="T23" fmla="*/ 145 h 155"/>
                  <a:gd name="T24" fmla="*/ 112 w 155"/>
                  <a:gd name="T25" fmla="*/ 139 h 155"/>
                  <a:gd name="T26" fmla="*/ 130 w 155"/>
                  <a:gd name="T27" fmla="*/ 123 h 155"/>
                  <a:gd name="T28" fmla="*/ 143 w 155"/>
                  <a:gd name="T29" fmla="*/ 102 h 155"/>
                  <a:gd name="T30" fmla="*/ 147 w 155"/>
                  <a:gd name="T31" fmla="*/ 78 h 155"/>
                  <a:gd name="T32" fmla="*/ 145 w 155"/>
                  <a:gd name="T33" fmla="*/ 61 h 155"/>
                  <a:gd name="T34" fmla="*/ 136 w 155"/>
                  <a:gd name="T35" fmla="*/ 45 h 155"/>
                  <a:gd name="T36" fmla="*/ 122 w 155"/>
                  <a:gd name="T37" fmla="*/ 25 h 155"/>
                  <a:gd name="T38" fmla="*/ 100 w 155"/>
                  <a:gd name="T39" fmla="*/ 12 h 155"/>
                  <a:gd name="T40" fmla="*/ 78 w 155"/>
                  <a:gd name="T41" fmla="*/ 8 h 155"/>
                  <a:gd name="T42" fmla="*/ 78 w 155"/>
                  <a:gd name="T43" fmla="*/ 0 h 155"/>
                  <a:gd name="T44" fmla="*/ 104 w 155"/>
                  <a:gd name="T45" fmla="*/ 6 h 155"/>
                  <a:gd name="T46" fmla="*/ 126 w 155"/>
                  <a:gd name="T47" fmla="*/ 19 h 155"/>
                  <a:gd name="T48" fmla="*/ 145 w 155"/>
                  <a:gd name="T49" fmla="*/ 41 h 155"/>
                  <a:gd name="T50" fmla="*/ 153 w 155"/>
                  <a:gd name="T51" fmla="*/ 59 h 155"/>
                  <a:gd name="T52" fmla="*/ 155 w 155"/>
                  <a:gd name="T53" fmla="*/ 78 h 155"/>
                  <a:gd name="T54" fmla="*/ 151 w 155"/>
                  <a:gd name="T55" fmla="*/ 104 h 155"/>
                  <a:gd name="T56" fmla="*/ 136 w 155"/>
                  <a:gd name="T57" fmla="*/ 127 h 155"/>
                  <a:gd name="T58" fmla="*/ 116 w 155"/>
                  <a:gd name="T59" fmla="*/ 145 h 155"/>
                  <a:gd name="T60" fmla="*/ 96 w 155"/>
                  <a:gd name="T61" fmla="*/ 153 h 155"/>
                  <a:gd name="T62" fmla="*/ 78 w 155"/>
                  <a:gd name="T63" fmla="*/ 155 h 155"/>
                  <a:gd name="T64" fmla="*/ 51 w 155"/>
                  <a:gd name="T65" fmla="*/ 151 h 155"/>
                  <a:gd name="T66" fmla="*/ 29 w 155"/>
                  <a:gd name="T67" fmla="*/ 137 h 155"/>
                  <a:gd name="T68" fmla="*/ 11 w 155"/>
                  <a:gd name="T69" fmla="*/ 116 h 155"/>
                  <a:gd name="T70" fmla="*/ 3 w 155"/>
                  <a:gd name="T71" fmla="*/ 98 h 155"/>
                  <a:gd name="T72" fmla="*/ 0 w 155"/>
                  <a:gd name="T73" fmla="*/ 78 h 155"/>
                  <a:gd name="T74" fmla="*/ 5 w 155"/>
                  <a:gd name="T75" fmla="*/ 51 h 155"/>
                  <a:gd name="T76" fmla="*/ 19 w 155"/>
                  <a:gd name="T77" fmla="*/ 29 h 155"/>
                  <a:gd name="T78" fmla="*/ 39 w 155"/>
                  <a:gd name="T79" fmla="*/ 10 h 155"/>
                  <a:gd name="T80" fmla="*/ 59 w 155"/>
                  <a:gd name="T81" fmla="*/ 2 h 155"/>
                  <a:gd name="T82" fmla="*/ 78 w 155"/>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5">
                    <a:moveTo>
                      <a:pt x="78" y="8"/>
                    </a:moveTo>
                    <a:lnTo>
                      <a:pt x="61" y="10"/>
                    </a:lnTo>
                    <a:lnTo>
                      <a:pt x="43" y="19"/>
                    </a:lnTo>
                    <a:lnTo>
                      <a:pt x="25" y="35"/>
                    </a:lnTo>
                    <a:lnTo>
                      <a:pt x="13" y="55"/>
                    </a:lnTo>
                    <a:lnTo>
                      <a:pt x="9" y="78"/>
                    </a:lnTo>
                    <a:lnTo>
                      <a:pt x="11" y="96"/>
                    </a:lnTo>
                    <a:lnTo>
                      <a:pt x="19" y="112"/>
                    </a:lnTo>
                    <a:lnTo>
                      <a:pt x="33" y="131"/>
                    </a:lnTo>
                    <a:lnTo>
                      <a:pt x="55" y="143"/>
                    </a:lnTo>
                    <a:lnTo>
                      <a:pt x="78" y="147"/>
                    </a:lnTo>
                    <a:lnTo>
                      <a:pt x="94" y="145"/>
                    </a:lnTo>
                    <a:lnTo>
                      <a:pt x="112" y="139"/>
                    </a:lnTo>
                    <a:lnTo>
                      <a:pt x="130" y="123"/>
                    </a:lnTo>
                    <a:lnTo>
                      <a:pt x="143" y="102"/>
                    </a:lnTo>
                    <a:lnTo>
                      <a:pt x="147" y="78"/>
                    </a:lnTo>
                    <a:lnTo>
                      <a:pt x="145" y="61"/>
                    </a:lnTo>
                    <a:lnTo>
                      <a:pt x="136" y="45"/>
                    </a:lnTo>
                    <a:lnTo>
                      <a:pt x="122" y="25"/>
                    </a:lnTo>
                    <a:lnTo>
                      <a:pt x="100" y="12"/>
                    </a:lnTo>
                    <a:lnTo>
                      <a:pt x="78" y="8"/>
                    </a:lnTo>
                    <a:close/>
                    <a:moveTo>
                      <a:pt x="78" y="0"/>
                    </a:moveTo>
                    <a:lnTo>
                      <a:pt x="104" y="6"/>
                    </a:lnTo>
                    <a:lnTo>
                      <a:pt x="126" y="19"/>
                    </a:lnTo>
                    <a:lnTo>
                      <a:pt x="145" y="41"/>
                    </a:lnTo>
                    <a:lnTo>
                      <a:pt x="153" y="59"/>
                    </a:lnTo>
                    <a:lnTo>
                      <a:pt x="155" y="78"/>
                    </a:lnTo>
                    <a:lnTo>
                      <a:pt x="151" y="104"/>
                    </a:lnTo>
                    <a:lnTo>
                      <a:pt x="136" y="127"/>
                    </a:lnTo>
                    <a:lnTo>
                      <a:pt x="116" y="145"/>
                    </a:lnTo>
                    <a:lnTo>
                      <a:pt x="96" y="153"/>
                    </a:lnTo>
                    <a:lnTo>
                      <a:pt x="78" y="155"/>
                    </a:lnTo>
                    <a:lnTo>
                      <a:pt x="51" y="151"/>
                    </a:lnTo>
                    <a:lnTo>
                      <a:pt x="29" y="137"/>
                    </a:lnTo>
                    <a:lnTo>
                      <a:pt x="11" y="116"/>
                    </a:lnTo>
                    <a:lnTo>
                      <a:pt x="3" y="98"/>
                    </a:lnTo>
                    <a:lnTo>
                      <a:pt x="0" y="78"/>
                    </a:lnTo>
                    <a:lnTo>
                      <a:pt x="5" y="51"/>
                    </a:lnTo>
                    <a:lnTo>
                      <a:pt x="19" y="29"/>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6" name="Freeform 211"/>
              <p:cNvSpPr/>
              <p:nvPr/>
            </p:nvSpPr>
            <p:spPr bwMode="auto">
              <a:xfrm>
                <a:off x="5651968" y="3817031"/>
                <a:ext cx="255312" cy="226625"/>
              </a:xfrm>
              <a:custGeom>
                <a:avLst/>
                <a:gdLst>
                  <a:gd name="T0" fmla="*/ 2 w 89"/>
                  <a:gd name="T1" fmla="*/ 0 h 79"/>
                  <a:gd name="T2" fmla="*/ 6 w 89"/>
                  <a:gd name="T3" fmla="*/ 4 h 79"/>
                  <a:gd name="T4" fmla="*/ 6 w 89"/>
                  <a:gd name="T5" fmla="*/ 71 h 79"/>
                  <a:gd name="T6" fmla="*/ 87 w 89"/>
                  <a:gd name="T7" fmla="*/ 71 h 79"/>
                  <a:gd name="T8" fmla="*/ 89 w 89"/>
                  <a:gd name="T9" fmla="*/ 75 h 79"/>
                  <a:gd name="T10" fmla="*/ 87 w 89"/>
                  <a:gd name="T11" fmla="*/ 79 h 79"/>
                  <a:gd name="T12" fmla="*/ 6 w 89"/>
                  <a:gd name="T13" fmla="*/ 79 h 79"/>
                  <a:gd name="T14" fmla="*/ 2 w 89"/>
                  <a:gd name="T15" fmla="*/ 77 h 79"/>
                  <a:gd name="T16" fmla="*/ 0 w 89"/>
                  <a:gd name="T17" fmla="*/ 75 h 79"/>
                  <a:gd name="T18" fmla="*/ 0 w 89"/>
                  <a:gd name="T19" fmla="*/ 71 h 79"/>
                  <a:gd name="T20" fmla="*/ 0 w 89"/>
                  <a:gd name="T21" fmla="*/ 4 h 79"/>
                  <a:gd name="T22" fmla="*/ 2 w 89"/>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9">
                    <a:moveTo>
                      <a:pt x="2" y="0"/>
                    </a:moveTo>
                    <a:lnTo>
                      <a:pt x="6" y="4"/>
                    </a:lnTo>
                    <a:lnTo>
                      <a:pt x="6" y="71"/>
                    </a:lnTo>
                    <a:lnTo>
                      <a:pt x="87" y="71"/>
                    </a:lnTo>
                    <a:lnTo>
                      <a:pt x="89" y="75"/>
                    </a:lnTo>
                    <a:lnTo>
                      <a:pt x="87" y="79"/>
                    </a:lnTo>
                    <a:lnTo>
                      <a:pt x="6" y="79"/>
                    </a:lnTo>
                    <a:lnTo>
                      <a:pt x="2" y="77"/>
                    </a:lnTo>
                    <a:lnTo>
                      <a:pt x="0" y="75"/>
                    </a:lnTo>
                    <a:lnTo>
                      <a:pt x="0" y="71"/>
                    </a:lnTo>
                    <a:lnTo>
                      <a:pt x="0" y="4"/>
                    </a:lnTo>
                    <a:lnTo>
                      <a:pt x="2"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7" name="Freeform 212"/>
              <p:cNvSpPr/>
              <p:nvPr/>
            </p:nvSpPr>
            <p:spPr bwMode="auto">
              <a:xfrm>
                <a:off x="5692129" y="3822769"/>
                <a:ext cx="209413" cy="180726"/>
              </a:xfrm>
              <a:custGeom>
                <a:avLst/>
                <a:gdLst>
                  <a:gd name="T0" fmla="*/ 69 w 73"/>
                  <a:gd name="T1" fmla="*/ 0 h 63"/>
                  <a:gd name="T2" fmla="*/ 71 w 73"/>
                  <a:gd name="T3" fmla="*/ 2 h 63"/>
                  <a:gd name="T4" fmla="*/ 73 w 73"/>
                  <a:gd name="T5" fmla="*/ 4 h 63"/>
                  <a:gd name="T6" fmla="*/ 69 w 73"/>
                  <a:gd name="T7" fmla="*/ 27 h 63"/>
                  <a:gd name="T8" fmla="*/ 65 w 73"/>
                  <a:gd name="T9" fmla="*/ 31 h 63"/>
                  <a:gd name="T10" fmla="*/ 63 w 73"/>
                  <a:gd name="T11" fmla="*/ 27 h 63"/>
                  <a:gd name="T12" fmla="*/ 65 w 73"/>
                  <a:gd name="T13" fmla="*/ 16 h 63"/>
                  <a:gd name="T14" fmla="*/ 45 w 73"/>
                  <a:gd name="T15" fmla="*/ 43 h 63"/>
                  <a:gd name="T16" fmla="*/ 43 w 73"/>
                  <a:gd name="T17" fmla="*/ 45 h 63"/>
                  <a:gd name="T18" fmla="*/ 39 w 73"/>
                  <a:gd name="T19" fmla="*/ 45 h 63"/>
                  <a:gd name="T20" fmla="*/ 27 w 73"/>
                  <a:gd name="T21" fmla="*/ 35 h 63"/>
                  <a:gd name="T22" fmla="*/ 6 w 73"/>
                  <a:gd name="T23" fmla="*/ 61 h 63"/>
                  <a:gd name="T24" fmla="*/ 4 w 73"/>
                  <a:gd name="T25" fmla="*/ 63 h 63"/>
                  <a:gd name="T26" fmla="*/ 0 w 73"/>
                  <a:gd name="T27" fmla="*/ 63 h 63"/>
                  <a:gd name="T28" fmla="*/ 0 w 73"/>
                  <a:gd name="T29" fmla="*/ 57 h 63"/>
                  <a:gd name="T30" fmla="*/ 20 w 73"/>
                  <a:gd name="T31" fmla="*/ 27 h 63"/>
                  <a:gd name="T32" fmla="*/ 24 w 73"/>
                  <a:gd name="T33" fmla="*/ 24 h 63"/>
                  <a:gd name="T34" fmla="*/ 27 w 73"/>
                  <a:gd name="T35" fmla="*/ 24 h 63"/>
                  <a:gd name="T36" fmla="*/ 41 w 73"/>
                  <a:gd name="T37" fmla="*/ 35 h 63"/>
                  <a:gd name="T38" fmla="*/ 57 w 73"/>
                  <a:gd name="T39" fmla="*/ 10 h 63"/>
                  <a:gd name="T40" fmla="*/ 49 w 73"/>
                  <a:gd name="T41" fmla="*/ 10 h 63"/>
                  <a:gd name="T42" fmla="*/ 45 w 73"/>
                  <a:gd name="T43" fmla="*/ 8 h 63"/>
                  <a:gd name="T44" fmla="*/ 47 w 73"/>
                  <a:gd name="T45" fmla="*/ 4 h 63"/>
                  <a:gd name="T46" fmla="*/ 69 w 73"/>
                  <a:gd name="T4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63">
                    <a:moveTo>
                      <a:pt x="69" y="0"/>
                    </a:moveTo>
                    <a:lnTo>
                      <a:pt x="71" y="2"/>
                    </a:lnTo>
                    <a:lnTo>
                      <a:pt x="73" y="4"/>
                    </a:lnTo>
                    <a:lnTo>
                      <a:pt x="69" y="27"/>
                    </a:lnTo>
                    <a:lnTo>
                      <a:pt x="65" y="31"/>
                    </a:lnTo>
                    <a:lnTo>
                      <a:pt x="63" y="27"/>
                    </a:lnTo>
                    <a:lnTo>
                      <a:pt x="65" y="16"/>
                    </a:lnTo>
                    <a:lnTo>
                      <a:pt x="45" y="43"/>
                    </a:lnTo>
                    <a:lnTo>
                      <a:pt x="43" y="45"/>
                    </a:lnTo>
                    <a:lnTo>
                      <a:pt x="39" y="45"/>
                    </a:lnTo>
                    <a:lnTo>
                      <a:pt x="27" y="35"/>
                    </a:lnTo>
                    <a:lnTo>
                      <a:pt x="6" y="61"/>
                    </a:lnTo>
                    <a:lnTo>
                      <a:pt x="4" y="63"/>
                    </a:lnTo>
                    <a:lnTo>
                      <a:pt x="0" y="63"/>
                    </a:lnTo>
                    <a:lnTo>
                      <a:pt x="0" y="57"/>
                    </a:lnTo>
                    <a:lnTo>
                      <a:pt x="20" y="27"/>
                    </a:lnTo>
                    <a:lnTo>
                      <a:pt x="24" y="24"/>
                    </a:lnTo>
                    <a:lnTo>
                      <a:pt x="27" y="24"/>
                    </a:lnTo>
                    <a:lnTo>
                      <a:pt x="41" y="35"/>
                    </a:lnTo>
                    <a:lnTo>
                      <a:pt x="57" y="10"/>
                    </a:lnTo>
                    <a:lnTo>
                      <a:pt x="49" y="10"/>
                    </a:lnTo>
                    <a:lnTo>
                      <a:pt x="45" y="8"/>
                    </a:lnTo>
                    <a:lnTo>
                      <a:pt x="47" y="4"/>
                    </a:lnTo>
                    <a:lnTo>
                      <a:pt x="69"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5" name="图片 4"/>
          <p:cNvPicPr>
            <a:picLocks noChangeAspect="1"/>
          </p:cNvPicPr>
          <p:nvPr/>
        </p:nvPicPr>
        <p:blipFill>
          <a:blip r:embed="rId4"/>
          <a:stretch>
            <a:fillRect/>
          </a:stretch>
        </p:blipFill>
        <p:spPr>
          <a:xfrm>
            <a:off x="6302375" y="1661160"/>
            <a:ext cx="5645785" cy="4036060"/>
          </a:xfrm>
          <a:prstGeom prst="rect">
            <a:avLst/>
          </a:prstGeom>
        </p:spPr>
      </p:pic>
      <p:pic>
        <p:nvPicPr>
          <p:cNvPr id="6" name="图片 5" descr="屏幕截图 2022-12-15 030242"/>
          <p:cNvPicPr>
            <a:picLocks noChangeAspect="1"/>
          </p:cNvPicPr>
          <p:nvPr/>
        </p:nvPicPr>
        <p:blipFill>
          <a:blip r:embed="rId5"/>
          <a:stretch>
            <a:fillRect/>
          </a:stretch>
        </p:blipFill>
        <p:spPr>
          <a:xfrm>
            <a:off x="147320" y="2092960"/>
            <a:ext cx="5730240" cy="1661160"/>
          </a:xfrm>
          <a:prstGeom prst="rect">
            <a:avLst/>
          </a:prstGeom>
        </p:spPr>
      </p:pic>
      <p:sp>
        <p:nvSpPr>
          <p:cNvPr id="49" name="图文框 48"/>
          <p:cNvSpPr/>
          <p:nvPr/>
        </p:nvSpPr>
        <p:spPr>
          <a:xfrm>
            <a:off x="8490585" y="3429000"/>
            <a:ext cx="655955" cy="1795145"/>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0" name="图文框 49"/>
          <p:cNvSpPr/>
          <p:nvPr/>
        </p:nvSpPr>
        <p:spPr>
          <a:xfrm>
            <a:off x="15875" y="2286635"/>
            <a:ext cx="800735" cy="506730"/>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1"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4.5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项目资源调整</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sp>
        <p:nvSpPr>
          <p:cNvPr id="52" name="心形 51">
            <a:hlinkClick r:id="rId6" action="ppaction://hlinksldjump"/>
          </p:cNvPr>
          <p:cNvSpPr/>
          <p:nvPr/>
        </p:nvSpPr>
        <p:spPr>
          <a:xfrm>
            <a:off x="11221720" y="6028055"/>
            <a:ext cx="619760" cy="525145"/>
          </a:xfrm>
          <a:prstGeom prst="hear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p>
        </p:txBody>
      </p:sp>
      <p:sp>
        <p:nvSpPr>
          <p:cNvPr id="53" name="文本框 52"/>
          <p:cNvSpPr txBox="1"/>
          <p:nvPr/>
        </p:nvSpPr>
        <p:spPr>
          <a:xfrm>
            <a:off x="346710" y="1295400"/>
            <a:ext cx="4128135" cy="460375"/>
          </a:xfrm>
          <a:prstGeom prst="rect">
            <a:avLst/>
          </a:prstGeom>
          <a:noFill/>
        </p:spPr>
        <p:txBody>
          <a:bodyPr wrap="square" rtlCol="0">
            <a:spAutoFit/>
          </a:bodyPr>
          <a:p>
            <a:r>
              <a:rPr lang="zh-CN" altLang="en-US" sz="2400" dirty="0">
                <a:solidFill>
                  <a:srgbClr val="FF0000"/>
                </a:solidFill>
              </a:rPr>
              <a:t>如图所示</a:t>
            </a:r>
            <a:r>
              <a:rPr lang="en-US" altLang="zh-CN" sz="2400" dirty="0">
                <a:solidFill>
                  <a:srgbClr val="FF0000"/>
                </a:solidFill>
              </a:rPr>
              <a:t> </a:t>
            </a:r>
            <a:r>
              <a:rPr lang="zh-CN" altLang="en-US" sz="2400" dirty="0">
                <a:solidFill>
                  <a:srgbClr val="FF0000"/>
                </a:solidFill>
              </a:rPr>
              <a:t>出现过度资源</a:t>
            </a:r>
            <a:r>
              <a:rPr lang="zh-CN" altLang="en-US" sz="2400" dirty="0">
                <a:solidFill>
                  <a:srgbClr val="FF0000"/>
                </a:solidFill>
              </a:rPr>
              <a:t>分配</a:t>
            </a:r>
            <a:endParaRPr lang="zh-CN" altLang="en-US" sz="2400" dirty="0">
              <a:solidFill>
                <a:srgbClr val="FF0000"/>
              </a:solidFill>
            </a:endParaRPr>
          </a:p>
        </p:txBody>
      </p:sp>
      <p:sp>
        <p:nvSpPr>
          <p:cNvPr id="54" name="文本框 53"/>
          <p:cNvSpPr txBox="1"/>
          <p:nvPr/>
        </p:nvSpPr>
        <p:spPr>
          <a:xfrm>
            <a:off x="6544945" y="1132205"/>
            <a:ext cx="4128135" cy="460375"/>
          </a:xfrm>
          <a:prstGeom prst="rect">
            <a:avLst/>
          </a:prstGeom>
          <a:noFill/>
        </p:spPr>
        <p:txBody>
          <a:bodyPr wrap="square" rtlCol="0">
            <a:spAutoFit/>
          </a:bodyPr>
          <a:p>
            <a:r>
              <a:rPr lang="zh-CN" altLang="en-US" sz="2400" dirty="0">
                <a:solidFill>
                  <a:srgbClr val="FF0000"/>
                </a:solidFill>
              </a:rPr>
              <a:t>通过调整资源的单位占比</a:t>
            </a:r>
            <a:r>
              <a:rPr lang="en-US" altLang="zh-CN" sz="2400" dirty="0">
                <a:solidFill>
                  <a:srgbClr val="FF0000"/>
                </a:solidFill>
              </a:rPr>
              <a:t> </a:t>
            </a:r>
            <a:endParaRPr lang="zh-CN" altLang="en-US" sz="2400" dirty="0">
              <a:solidFill>
                <a:srgbClr val="FF0000"/>
              </a:solidFill>
            </a:endParaRPr>
          </a:p>
        </p:txBody>
      </p:sp>
      <p:pic>
        <p:nvPicPr>
          <p:cNvPr id="55" name="图片 54"/>
          <p:cNvPicPr>
            <a:picLocks noChangeAspect="1"/>
          </p:cNvPicPr>
          <p:nvPr/>
        </p:nvPicPr>
        <p:blipFill>
          <a:blip r:embed="rId7"/>
          <a:stretch>
            <a:fillRect/>
          </a:stretch>
        </p:blipFill>
        <p:spPr>
          <a:xfrm>
            <a:off x="933450" y="4551680"/>
            <a:ext cx="3964940" cy="1355725"/>
          </a:xfrm>
          <a:prstGeom prst="rect">
            <a:avLst/>
          </a:prstGeom>
        </p:spPr>
      </p:pic>
      <p:sp>
        <p:nvSpPr>
          <p:cNvPr id="57" name="图文框 56"/>
          <p:cNvSpPr/>
          <p:nvPr/>
        </p:nvSpPr>
        <p:spPr>
          <a:xfrm>
            <a:off x="2976245" y="4827905"/>
            <a:ext cx="1711960" cy="567690"/>
          </a:xfrm>
          <a:prstGeom prst="fram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8" name="文本框 57"/>
          <p:cNvSpPr txBox="1"/>
          <p:nvPr/>
        </p:nvSpPr>
        <p:spPr>
          <a:xfrm>
            <a:off x="988695" y="4091305"/>
            <a:ext cx="4128135" cy="460375"/>
          </a:xfrm>
          <a:prstGeom prst="rect">
            <a:avLst/>
          </a:prstGeom>
          <a:noFill/>
        </p:spPr>
        <p:txBody>
          <a:bodyPr wrap="square" rtlCol="0">
            <a:spAutoFit/>
          </a:bodyPr>
          <a:p>
            <a:r>
              <a:rPr lang="zh-CN" altLang="en-US" sz="2400" dirty="0">
                <a:solidFill>
                  <a:srgbClr val="FF0000"/>
                </a:solidFill>
              </a:rPr>
              <a:t>调整完毕</a:t>
            </a:r>
            <a:r>
              <a:rPr lang="en-US" altLang="zh-CN" sz="2400" dirty="0">
                <a:solidFill>
                  <a:srgbClr val="FF0000"/>
                </a:solidFill>
              </a:rPr>
              <a:t> </a:t>
            </a:r>
            <a:endParaRPr lang="zh-CN" altLang="en-US" sz="2400" dirty="0">
              <a:solidFill>
                <a:srgbClr val="FF0000"/>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par>
                                <p:cTn id="8" presetID="22" presetClass="entr" presetSubtype="2"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blinds(horizontal)">
                                      <p:cBhvr>
                                        <p:cTn id="21" dur="500"/>
                                        <p:tgtEl>
                                          <p:spTgt spid="50"/>
                                        </p:tgtEl>
                                      </p:cBhvr>
                                    </p:animEffect>
                                  </p:childTnLst>
                                </p:cTn>
                              </p:par>
                              <p:par>
                                <p:cTn id="22" presetID="6" presetClass="entr" presetSubtype="16" fill="hold" grpId="0" nodeType="withEffect">
                                  <p:stCondLst>
                                    <p:cond delay="0"/>
                                  </p:stCondLst>
                                  <p:childTnLst>
                                    <p:set>
                                      <p:cBhvr>
                                        <p:cTn id="23" dur="1000" fill="hold">
                                          <p:stCondLst>
                                            <p:cond delay="0"/>
                                          </p:stCondLst>
                                        </p:cTn>
                                        <p:tgtEl>
                                          <p:spTgt spid="53"/>
                                        </p:tgtEl>
                                        <p:attrNameLst>
                                          <p:attrName>style.visibility</p:attrName>
                                        </p:attrNameLst>
                                      </p:cBhvr>
                                      <p:to>
                                        <p:strVal val="visible"/>
                                      </p:to>
                                    </p:set>
                                    <p:animEffect transition="in" filter="circle(in)">
                                      <p:cBhvr>
                                        <p:cTn id="24" dur="10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000" fill="hold">
                                          <p:stCondLst>
                                            <p:cond delay="0"/>
                                          </p:stCondLst>
                                        </p:cTn>
                                        <p:tgtEl>
                                          <p:spTgt spid="49"/>
                                        </p:tgtEl>
                                        <p:attrNameLst>
                                          <p:attrName>style.visibility</p:attrName>
                                        </p:attrNameLst>
                                      </p:cBhvr>
                                      <p:to>
                                        <p:strVal val="visible"/>
                                      </p:to>
                                    </p:set>
                                    <p:animEffect transition="in" filter="circle(in)">
                                      <p:cBhvr>
                                        <p:cTn id="29" dur="1000"/>
                                        <p:tgtEl>
                                          <p:spTgt spid="49"/>
                                        </p:tgtEl>
                                      </p:cBhvr>
                                    </p:animEffect>
                                  </p:childTnLst>
                                </p:cTn>
                              </p:par>
                              <p:par>
                                <p:cTn id="30" presetID="6" presetClass="entr" presetSubtype="16" fill="hold" grpId="0" nodeType="withEffect">
                                  <p:stCondLst>
                                    <p:cond delay="0"/>
                                  </p:stCondLst>
                                  <p:childTnLst>
                                    <p:set>
                                      <p:cBhvr>
                                        <p:cTn id="31" dur="1000" fill="hold">
                                          <p:stCondLst>
                                            <p:cond delay="0"/>
                                          </p:stCondLst>
                                        </p:cTn>
                                        <p:tgtEl>
                                          <p:spTgt spid="54"/>
                                        </p:tgtEl>
                                        <p:attrNameLst>
                                          <p:attrName>style.visibility</p:attrName>
                                        </p:attrNameLst>
                                      </p:cBhvr>
                                      <p:to>
                                        <p:strVal val="visible"/>
                                      </p:to>
                                    </p:set>
                                    <p:animEffect transition="in" filter="circle(in)">
                                      <p:cBhvr>
                                        <p:cTn id="32" dur="10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linds(horizontal)">
                                      <p:cBhvr>
                                        <p:cTn id="37" dur="500"/>
                                        <p:tgtEl>
                                          <p:spTgt spid="57"/>
                                        </p:tgtEl>
                                      </p:cBhvr>
                                    </p:animEffect>
                                  </p:childTnLst>
                                </p:cTn>
                              </p:par>
                              <p:par>
                                <p:cTn id="38" presetID="6" presetClass="entr" presetSubtype="16" fill="hold" grpId="0" nodeType="withEffect">
                                  <p:stCondLst>
                                    <p:cond delay="0"/>
                                  </p:stCondLst>
                                  <p:childTnLst>
                                    <p:set>
                                      <p:cBhvr>
                                        <p:cTn id="39" dur="1000" fill="hold">
                                          <p:stCondLst>
                                            <p:cond delay="0"/>
                                          </p:stCondLst>
                                        </p:cTn>
                                        <p:tgtEl>
                                          <p:spTgt spid="58"/>
                                        </p:tgtEl>
                                        <p:attrNameLst>
                                          <p:attrName>style.visibility</p:attrName>
                                        </p:attrNameLst>
                                      </p:cBhvr>
                                      <p:to>
                                        <p:strVal val="visible"/>
                                      </p:to>
                                    </p:set>
                                    <p:animEffect transition="in" filter="circle(in)">
                                      <p:cBhvr>
                                        <p:cTn id="40"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50" grpId="0" bldLvl="0" animBg="1"/>
      <p:bldP spid="53" grpId="0"/>
      <p:bldP spid="54" grpId="0"/>
      <p:bldP spid="57" grpId="0" bldLvl="0" animBg="1"/>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5402" t="72068" r="28398" b="1603"/>
          <a:stretch>
            <a:fillRect/>
          </a:stretch>
        </p:blipFill>
        <p:spPr>
          <a:xfrm>
            <a:off x="300941" y="3650761"/>
            <a:ext cx="2939969" cy="3207239"/>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8567" t="41856" r="53207" b="38059"/>
          <a:stretch>
            <a:fillRect/>
          </a:stretch>
        </p:blipFill>
        <p:spPr>
          <a:xfrm rot="19862965">
            <a:off x="3465072" y="5138108"/>
            <a:ext cx="1747777" cy="1377387"/>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58945" t="39156" b="38059"/>
          <a:stretch>
            <a:fillRect/>
          </a:stretch>
        </p:blipFill>
        <p:spPr>
          <a:xfrm rot="1671966">
            <a:off x="10359460" y="5140015"/>
            <a:ext cx="1877134" cy="1562583"/>
          </a:xfrm>
          <a:prstGeom prst="rect">
            <a:avLst/>
          </a:prstGeom>
        </p:spPr>
      </p:pic>
      <p:pic>
        <p:nvPicPr>
          <p:cNvPr id="29" name="图片 28"/>
          <p:cNvPicPr>
            <a:picLocks noChangeAspect="1"/>
          </p:cNvPicPr>
          <p:nvPr/>
        </p:nvPicPr>
        <p:blipFill rotWithShape="1">
          <a:blip r:embed="rId2">
            <a:extLst>
              <a:ext uri="{28A0092B-C50C-407E-A947-70E740481C1C}">
                <a14:useLocalDpi xmlns:a14="http://schemas.microsoft.com/office/drawing/2010/main" val="0"/>
              </a:ext>
            </a:extLst>
          </a:blip>
          <a:srcRect l="58946" t="8270" r="4854" b="72068"/>
          <a:stretch>
            <a:fillRect/>
          </a:stretch>
        </p:blipFill>
        <p:spPr>
          <a:xfrm rot="1039134">
            <a:off x="9998597" y="491371"/>
            <a:ext cx="1655180" cy="1348451"/>
          </a:xfrm>
          <a:prstGeom prst="rect">
            <a:avLst/>
          </a:prstGeom>
        </p:spPr>
      </p:pic>
      <p:pic>
        <p:nvPicPr>
          <p:cNvPr id="30" name="图片 29"/>
          <p:cNvPicPr>
            <a:picLocks noChangeAspect="1"/>
          </p:cNvPicPr>
          <p:nvPr/>
        </p:nvPicPr>
        <p:blipFill rotWithShape="1">
          <a:blip r:embed="rId2">
            <a:extLst>
              <a:ext uri="{28A0092B-C50C-407E-A947-70E740481C1C}">
                <a14:useLocalDpi xmlns:a14="http://schemas.microsoft.com/office/drawing/2010/main" val="0"/>
              </a:ext>
            </a:extLst>
          </a:blip>
          <a:srcRect t="8270" r="55738" b="68270"/>
          <a:stretch>
            <a:fillRect/>
          </a:stretch>
        </p:blipFill>
        <p:spPr>
          <a:xfrm rot="20592323">
            <a:off x="1027883" y="533634"/>
            <a:ext cx="2023749" cy="1608883"/>
          </a:xfrm>
          <a:prstGeom prst="rect">
            <a:avLst/>
          </a:prstGeom>
        </p:spPr>
      </p:pic>
      <p:sp>
        <p:nvSpPr>
          <p:cNvPr id="31" name="文本框 30"/>
          <p:cNvSpPr txBox="1"/>
          <p:nvPr/>
        </p:nvSpPr>
        <p:spPr>
          <a:xfrm>
            <a:off x="5406042" y="3572166"/>
            <a:ext cx="4396130" cy="82994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a:t>
            </a:r>
            <a:r>
              <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控制</a:t>
            </a:r>
            <a:endPar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2" name="文本框 31"/>
          <p:cNvSpPr txBox="1"/>
          <p:nvPr/>
        </p:nvSpPr>
        <p:spPr>
          <a:xfrm>
            <a:off x="6372207" y="1646596"/>
            <a:ext cx="2463800" cy="186118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05</a:t>
            </a:r>
            <a:endParaRPr kumimoji="0" lang="zh-CN" altLang="en-US"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23" name="图片 22"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3297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5.1</a:t>
            </a:r>
            <a:r>
              <a:rPr lang="zh-CN" altLang="en-US" sz="3200" dirty="0">
                <a:solidFill>
                  <a:srgbClr val="00A3A4"/>
                </a:solidFill>
                <a:latin typeface="Century Gothic" panose="020B0502020202020204"/>
                <a:ea typeface="思源黑体 CN Bold"/>
                <a:cs typeface="+mn-ea"/>
                <a:sym typeface="+mn-lt"/>
              </a:rPr>
              <a:t> 项目任务控制</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9" name="组合 18"/>
          <p:cNvGrpSpPr/>
          <p:nvPr/>
        </p:nvGrpSpPr>
        <p:grpSpPr>
          <a:xfrm>
            <a:off x="857650" y="3101044"/>
            <a:ext cx="5790769" cy="547427"/>
            <a:chOff x="980156" y="1523755"/>
            <a:chExt cx="4343077" cy="410570"/>
          </a:xfrm>
        </p:grpSpPr>
        <p:sp>
          <p:nvSpPr>
            <p:cNvPr id="20" name="1"/>
            <p:cNvSpPr>
              <a:spLocks noChangeArrowheads="1"/>
            </p:cNvSpPr>
            <p:nvPr>
              <p:custDataLst>
                <p:tags r:id="rId2"/>
              </p:custDataLst>
            </p:nvPr>
          </p:nvSpPr>
          <p:spPr bwMode="auto">
            <a:xfrm>
              <a:off x="2802331" y="1626500"/>
              <a:ext cx="2520902" cy="30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21" name="矩形 20"/>
            <p:cNvSpPr/>
            <p:nvPr/>
          </p:nvSpPr>
          <p:spPr>
            <a:xfrm>
              <a:off x="980156" y="1523755"/>
              <a:ext cx="3168352" cy="2566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pic>
        <p:nvPicPr>
          <p:cNvPr id="29" name="图片 28"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sp>
        <p:nvSpPr>
          <p:cNvPr id="23" name="文本框 22"/>
          <p:cNvSpPr txBox="1"/>
          <p:nvPr/>
        </p:nvSpPr>
        <p:spPr>
          <a:xfrm>
            <a:off x="1919818" y="984276"/>
            <a:ext cx="609600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665" dirty="0">
                <a:solidFill>
                  <a:prstClr val="black"/>
                </a:solidFill>
                <a:latin typeface="Century Gothic" panose="020B0502020202020204"/>
                <a:ea typeface="思源黑体 CN Bold"/>
                <a:cs typeface="+mn-ea"/>
                <a:sym typeface="+mn-lt"/>
              </a:rPr>
              <a:t>Project</a:t>
            </a:r>
            <a:r>
              <a:rPr lang="zh-CN" altLang="en-US" sz="2665" dirty="0">
                <a:solidFill>
                  <a:prstClr val="black"/>
                </a:solidFill>
                <a:latin typeface="Century Gothic" panose="020B0502020202020204"/>
                <a:ea typeface="思源黑体 CN Bold"/>
                <a:cs typeface="+mn-ea"/>
                <a:sym typeface="+mn-lt"/>
              </a:rPr>
              <a:t>设置项目</a:t>
            </a:r>
            <a:r>
              <a:rPr lang="zh-CN" altLang="en-US" sz="2800" dirty="0">
                <a:solidFill>
                  <a:prstClr val="black"/>
                </a:solidFill>
                <a:latin typeface="Century Gothic" panose="020B0502020202020204"/>
                <a:ea typeface="思源黑体 CN Bold"/>
                <a:cs typeface="+mn-ea"/>
                <a:sym typeface="+mn-lt"/>
              </a:rPr>
              <a:t>基线</a:t>
            </a: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pic>
        <p:nvPicPr>
          <p:cNvPr id="7" name="PA-图片 4" descr="scooter-10-a"/>
          <p:cNvPicPr>
            <a:picLocks noChangeAspect="1"/>
          </p:cNvPicPr>
          <p:nvPr>
            <p:custDataLst>
              <p:tags r:id="rId5"/>
            </p:custDataLst>
          </p:nvPr>
        </p:nvPicPr>
        <p:blipFill>
          <a:blip r:embed="rId6"/>
          <a:srcRect l="-477" r="5608"/>
          <a:stretch>
            <a:fillRect/>
          </a:stretch>
        </p:blipFill>
        <p:spPr>
          <a:xfrm>
            <a:off x="1919605" y="2143126"/>
            <a:ext cx="8790305" cy="4096385"/>
          </a:xfrm>
          <a:prstGeom prst="rect">
            <a:avLst/>
          </a:prstGeom>
        </p:spPr>
      </p:pic>
      <p:pic>
        <p:nvPicPr>
          <p:cNvPr id="8" name="PA-图片 6" descr="D:\科目学习类\大三上课业资料\IT项目管理实验\课堂汇报\5.2.png5.2"/>
          <p:cNvPicPr>
            <a:picLocks noChangeAspect="1"/>
          </p:cNvPicPr>
          <p:nvPr>
            <p:custDataLst>
              <p:tags r:id="rId7"/>
            </p:custDataLst>
          </p:nvPr>
        </p:nvPicPr>
        <p:blipFill>
          <a:blip r:embed="rId8"/>
          <a:srcRect l="550" r="10091"/>
          <a:stretch>
            <a:fillRect/>
          </a:stretch>
        </p:blipFill>
        <p:spPr>
          <a:xfrm>
            <a:off x="2173605" y="1835150"/>
            <a:ext cx="8151631" cy="4096385"/>
          </a:xfrm>
          <a:prstGeom prst="rect">
            <a:avLst/>
          </a:prstGeom>
        </p:spPr>
      </p:pic>
      <p:sp>
        <p:nvSpPr>
          <p:cNvPr id="10" name="PA-半闭框 7"/>
          <p:cNvSpPr/>
          <p:nvPr>
            <p:custDataLst>
              <p:tags r:id="rId9"/>
            </p:custDataLst>
          </p:nvPr>
        </p:nvSpPr>
        <p:spPr>
          <a:xfrm flipH="1">
            <a:off x="10531542" y="1322705"/>
            <a:ext cx="376635" cy="376635"/>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11" name="PA-半闭框 8"/>
          <p:cNvSpPr/>
          <p:nvPr>
            <p:custDataLst>
              <p:tags r:id="rId10"/>
            </p:custDataLst>
          </p:nvPr>
        </p:nvSpPr>
        <p:spPr>
          <a:xfrm flipV="1">
            <a:off x="883773" y="5930820"/>
            <a:ext cx="376635" cy="376635"/>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pic>
        <p:nvPicPr>
          <p:cNvPr id="22" name="PA-图片 4" descr="D:\科目学习类\大三上课业资料\IT项目管理实验\课堂汇报\5.3.png5.3"/>
          <p:cNvPicPr>
            <a:picLocks noChangeAspect="1"/>
          </p:cNvPicPr>
          <p:nvPr>
            <p:custDataLst>
              <p:tags r:id="rId11"/>
            </p:custDataLst>
          </p:nvPr>
        </p:nvPicPr>
        <p:blipFill>
          <a:blip r:embed="rId12"/>
          <a:srcRect t="-1810" b="-1821"/>
          <a:stretch>
            <a:fillRect/>
          </a:stretch>
        </p:blipFill>
        <p:spPr>
          <a:xfrm>
            <a:off x="3287395" y="1760220"/>
            <a:ext cx="6315953" cy="4096385"/>
          </a:xfrm>
          <a:prstGeom prst="rect">
            <a:avLst/>
          </a:prstGeom>
        </p:spPr>
      </p:pic>
      <p:pic>
        <p:nvPicPr>
          <p:cNvPr id="24" name="PA-图片 4" descr="D:\科目学习类\大三上课业资料\IT项目管理实验\课堂汇报\5.4.png5.4"/>
          <p:cNvPicPr>
            <a:picLocks noChangeAspect="1"/>
          </p:cNvPicPr>
          <p:nvPr>
            <p:custDataLst>
              <p:tags r:id="rId13"/>
            </p:custDataLst>
          </p:nvPr>
        </p:nvPicPr>
        <p:blipFill>
          <a:blip r:embed="rId14"/>
          <a:srcRect t="1737" r="8567" b="-1412"/>
          <a:stretch>
            <a:fillRect/>
          </a:stretch>
        </p:blipFill>
        <p:spPr>
          <a:xfrm>
            <a:off x="2362835" y="1614805"/>
            <a:ext cx="7959862" cy="4615815"/>
          </a:xfrm>
          <a:prstGeom prst="rect">
            <a:avLst/>
          </a:prstGeom>
        </p:spPr>
      </p:pic>
      <p:pic>
        <p:nvPicPr>
          <p:cNvPr id="25" name="PA-图片 4" descr="D:\科目学习类\大三上课业资料\IT项目管理实验\课堂汇报\5.5.png5.5"/>
          <p:cNvPicPr>
            <a:picLocks noChangeAspect="1"/>
          </p:cNvPicPr>
          <p:nvPr>
            <p:custDataLst>
              <p:tags r:id="rId15"/>
            </p:custDataLst>
          </p:nvPr>
        </p:nvPicPr>
        <p:blipFill>
          <a:blip r:embed="rId16"/>
          <a:srcRect t="-4816" b="55242"/>
          <a:stretch>
            <a:fillRect/>
          </a:stretch>
        </p:blipFill>
        <p:spPr>
          <a:xfrm>
            <a:off x="1690370" y="2620010"/>
            <a:ext cx="8841105" cy="2221230"/>
          </a:xfrm>
          <a:prstGeom prst="rect">
            <a:avLst/>
          </a:prstGeom>
        </p:spPr>
      </p:pic>
      <p:pic>
        <p:nvPicPr>
          <p:cNvPr id="26" name="PA-图片 4" descr="D:\科目学习类\大三上课业资料\IT项目管理实验\课堂汇报\5.6.png5.6"/>
          <p:cNvPicPr>
            <a:picLocks noChangeAspect="1"/>
          </p:cNvPicPr>
          <p:nvPr>
            <p:custDataLst>
              <p:tags r:id="rId17"/>
            </p:custDataLst>
          </p:nvPr>
        </p:nvPicPr>
        <p:blipFill>
          <a:blip r:embed="rId18"/>
          <a:srcRect t="-1599" b="677"/>
          <a:stretch>
            <a:fillRect/>
          </a:stretch>
        </p:blipFill>
        <p:spPr>
          <a:xfrm>
            <a:off x="2379980" y="1658620"/>
            <a:ext cx="7733030" cy="4629150"/>
          </a:xfrm>
          <a:prstGeom prst="rect">
            <a:avLst/>
          </a:prstGeom>
        </p:spPr>
      </p:pic>
      <p:sp>
        <p:nvSpPr>
          <p:cNvPr id="30" name="文本框 29"/>
          <p:cNvSpPr txBox="1"/>
          <p:nvPr/>
        </p:nvSpPr>
        <p:spPr>
          <a:xfrm>
            <a:off x="2046818" y="1111276"/>
            <a:ext cx="6096000" cy="521970"/>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665" dirty="0">
                <a:solidFill>
                  <a:prstClr val="black"/>
                </a:solidFill>
                <a:latin typeface="Century Gothic" panose="020B0502020202020204"/>
                <a:ea typeface="思源黑体 CN Bold"/>
                <a:cs typeface="+mn-ea"/>
                <a:sym typeface="+mn-lt"/>
              </a:rPr>
              <a:t>Project</a:t>
            </a:r>
            <a:r>
              <a:rPr lang="zh-CN" altLang="en-US" sz="2665" dirty="0">
                <a:solidFill>
                  <a:prstClr val="black"/>
                </a:solidFill>
                <a:latin typeface="Century Gothic" panose="020B0502020202020204"/>
                <a:ea typeface="思源黑体 CN Bold"/>
                <a:cs typeface="+mn-ea"/>
                <a:sym typeface="+mn-lt"/>
              </a:rPr>
              <a:t>设置</a:t>
            </a:r>
            <a:r>
              <a:rPr lang="zh-CN" altLang="en-US" sz="2800" dirty="0">
                <a:solidFill>
                  <a:prstClr val="black"/>
                </a:solidFill>
                <a:latin typeface="Century Gothic" panose="020B0502020202020204"/>
                <a:ea typeface="思源黑体 CN Bold"/>
                <a:cs typeface="+mn-ea"/>
                <a:sym typeface="+mn-lt"/>
              </a:rPr>
              <a:t>中期</a:t>
            </a:r>
            <a:r>
              <a:rPr lang="zh-CN" altLang="en-US" sz="2665" dirty="0">
                <a:solidFill>
                  <a:prstClr val="black"/>
                </a:solidFill>
                <a:latin typeface="Century Gothic" panose="020B0502020202020204"/>
                <a:ea typeface="思源黑体 CN Bold"/>
                <a:cs typeface="+mn-ea"/>
                <a:sym typeface="+mn-lt"/>
              </a:rPr>
              <a:t>计划</a:t>
            </a: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1" name="文本框 30"/>
          <p:cNvSpPr txBox="1"/>
          <p:nvPr/>
        </p:nvSpPr>
        <p:spPr>
          <a:xfrm>
            <a:off x="1919818" y="984276"/>
            <a:ext cx="6096000" cy="501650"/>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665" dirty="0">
                <a:solidFill>
                  <a:prstClr val="black"/>
                </a:solidFill>
                <a:latin typeface="Century Gothic" panose="020B0502020202020204"/>
                <a:ea typeface="思源黑体 CN Bold"/>
                <a:cs typeface="+mn-ea"/>
                <a:sym typeface="+mn-lt"/>
              </a:rPr>
              <a:t>Project</a:t>
            </a:r>
            <a:r>
              <a:rPr lang="zh-CN" altLang="en-US" sz="2665" dirty="0">
                <a:solidFill>
                  <a:prstClr val="black"/>
                </a:solidFill>
                <a:latin typeface="Century Gothic" panose="020B0502020202020204"/>
                <a:ea typeface="思源黑体 CN Bold"/>
                <a:cs typeface="+mn-ea"/>
                <a:sym typeface="+mn-lt"/>
              </a:rPr>
              <a:t>查看开始完成时间差异</a:t>
            </a: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2" name="文本框 31"/>
          <p:cNvSpPr txBox="1"/>
          <p:nvPr/>
        </p:nvSpPr>
        <p:spPr>
          <a:xfrm>
            <a:off x="1919818" y="984276"/>
            <a:ext cx="6096000" cy="932180"/>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665" dirty="0">
                <a:solidFill>
                  <a:prstClr val="black"/>
                </a:solidFill>
                <a:latin typeface="Century Gothic" panose="020B0502020202020204"/>
                <a:ea typeface="思源黑体 CN Bold"/>
                <a:cs typeface="+mn-ea"/>
                <a:sym typeface="+mn-lt"/>
              </a:rPr>
              <a:t>Project</a:t>
            </a:r>
            <a:r>
              <a:rPr lang="zh-CN" altLang="en-US" sz="2665" dirty="0">
                <a:solidFill>
                  <a:prstClr val="black"/>
                </a:solidFill>
                <a:latin typeface="Century Gothic" panose="020B0502020202020204"/>
                <a:ea typeface="思源黑体 CN Bold"/>
                <a:cs typeface="+mn-ea"/>
                <a:sym typeface="+mn-lt"/>
              </a:rPr>
              <a:t>查看计划完成</a:t>
            </a:r>
            <a:r>
              <a:rPr lang="zh-CN" altLang="en-US" sz="2800" dirty="0">
                <a:solidFill>
                  <a:prstClr val="black"/>
                </a:solidFill>
                <a:latin typeface="Century Gothic" panose="020B0502020202020204"/>
                <a:ea typeface="思源黑体 CN Bold"/>
                <a:cs typeface="+mn-ea"/>
                <a:sym typeface="+mn-lt"/>
              </a:rPr>
              <a:t>工时</a:t>
            </a:r>
            <a:r>
              <a:rPr lang="zh-CN" altLang="en-US" sz="2665" dirty="0">
                <a:solidFill>
                  <a:prstClr val="black"/>
                </a:solidFill>
                <a:latin typeface="Century Gothic" panose="020B0502020202020204"/>
                <a:ea typeface="思源黑体 CN Bold"/>
                <a:cs typeface="+mn-ea"/>
                <a:sym typeface="+mn-lt"/>
              </a:rPr>
              <a:t>差异</a:t>
            </a:r>
            <a:endParaRPr lang="en-US" altLang="zh-CN" sz="2665" dirty="0">
              <a:solidFill>
                <a:prstClr val="black"/>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3" name="文本框 32"/>
          <p:cNvSpPr txBox="1"/>
          <p:nvPr/>
        </p:nvSpPr>
        <p:spPr>
          <a:xfrm>
            <a:off x="2173818" y="1238276"/>
            <a:ext cx="6096000" cy="521970"/>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跟踪项目工时</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4" name="文本框 33"/>
          <p:cNvSpPr txBox="1"/>
          <p:nvPr/>
        </p:nvSpPr>
        <p:spPr>
          <a:xfrm>
            <a:off x="2212553" y="1106196"/>
            <a:ext cx="6096000" cy="521970"/>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跟踪项目成本</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Tree>
    <p:custDataLst>
      <p:tags r:id="rId1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450" decel="100000" fill="hold"/>
                                        <p:tgtEl>
                                          <p:spTgt spid="1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11" presetID="999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Motion origin="layout" path="M 0 0 L 0.2107143 0 L -0.02291667 0 L 0.01875 0 L -0.01041667 0 L 0.01041667 0 L 0 0 E" pathEditMode="relative">
                                      <p:cBhvr>
                                        <p:cTn id="13" dur="800" fill="hold">
                                          <p:stCondLst>
                                            <p:cond delay="0"/>
                                          </p:stCondLst>
                                        </p:cTn>
                                        <p:tgtEl>
                                          <p:spTgt spid="10"/>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14" dur="800" fill="hold">
                                          <p:stCondLst>
                                            <p:cond delay="0"/>
                                          </p:stCondLst>
                                        </p:cTn>
                                        <p:tgtEl>
                                          <p:spTgt spid="10"/>
                                        </p:tgtEl>
                                        <p:attrNameLst>
                                          <p:attrName>ppt_x</p:attrName>
                                          <p:attrName>ppt_y</p:attrName>
                                        </p:attrNameLst>
                                      </p:cBhvr>
                                    </p:animMotion>
                                  </p:childTnLst>
                                </p:cTn>
                              </p:par>
                              <p:par>
                                <p:cTn id="15" presetID="9999"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Motion origin="layout" path="M 0 0 L 0.2107143 0 L -0.02291667 0 L 0.01875 0 L -0.01041667 0 L 0.01041667 0 L 0 0 E" pathEditMode="relative">
                                      <p:cBhvr>
                                        <p:cTn id="17" dur="800" fill="hold">
                                          <p:stCondLst>
                                            <p:cond delay="0"/>
                                          </p:stCondLst>
                                        </p:cTn>
                                        <p:tgtEl>
                                          <p:spTgt spid="11"/>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8" dur="800" fill="hold">
                                          <p:stCondLst>
                                            <p:cond delay="0"/>
                                          </p:stCondLst>
                                        </p:cTn>
                                        <p:tgtEl>
                                          <p:spTgt spid="11"/>
                                        </p:tgtEl>
                                        <p:attrNameLst>
                                          <p:attrName>ppt_x</p:attrName>
                                          <p:attrName>ppt_y</p:attrName>
                                        </p:attrNameLst>
                                      </p:cBhvr>
                                    </p:animMotion>
                                  </p:childTnLst>
                                </p:cTn>
                              </p:par>
                              <p:par>
                                <p:cTn id="19" presetID="9999"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anim calcmode="lin" valueType="num">
                                      <p:cBhvr>
                                        <p:cTn id="22" dur="800" fill="hold"/>
                                        <p:tgtEl>
                                          <p:spTgt spid="7"/>
                                        </p:tgtEl>
                                        <p:attrNameLst>
                                          <p:attrName>ppt_x</p:attrName>
                                        </p:attrNameLst>
                                      </p:cBhvr>
                                      <p:tavLst>
                                        <p:tav tm="0">
                                          <p:val>
                                            <p:strVal val="#ppt_x"/>
                                          </p:val>
                                        </p:tav>
                                        <p:tav tm="100000">
                                          <p:val>
                                            <p:strVal val="#ppt_x"/>
                                          </p:val>
                                        </p:tav>
                                      </p:tavLst>
                                    </p:anim>
                                    <p:anim calcmode="lin" valueType="num">
                                      <p:cBhvr>
                                        <p:cTn id="23" dur="800" fill="hold"/>
                                        <p:tgtEl>
                                          <p:spTgt spid="7"/>
                                        </p:tgtEl>
                                        <p:attrNameLst>
                                          <p:attrName>ppt_y</p:attrName>
                                        </p:attrNameLst>
                                      </p:cBhvr>
                                      <p:tavLst>
                                        <p:tav tm="0">
                                          <p:val>
                                            <p:strVal val="#ppt_y+.1"/>
                                          </p:val>
                                        </p:tav>
                                        <p:tav tm="100000">
                                          <p:val>
                                            <p:strVal val="#ppt_y"/>
                                          </p:val>
                                        </p:tav>
                                      </p:tavLst>
                                    </p:anim>
                                  </p:childTnLst>
                                </p:cTn>
                              </p:par>
                              <p:par>
                                <p:cTn id="24" presetID="6" presetClass="entr" presetSubtype="16" fill="hold" grpId="0" nodeType="withEffect">
                                  <p:stCondLst>
                                    <p:cond delay="0"/>
                                  </p:stCondLst>
                                  <p:childTnLst>
                                    <p:set>
                                      <p:cBhvr>
                                        <p:cTn id="25" dur="1000" fill="hold">
                                          <p:stCondLst>
                                            <p:cond delay="0"/>
                                          </p:stCondLst>
                                        </p:cTn>
                                        <p:tgtEl>
                                          <p:spTgt spid="23"/>
                                        </p:tgtEl>
                                        <p:attrNameLst>
                                          <p:attrName>style.visibility</p:attrName>
                                        </p:attrNameLst>
                                      </p:cBhvr>
                                      <p:to>
                                        <p:strVal val="visible"/>
                                      </p:to>
                                    </p:set>
                                    <p:animEffect transition="in" filter="circle(in)">
                                      <p:cBhvr>
                                        <p:cTn id="26" dur="1000"/>
                                        <p:tgtEl>
                                          <p:spTgt spid="23"/>
                                        </p:tgtEl>
                                      </p:cBhvr>
                                    </p:animEffect>
                                  </p:childTnLst>
                                  <p:subTnLst>
                                    <p:set>
                                      <p:cBhvr override="childStyle">
                                        <p:cTn dur="65" fill="hold" display="1" masterRel="nextClick" afterEffect="1"/>
                                        <p:tgtEl>
                                          <p:spTgt spid="2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9999" presetClass="exit" presetSubtype="0" fill="hold" nodeType="clickEffect">
                                  <p:stCondLst>
                                    <p:cond delay="0"/>
                                  </p:stCondLst>
                                  <p:childTnLst>
                                    <p:animEffect transition="out" filter="fade">
                                      <p:cBhvr>
                                        <p:cTn id="30" dur="600"/>
                                        <p:tgtEl>
                                          <p:spTgt spid="7"/>
                                        </p:tgtEl>
                                      </p:cBhvr>
                                    </p:animEffect>
                                    <p:anim calcmode="lin" valueType="num">
                                      <p:cBhvr>
                                        <p:cTn id="31" dur="600"/>
                                        <p:tgtEl>
                                          <p:spTgt spid="7"/>
                                        </p:tgtEl>
                                        <p:attrNameLst>
                                          <p:attrName>ppt_x</p:attrName>
                                        </p:attrNameLst>
                                      </p:cBhvr>
                                      <p:tavLst>
                                        <p:tav tm="0">
                                          <p:val>
                                            <p:strVal val="ppt_x"/>
                                          </p:val>
                                        </p:tav>
                                        <p:tav tm="100000">
                                          <p:val>
                                            <p:strVal val="ppt_x"/>
                                          </p:val>
                                        </p:tav>
                                      </p:tavLst>
                                    </p:anim>
                                    <p:anim calcmode="lin" valueType="num">
                                      <p:cBhvr>
                                        <p:cTn id="32" dur="600"/>
                                        <p:tgtEl>
                                          <p:spTgt spid="7"/>
                                        </p:tgtEl>
                                        <p:attrNameLst>
                                          <p:attrName>ppt_y</p:attrName>
                                        </p:attrNameLst>
                                      </p:cBhvr>
                                      <p:tavLst>
                                        <p:tav tm="0">
                                          <p:val>
                                            <p:strVal val="ppt_y"/>
                                          </p:val>
                                        </p:tav>
                                        <p:tav tm="100000">
                                          <p:val>
                                            <p:strVal val="ppt_y+.1"/>
                                          </p:val>
                                        </p:tav>
                                      </p:tavLst>
                                    </p:anim>
                                    <p:set>
                                      <p:cBhvr>
                                        <p:cTn id="33" dur="1" fill="hold">
                                          <p:stCondLst>
                                            <p:cond delay="599"/>
                                          </p:stCondLst>
                                        </p:cTn>
                                        <p:tgtEl>
                                          <p:spTgt spid="7"/>
                                        </p:tgtEl>
                                        <p:attrNameLst>
                                          <p:attrName>style.visibility</p:attrName>
                                        </p:attrNameLst>
                                      </p:cBhvr>
                                      <p:to>
                                        <p:strVal val="hidden"/>
                                      </p:to>
                                    </p:set>
                                  </p:childTnLst>
                                </p:cTn>
                              </p:par>
                              <p:par>
                                <p:cTn id="34" presetID="9999"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600"/>
                                        <p:tgtEl>
                                          <p:spTgt spid="8"/>
                                        </p:tgtEl>
                                      </p:cBhvr>
                                    </p:animEffect>
                                    <p:anim calcmode="lin" valueType="num">
                                      <p:cBhvr>
                                        <p:cTn id="37" dur="600" fill="hold"/>
                                        <p:tgtEl>
                                          <p:spTgt spid="8"/>
                                        </p:tgtEl>
                                        <p:attrNameLst>
                                          <p:attrName>ppt_x</p:attrName>
                                        </p:attrNameLst>
                                      </p:cBhvr>
                                      <p:tavLst>
                                        <p:tav tm="0">
                                          <p:val>
                                            <p:strVal val="#ppt_x"/>
                                          </p:val>
                                        </p:tav>
                                        <p:tav tm="100000">
                                          <p:val>
                                            <p:strVal val="#ppt_x"/>
                                          </p:val>
                                        </p:tav>
                                      </p:tavLst>
                                    </p:anim>
                                    <p:anim calcmode="lin" valueType="num">
                                      <p:cBhvr>
                                        <p:cTn id="38" dur="600" fill="hold"/>
                                        <p:tgtEl>
                                          <p:spTgt spid="8"/>
                                        </p:tgtEl>
                                        <p:attrNameLst>
                                          <p:attrName>ppt_y</p:attrName>
                                        </p:attrNameLst>
                                      </p:cBhvr>
                                      <p:tavLst>
                                        <p:tav tm="0">
                                          <p:val>
                                            <p:strVal val="#ppt_y+.1"/>
                                          </p:val>
                                        </p:tav>
                                        <p:tav tm="100000">
                                          <p:val>
                                            <p:strVal val="#ppt_y"/>
                                          </p:val>
                                        </p:tav>
                                      </p:tavLst>
                                    </p:anim>
                                  </p:childTnLst>
                                </p:cTn>
                              </p:par>
                              <p:par>
                                <p:cTn id="39" presetID="6" presetClass="entr" presetSubtype="16" fill="hold" grpId="0" nodeType="withEffect">
                                  <p:stCondLst>
                                    <p:cond delay="0"/>
                                  </p:stCondLst>
                                  <p:childTnLst>
                                    <p:set>
                                      <p:cBhvr>
                                        <p:cTn id="40" dur="1000" fill="hold">
                                          <p:stCondLst>
                                            <p:cond delay="0"/>
                                          </p:stCondLst>
                                        </p:cTn>
                                        <p:tgtEl>
                                          <p:spTgt spid="30"/>
                                        </p:tgtEl>
                                        <p:attrNameLst>
                                          <p:attrName>style.visibility</p:attrName>
                                        </p:attrNameLst>
                                      </p:cBhvr>
                                      <p:to>
                                        <p:strVal val="visible"/>
                                      </p:to>
                                    </p:set>
                                    <p:animEffect transition="in" filter="circle(in)">
                                      <p:cBhvr>
                                        <p:cTn id="41" dur="1000"/>
                                        <p:tgtEl>
                                          <p:spTgt spid="30"/>
                                        </p:tgtEl>
                                      </p:cBhvr>
                                    </p:animEffect>
                                  </p:childTnLst>
                                  <p:subTnLst>
                                    <p:set>
                                      <p:cBhvr override="childStyle">
                                        <p:cTn dur="65" fill="hold" display="1" masterRel="nextClick" afterEffect="1"/>
                                        <p:tgtEl>
                                          <p:spTgt spid="3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9999"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800"/>
                                        <p:tgtEl>
                                          <p:spTgt spid="22"/>
                                        </p:tgtEl>
                                      </p:cBhvr>
                                    </p:animEffect>
                                    <p:anim calcmode="lin" valueType="num">
                                      <p:cBhvr>
                                        <p:cTn id="47" dur="800" fill="hold"/>
                                        <p:tgtEl>
                                          <p:spTgt spid="22"/>
                                        </p:tgtEl>
                                        <p:attrNameLst>
                                          <p:attrName>ppt_x</p:attrName>
                                        </p:attrNameLst>
                                      </p:cBhvr>
                                      <p:tavLst>
                                        <p:tav tm="0">
                                          <p:val>
                                            <p:strVal val="#ppt_x"/>
                                          </p:val>
                                        </p:tav>
                                        <p:tav tm="100000">
                                          <p:val>
                                            <p:strVal val="#ppt_x"/>
                                          </p:val>
                                        </p:tav>
                                      </p:tavLst>
                                    </p:anim>
                                    <p:anim calcmode="lin" valueType="num">
                                      <p:cBhvr>
                                        <p:cTn id="48" dur="800" fill="hold"/>
                                        <p:tgtEl>
                                          <p:spTgt spid="22"/>
                                        </p:tgtEl>
                                        <p:attrNameLst>
                                          <p:attrName>ppt_y</p:attrName>
                                        </p:attrNameLst>
                                      </p:cBhvr>
                                      <p:tavLst>
                                        <p:tav tm="0">
                                          <p:val>
                                            <p:strVal val="#ppt_y+.1"/>
                                          </p:val>
                                        </p:tav>
                                        <p:tav tm="100000">
                                          <p:val>
                                            <p:strVal val="#ppt_y"/>
                                          </p:val>
                                        </p:tav>
                                      </p:tavLst>
                                    </p:anim>
                                  </p:childTnLst>
                                </p:cTn>
                              </p:par>
                              <p:par>
                                <p:cTn id="49" presetID="6" presetClass="entr" presetSubtype="16" fill="hold" grpId="0" nodeType="withEffect">
                                  <p:stCondLst>
                                    <p:cond delay="0"/>
                                  </p:stCondLst>
                                  <p:childTnLst>
                                    <p:set>
                                      <p:cBhvr>
                                        <p:cTn id="50" dur="1000" fill="hold">
                                          <p:stCondLst>
                                            <p:cond delay="0"/>
                                          </p:stCondLst>
                                        </p:cTn>
                                        <p:tgtEl>
                                          <p:spTgt spid="31"/>
                                        </p:tgtEl>
                                        <p:attrNameLst>
                                          <p:attrName>style.visibility</p:attrName>
                                        </p:attrNameLst>
                                      </p:cBhvr>
                                      <p:to>
                                        <p:strVal val="visible"/>
                                      </p:to>
                                    </p:set>
                                    <p:animEffect transition="in" filter="circle(in)">
                                      <p:cBhvr>
                                        <p:cTn id="51" dur="1000"/>
                                        <p:tgtEl>
                                          <p:spTgt spid="31"/>
                                        </p:tgtEl>
                                      </p:cBhvr>
                                    </p:animEffect>
                                  </p:childTnLst>
                                  <p:subTnLst>
                                    <p:set>
                                      <p:cBhvr override="childStyle">
                                        <p:cTn dur="65" fill="hold" display="1" masterRel="nextClick" afterEffect="1"/>
                                        <p:tgtEl>
                                          <p:spTgt spid="31"/>
                                        </p:tgtEl>
                                        <p:attrNameLst>
                                          <p:attrName>style.visibility</p:attrName>
                                        </p:attrNameLst>
                                      </p:cBhvr>
                                      <p:to>
                                        <p:strVal val="hidden"/>
                                      </p:to>
                                    </p:set>
                                  </p:subTnLst>
                                </p:cTn>
                              </p:par>
                              <p:par>
                                <p:cTn id="52" presetID="9999" presetClass="exit" presetSubtype="0" fill="hold" nodeType="withEffect">
                                  <p:stCondLst>
                                    <p:cond delay="0"/>
                                  </p:stCondLst>
                                  <p:childTnLst>
                                    <p:animEffect transition="out" filter="fade">
                                      <p:cBhvr>
                                        <p:cTn id="53" dur="600"/>
                                        <p:tgtEl>
                                          <p:spTgt spid="8"/>
                                        </p:tgtEl>
                                      </p:cBhvr>
                                    </p:animEffect>
                                    <p:anim calcmode="lin" valueType="num">
                                      <p:cBhvr>
                                        <p:cTn id="54" dur="600"/>
                                        <p:tgtEl>
                                          <p:spTgt spid="8"/>
                                        </p:tgtEl>
                                        <p:attrNameLst>
                                          <p:attrName>ppt_x</p:attrName>
                                        </p:attrNameLst>
                                      </p:cBhvr>
                                      <p:tavLst>
                                        <p:tav tm="0">
                                          <p:val>
                                            <p:strVal val="ppt_x"/>
                                          </p:val>
                                        </p:tav>
                                        <p:tav tm="100000">
                                          <p:val>
                                            <p:strVal val="ppt_x"/>
                                          </p:val>
                                        </p:tav>
                                      </p:tavLst>
                                    </p:anim>
                                    <p:anim calcmode="lin" valueType="num">
                                      <p:cBhvr>
                                        <p:cTn id="55" dur="600"/>
                                        <p:tgtEl>
                                          <p:spTgt spid="8"/>
                                        </p:tgtEl>
                                        <p:attrNameLst>
                                          <p:attrName>ppt_y</p:attrName>
                                        </p:attrNameLst>
                                      </p:cBhvr>
                                      <p:tavLst>
                                        <p:tav tm="0">
                                          <p:val>
                                            <p:strVal val="ppt_y"/>
                                          </p:val>
                                        </p:tav>
                                        <p:tav tm="100000">
                                          <p:val>
                                            <p:strVal val="ppt_y+.1"/>
                                          </p:val>
                                        </p:tav>
                                      </p:tavLst>
                                    </p:anim>
                                    <p:set>
                                      <p:cBhvr>
                                        <p:cTn id="56" dur="1" fill="hold">
                                          <p:stCondLst>
                                            <p:cond delay="5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9999"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800"/>
                                        <p:tgtEl>
                                          <p:spTgt spid="24"/>
                                        </p:tgtEl>
                                      </p:cBhvr>
                                    </p:animEffect>
                                    <p:anim calcmode="lin" valueType="num">
                                      <p:cBhvr>
                                        <p:cTn id="62" dur="800" fill="hold"/>
                                        <p:tgtEl>
                                          <p:spTgt spid="24"/>
                                        </p:tgtEl>
                                        <p:attrNameLst>
                                          <p:attrName>ppt_x</p:attrName>
                                        </p:attrNameLst>
                                      </p:cBhvr>
                                      <p:tavLst>
                                        <p:tav tm="0">
                                          <p:val>
                                            <p:strVal val="#ppt_x"/>
                                          </p:val>
                                        </p:tav>
                                        <p:tav tm="100000">
                                          <p:val>
                                            <p:strVal val="#ppt_x"/>
                                          </p:val>
                                        </p:tav>
                                      </p:tavLst>
                                    </p:anim>
                                    <p:anim calcmode="lin" valueType="num">
                                      <p:cBhvr>
                                        <p:cTn id="63" dur="800" fill="hold"/>
                                        <p:tgtEl>
                                          <p:spTgt spid="24"/>
                                        </p:tgtEl>
                                        <p:attrNameLst>
                                          <p:attrName>ppt_y</p:attrName>
                                        </p:attrNameLst>
                                      </p:cBhvr>
                                      <p:tavLst>
                                        <p:tav tm="0">
                                          <p:val>
                                            <p:strVal val="#ppt_y+.1"/>
                                          </p:val>
                                        </p:tav>
                                        <p:tav tm="100000">
                                          <p:val>
                                            <p:strVal val="#ppt_y"/>
                                          </p:val>
                                        </p:tav>
                                      </p:tavLst>
                                    </p:anim>
                                  </p:childTnLst>
                                </p:cTn>
                              </p:par>
                              <p:par>
                                <p:cTn id="64" presetID="6" presetClass="entr" presetSubtype="16" fill="hold" grpId="0" nodeType="withEffect">
                                  <p:stCondLst>
                                    <p:cond delay="0"/>
                                  </p:stCondLst>
                                  <p:childTnLst>
                                    <p:set>
                                      <p:cBhvr>
                                        <p:cTn id="65" dur="1000" fill="hold">
                                          <p:stCondLst>
                                            <p:cond delay="0"/>
                                          </p:stCondLst>
                                        </p:cTn>
                                        <p:tgtEl>
                                          <p:spTgt spid="32"/>
                                        </p:tgtEl>
                                        <p:attrNameLst>
                                          <p:attrName>style.visibility</p:attrName>
                                        </p:attrNameLst>
                                      </p:cBhvr>
                                      <p:to>
                                        <p:strVal val="visible"/>
                                      </p:to>
                                    </p:set>
                                    <p:animEffect transition="in" filter="circle(in)">
                                      <p:cBhvr>
                                        <p:cTn id="66" dur="1000"/>
                                        <p:tgtEl>
                                          <p:spTgt spid="32"/>
                                        </p:tgtEl>
                                      </p:cBhvr>
                                    </p:animEffect>
                                  </p:childTnLst>
                                  <p:subTnLst>
                                    <p:set>
                                      <p:cBhvr override="childStyle">
                                        <p:cTn dur="65" fill="hold" display="1" masterRel="nextClick" afterEffect="1"/>
                                        <p:tgtEl>
                                          <p:spTgt spid="32"/>
                                        </p:tgtEl>
                                        <p:attrNameLst>
                                          <p:attrName>style.visibility</p:attrName>
                                        </p:attrNameLst>
                                      </p:cBhvr>
                                      <p:to>
                                        <p:strVal val="hidden"/>
                                      </p:to>
                                    </p:set>
                                  </p:subTnLst>
                                </p:cTn>
                              </p:par>
                              <p:par>
                                <p:cTn id="67" presetID="9999" presetClass="exit" presetSubtype="0" fill="hold" nodeType="withEffect">
                                  <p:stCondLst>
                                    <p:cond delay="0"/>
                                  </p:stCondLst>
                                  <p:childTnLst>
                                    <p:animEffect transition="out" filter="fade">
                                      <p:cBhvr>
                                        <p:cTn id="68" dur="600"/>
                                        <p:tgtEl>
                                          <p:spTgt spid="22"/>
                                        </p:tgtEl>
                                      </p:cBhvr>
                                    </p:animEffect>
                                    <p:anim calcmode="lin" valueType="num">
                                      <p:cBhvr>
                                        <p:cTn id="69" dur="600"/>
                                        <p:tgtEl>
                                          <p:spTgt spid="22"/>
                                        </p:tgtEl>
                                        <p:attrNameLst>
                                          <p:attrName>ppt_x</p:attrName>
                                        </p:attrNameLst>
                                      </p:cBhvr>
                                      <p:tavLst>
                                        <p:tav tm="0">
                                          <p:val>
                                            <p:strVal val="ppt_x"/>
                                          </p:val>
                                        </p:tav>
                                        <p:tav tm="100000">
                                          <p:val>
                                            <p:strVal val="ppt_x"/>
                                          </p:val>
                                        </p:tav>
                                      </p:tavLst>
                                    </p:anim>
                                    <p:anim calcmode="lin" valueType="num">
                                      <p:cBhvr>
                                        <p:cTn id="70" dur="600"/>
                                        <p:tgtEl>
                                          <p:spTgt spid="22"/>
                                        </p:tgtEl>
                                        <p:attrNameLst>
                                          <p:attrName>ppt_y</p:attrName>
                                        </p:attrNameLst>
                                      </p:cBhvr>
                                      <p:tavLst>
                                        <p:tav tm="0">
                                          <p:val>
                                            <p:strVal val="ppt_y"/>
                                          </p:val>
                                        </p:tav>
                                        <p:tav tm="100000">
                                          <p:val>
                                            <p:strVal val="ppt_y+.1"/>
                                          </p:val>
                                        </p:tav>
                                      </p:tavLst>
                                    </p:anim>
                                    <p:set>
                                      <p:cBhvr>
                                        <p:cTn id="71" dur="1" fill="hold">
                                          <p:stCondLst>
                                            <p:cond delay="599"/>
                                          </p:stCondLst>
                                        </p:cTn>
                                        <p:tgtEl>
                                          <p:spTgt spid="2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9999" presetClass="entr" presetSubtype="0"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800"/>
                                        <p:tgtEl>
                                          <p:spTgt spid="25"/>
                                        </p:tgtEl>
                                      </p:cBhvr>
                                    </p:animEffect>
                                    <p:anim calcmode="lin" valueType="num">
                                      <p:cBhvr>
                                        <p:cTn id="77" dur="800" fill="hold"/>
                                        <p:tgtEl>
                                          <p:spTgt spid="25"/>
                                        </p:tgtEl>
                                        <p:attrNameLst>
                                          <p:attrName>ppt_x</p:attrName>
                                        </p:attrNameLst>
                                      </p:cBhvr>
                                      <p:tavLst>
                                        <p:tav tm="0">
                                          <p:val>
                                            <p:strVal val="#ppt_x"/>
                                          </p:val>
                                        </p:tav>
                                        <p:tav tm="100000">
                                          <p:val>
                                            <p:strVal val="#ppt_x"/>
                                          </p:val>
                                        </p:tav>
                                      </p:tavLst>
                                    </p:anim>
                                    <p:anim calcmode="lin" valueType="num">
                                      <p:cBhvr>
                                        <p:cTn id="78" dur="800" fill="hold"/>
                                        <p:tgtEl>
                                          <p:spTgt spid="25"/>
                                        </p:tgtEl>
                                        <p:attrNameLst>
                                          <p:attrName>ppt_y</p:attrName>
                                        </p:attrNameLst>
                                      </p:cBhvr>
                                      <p:tavLst>
                                        <p:tav tm="0">
                                          <p:val>
                                            <p:strVal val="#ppt_y+.1"/>
                                          </p:val>
                                        </p:tav>
                                        <p:tav tm="100000">
                                          <p:val>
                                            <p:strVal val="#ppt_y"/>
                                          </p:val>
                                        </p:tav>
                                      </p:tavLst>
                                    </p:anim>
                                  </p:childTnLst>
                                </p:cTn>
                              </p:par>
                              <p:par>
                                <p:cTn id="79" presetID="6" presetClass="entr" presetSubtype="16" fill="hold" grpId="0" nodeType="withEffect">
                                  <p:stCondLst>
                                    <p:cond delay="0"/>
                                  </p:stCondLst>
                                  <p:childTnLst>
                                    <p:set>
                                      <p:cBhvr>
                                        <p:cTn id="80" dur="1000" fill="hold">
                                          <p:stCondLst>
                                            <p:cond delay="0"/>
                                          </p:stCondLst>
                                        </p:cTn>
                                        <p:tgtEl>
                                          <p:spTgt spid="33"/>
                                        </p:tgtEl>
                                        <p:attrNameLst>
                                          <p:attrName>style.visibility</p:attrName>
                                        </p:attrNameLst>
                                      </p:cBhvr>
                                      <p:to>
                                        <p:strVal val="visible"/>
                                      </p:to>
                                    </p:set>
                                    <p:animEffect transition="in" filter="circle(in)">
                                      <p:cBhvr>
                                        <p:cTn id="81" dur="1000"/>
                                        <p:tgtEl>
                                          <p:spTgt spid="33"/>
                                        </p:tgtEl>
                                      </p:cBhvr>
                                    </p:animEffect>
                                  </p:childTnLst>
                                  <p:subTnLst>
                                    <p:set>
                                      <p:cBhvr override="childStyle">
                                        <p:cTn dur="65" fill="hold" display="1" masterRel="nextClick" afterEffect="1"/>
                                        <p:tgtEl>
                                          <p:spTgt spid="33"/>
                                        </p:tgtEl>
                                        <p:attrNameLst>
                                          <p:attrName>style.visibility</p:attrName>
                                        </p:attrNameLst>
                                      </p:cBhvr>
                                      <p:to>
                                        <p:strVal val="hidden"/>
                                      </p:to>
                                    </p:set>
                                  </p:subTnLst>
                                </p:cTn>
                              </p:par>
                              <p:par>
                                <p:cTn id="82" presetID="9999" presetClass="exit" presetSubtype="0" fill="hold" nodeType="withEffect">
                                  <p:stCondLst>
                                    <p:cond delay="0"/>
                                  </p:stCondLst>
                                  <p:childTnLst>
                                    <p:animEffect transition="out" filter="fade">
                                      <p:cBhvr>
                                        <p:cTn id="83" dur="600"/>
                                        <p:tgtEl>
                                          <p:spTgt spid="24"/>
                                        </p:tgtEl>
                                      </p:cBhvr>
                                    </p:animEffect>
                                    <p:anim calcmode="lin" valueType="num">
                                      <p:cBhvr>
                                        <p:cTn id="84" dur="600"/>
                                        <p:tgtEl>
                                          <p:spTgt spid="24"/>
                                        </p:tgtEl>
                                        <p:attrNameLst>
                                          <p:attrName>ppt_x</p:attrName>
                                        </p:attrNameLst>
                                      </p:cBhvr>
                                      <p:tavLst>
                                        <p:tav tm="0">
                                          <p:val>
                                            <p:strVal val="ppt_x"/>
                                          </p:val>
                                        </p:tav>
                                        <p:tav tm="100000">
                                          <p:val>
                                            <p:strVal val="ppt_x"/>
                                          </p:val>
                                        </p:tav>
                                      </p:tavLst>
                                    </p:anim>
                                    <p:anim calcmode="lin" valueType="num">
                                      <p:cBhvr>
                                        <p:cTn id="85" dur="600"/>
                                        <p:tgtEl>
                                          <p:spTgt spid="24"/>
                                        </p:tgtEl>
                                        <p:attrNameLst>
                                          <p:attrName>ppt_y</p:attrName>
                                        </p:attrNameLst>
                                      </p:cBhvr>
                                      <p:tavLst>
                                        <p:tav tm="0">
                                          <p:val>
                                            <p:strVal val="ppt_y"/>
                                          </p:val>
                                        </p:tav>
                                        <p:tav tm="100000">
                                          <p:val>
                                            <p:strVal val="ppt_y+.1"/>
                                          </p:val>
                                        </p:tav>
                                      </p:tavLst>
                                    </p:anim>
                                    <p:set>
                                      <p:cBhvr>
                                        <p:cTn id="86" dur="1" fill="hold">
                                          <p:stCondLst>
                                            <p:cond delay="599"/>
                                          </p:stCondLst>
                                        </p:cTn>
                                        <p:tgtEl>
                                          <p:spTgt spid="2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9999" presetClass="entr" presetSubtype="0"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800"/>
                                        <p:tgtEl>
                                          <p:spTgt spid="26"/>
                                        </p:tgtEl>
                                      </p:cBhvr>
                                    </p:animEffect>
                                    <p:anim calcmode="lin" valueType="num">
                                      <p:cBhvr>
                                        <p:cTn id="92" dur="800" fill="hold"/>
                                        <p:tgtEl>
                                          <p:spTgt spid="26"/>
                                        </p:tgtEl>
                                        <p:attrNameLst>
                                          <p:attrName>ppt_x</p:attrName>
                                        </p:attrNameLst>
                                      </p:cBhvr>
                                      <p:tavLst>
                                        <p:tav tm="0">
                                          <p:val>
                                            <p:strVal val="#ppt_x"/>
                                          </p:val>
                                        </p:tav>
                                        <p:tav tm="100000">
                                          <p:val>
                                            <p:strVal val="#ppt_x"/>
                                          </p:val>
                                        </p:tav>
                                      </p:tavLst>
                                    </p:anim>
                                    <p:anim calcmode="lin" valueType="num">
                                      <p:cBhvr>
                                        <p:cTn id="93" dur="800" fill="hold"/>
                                        <p:tgtEl>
                                          <p:spTgt spid="26"/>
                                        </p:tgtEl>
                                        <p:attrNameLst>
                                          <p:attrName>ppt_y</p:attrName>
                                        </p:attrNameLst>
                                      </p:cBhvr>
                                      <p:tavLst>
                                        <p:tav tm="0">
                                          <p:val>
                                            <p:strVal val="#ppt_y+.1"/>
                                          </p:val>
                                        </p:tav>
                                        <p:tav tm="100000">
                                          <p:val>
                                            <p:strVal val="#ppt_y"/>
                                          </p:val>
                                        </p:tav>
                                      </p:tavLst>
                                    </p:anim>
                                  </p:childTnLst>
                                </p:cTn>
                              </p:par>
                              <p:par>
                                <p:cTn id="94" presetID="6" presetClass="entr" presetSubtype="16" fill="hold" grpId="0" nodeType="withEffect">
                                  <p:stCondLst>
                                    <p:cond delay="0"/>
                                  </p:stCondLst>
                                  <p:childTnLst>
                                    <p:set>
                                      <p:cBhvr>
                                        <p:cTn id="95" dur="1000" fill="hold">
                                          <p:stCondLst>
                                            <p:cond delay="0"/>
                                          </p:stCondLst>
                                        </p:cTn>
                                        <p:tgtEl>
                                          <p:spTgt spid="34"/>
                                        </p:tgtEl>
                                        <p:attrNameLst>
                                          <p:attrName>style.visibility</p:attrName>
                                        </p:attrNameLst>
                                      </p:cBhvr>
                                      <p:to>
                                        <p:strVal val="visible"/>
                                      </p:to>
                                    </p:set>
                                    <p:animEffect transition="in" filter="circle(in)">
                                      <p:cBhvr>
                                        <p:cTn id="96" dur="1000"/>
                                        <p:tgtEl>
                                          <p:spTgt spid="34"/>
                                        </p:tgtEl>
                                      </p:cBhvr>
                                    </p:animEffect>
                                  </p:childTnLst>
                                </p:cTn>
                              </p:par>
                              <p:par>
                                <p:cTn id="97" presetID="9999" presetClass="exit" presetSubtype="0" fill="hold" nodeType="withEffect">
                                  <p:stCondLst>
                                    <p:cond delay="0"/>
                                  </p:stCondLst>
                                  <p:childTnLst>
                                    <p:animEffect transition="out" filter="fade">
                                      <p:cBhvr>
                                        <p:cTn id="98" dur="600"/>
                                        <p:tgtEl>
                                          <p:spTgt spid="25"/>
                                        </p:tgtEl>
                                      </p:cBhvr>
                                    </p:animEffect>
                                    <p:anim calcmode="lin" valueType="num">
                                      <p:cBhvr>
                                        <p:cTn id="99" dur="600"/>
                                        <p:tgtEl>
                                          <p:spTgt spid="25"/>
                                        </p:tgtEl>
                                        <p:attrNameLst>
                                          <p:attrName>ppt_x</p:attrName>
                                        </p:attrNameLst>
                                      </p:cBhvr>
                                      <p:tavLst>
                                        <p:tav tm="0">
                                          <p:val>
                                            <p:strVal val="ppt_x"/>
                                          </p:val>
                                        </p:tav>
                                        <p:tav tm="100000">
                                          <p:val>
                                            <p:strVal val="ppt_x"/>
                                          </p:val>
                                        </p:tav>
                                      </p:tavLst>
                                    </p:anim>
                                    <p:anim calcmode="lin" valueType="num">
                                      <p:cBhvr>
                                        <p:cTn id="100" dur="600"/>
                                        <p:tgtEl>
                                          <p:spTgt spid="25"/>
                                        </p:tgtEl>
                                        <p:attrNameLst>
                                          <p:attrName>ppt_y</p:attrName>
                                        </p:attrNameLst>
                                      </p:cBhvr>
                                      <p:tavLst>
                                        <p:tav tm="0">
                                          <p:val>
                                            <p:strVal val="ppt_y"/>
                                          </p:val>
                                        </p:tav>
                                        <p:tav tm="100000">
                                          <p:val>
                                            <p:strVal val="ppt_y+.1"/>
                                          </p:val>
                                        </p:tav>
                                      </p:tavLst>
                                    </p:anim>
                                    <p:set>
                                      <p:cBhvr>
                                        <p:cTn id="101" dur="1" fill="hold">
                                          <p:stCondLst>
                                            <p:cond delay="5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23" grpId="0"/>
      <p:bldP spid="30" grpId="0"/>
      <p:bldP spid="31" grpId="0"/>
      <p:bldP spid="32"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21482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1</a:t>
            </a:r>
            <a:r>
              <a:rPr kumimoji="0" lang="en-US" altLang="zh-CN"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 </a:t>
            </a:r>
            <a:r>
              <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a:t>
            </a:r>
            <a:r>
              <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简介</a:t>
            </a:r>
            <a:endPar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4" name="任意多边形 7"/>
          <p:cNvSpPr/>
          <p:nvPr/>
        </p:nvSpPr>
        <p:spPr>
          <a:xfrm>
            <a:off x="4682490" y="1990725"/>
            <a:ext cx="5617210" cy="76200"/>
          </a:xfrm>
          <a:custGeom>
            <a:avLst/>
            <a:gdLst>
              <a:gd name="connsiteX0" fmla="*/ 0 w 4456386"/>
              <a:gd name="connsiteY0" fmla="*/ 0 h 0"/>
              <a:gd name="connsiteX1" fmla="*/ 4456386 w 4456386"/>
              <a:gd name="connsiteY1" fmla="*/ 0 h 0"/>
            </a:gdLst>
            <a:ahLst/>
            <a:cxnLst>
              <a:cxn ang="0">
                <a:pos x="connsiteX0" y="connsiteY0"/>
              </a:cxn>
              <a:cxn ang="0">
                <a:pos x="connsiteX1" y="connsiteY1"/>
              </a:cxn>
            </a:cxnLst>
            <a:rect l="l" t="t" r="r" b="b"/>
            <a:pathLst>
              <a:path w="4456386">
                <a:moveTo>
                  <a:pt x="0" y="0"/>
                </a:moveTo>
                <a:lnTo>
                  <a:pt x="4456386" y="0"/>
                </a:lnTo>
              </a:path>
            </a:pathLst>
          </a:custGeom>
          <a:noFill/>
          <a:ln w="12700">
            <a:solidFill>
              <a:schemeClr val="tx1">
                <a:lumMod val="50000"/>
                <a:lumOff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7" name="任意多边形 10"/>
          <p:cNvSpPr/>
          <p:nvPr/>
        </p:nvSpPr>
        <p:spPr>
          <a:xfrm flipV="1">
            <a:off x="1579245" y="4863465"/>
            <a:ext cx="5047615" cy="193675"/>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tx1">
                <a:lumMod val="50000"/>
                <a:lumOff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9" name="组合 8"/>
          <p:cNvGrpSpPr/>
          <p:nvPr/>
        </p:nvGrpSpPr>
        <p:grpSpPr>
          <a:xfrm>
            <a:off x="4124928" y="1023232"/>
            <a:ext cx="334287" cy="334287"/>
            <a:chOff x="5981668" y="1239571"/>
            <a:chExt cx="334287" cy="334287"/>
          </a:xfrm>
        </p:grpSpPr>
        <p:sp>
          <p:nvSpPr>
            <p:cNvPr id="10" name="椭圆 9"/>
            <p:cNvSpPr/>
            <p:nvPr/>
          </p:nvSpPr>
          <p:spPr>
            <a:xfrm>
              <a:off x="5981668" y="1239571"/>
              <a:ext cx="334287" cy="334287"/>
            </a:xfrm>
            <a:prstGeom prst="ellipse">
              <a:avLst/>
            </a:prstGeom>
            <a:solidFill>
              <a:schemeClr val="tx1">
                <a:lumMod val="65000"/>
                <a:lumOff val="35000"/>
              </a:schemeClr>
            </a:soli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1" name="等腰三角形 10"/>
            <p:cNvSpPr/>
            <p:nvPr/>
          </p:nvSpPr>
          <p:spPr>
            <a:xfrm flipV="1">
              <a:off x="6072883" y="1363188"/>
              <a:ext cx="158497" cy="13663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nvGrpSpPr>
          <p:cNvPr id="12" name="组合 11"/>
          <p:cNvGrpSpPr/>
          <p:nvPr/>
        </p:nvGrpSpPr>
        <p:grpSpPr>
          <a:xfrm>
            <a:off x="6913151" y="3996858"/>
            <a:ext cx="334287" cy="334287"/>
            <a:chOff x="5983511" y="6122642"/>
            <a:chExt cx="334287" cy="334287"/>
          </a:xfrm>
        </p:grpSpPr>
        <p:sp>
          <p:nvSpPr>
            <p:cNvPr id="13" name="椭圆 12"/>
            <p:cNvSpPr/>
            <p:nvPr/>
          </p:nvSpPr>
          <p:spPr>
            <a:xfrm>
              <a:off x="5983511" y="6122642"/>
              <a:ext cx="334287" cy="334287"/>
            </a:xfrm>
            <a:prstGeom prst="ellipse">
              <a:avLst/>
            </a:prstGeom>
            <a:solidFill>
              <a:schemeClr val="tx1">
                <a:lumMod val="65000"/>
                <a:lumOff val="35000"/>
              </a:schemeClr>
            </a:soli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4" name="等腰三角形 13"/>
            <p:cNvSpPr/>
            <p:nvPr/>
          </p:nvSpPr>
          <p:spPr>
            <a:xfrm flipV="1">
              <a:off x="6064691" y="6245243"/>
              <a:ext cx="158497" cy="13663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nvGrpSpPr>
          <p:cNvPr id="15" name="组合 14"/>
          <p:cNvGrpSpPr/>
          <p:nvPr/>
        </p:nvGrpSpPr>
        <p:grpSpPr>
          <a:xfrm>
            <a:off x="3768566" y="1554851"/>
            <a:ext cx="1081771" cy="1081771"/>
            <a:chOff x="5573871" y="1730550"/>
            <a:chExt cx="1081771" cy="1081771"/>
          </a:xfrm>
        </p:grpSpPr>
        <p:sp>
          <p:nvSpPr>
            <p:cNvPr id="16" name="椭圆 15"/>
            <p:cNvSpPr/>
            <p:nvPr/>
          </p:nvSpPr>
          <p:spPr>
            <a:xfrm>
              <a:off x="5573871" y="1730550"/>
              <a:ext cx="1081771" cy="1081771"/>
            </a:xfrm>
            <a:prstGeom prst="ellipse">
              <a:avLst/>
            </a:prstGeom>
            <a:solidFill>
              <a:srgbClr val="44546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椭圆 16"/>
            <p:cNvSpPr/>
            <p:nvPr/>
          </p:nvSpPr>
          <p:spPr>
            <a:xfrm>
              <a:off x="5760547" y="1913803"/>
              <a:ext cx="727561" cy="727561"/>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矩形 17"/>
            <p:cNvSpPr/>
            <p:nvPr/>
          </p:nvSpPr>
          <p:spPr>
            <a:xfrm>
              <a:off x="5672540" y="1993727"/>
              <a:ext cx="890516" cy="584775"/>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01</a:t>
              </a:r>
              <a:endParaRPr kumimoji="0" lang="zh-CN" altLang="en-US"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19" name="组合 18"/>
          <p:cNvGrpSpPr/>
          <p:nvPr/>
        </p:nvGrpSpPr>
        <p:grpSpPr>
          <a:xfrm>
            <a:off x="6520931" y="4479549"/>
            <a:ext cx="1081771" cy="1081771"/>
            <a:chOff x="3673591" y="2654363"/>
            <a:chExt cx="1081771" cy="1081771"/>
          </a:xfrm>
        </p:grpSpPr>
        <p:sp>
          <p:nvSpPr>
            <p:cNvPr id="20" name="椭圆 19"/>
            <p:cNvSpPr/>
            <p:nvPr/>
          </p:nvSpPr>
          <p:spPr>
            <a:xfrm>
              <a:off x="3673591" y="2654363"/>
              <a:ext cx="1081771" cy="1081771"/>
            </a:xfrm>
            <a:prstGeom prst="ellipse">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椭圆 20"/>
            <p:cNvSpPr/>
            <p:nvPr/>
          </p:nvSpPr>
          <p:spPr>
            <a:xfrm>
              <a:off x="3850696" y="2831468"/>
              <a:ext cx="727561" cy="727561"/>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矩形 21"/>
            <p:cNvSpPr/>
            <p:nvPr/>
          </p:nvSpPr>
          <p:spPr>
            <a:xfrm>
              <a:off x="3769189" y="2929105"/>
              <a:ext cx="890516" cy="584775"/>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02</a:t>
              </a:r>
              <a:endParaRPr kumimoji="0" lang="zh-CN" altLang="en-US"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32" name="文本框 31"/>
          <p:cNvSpPr txBox="1"/>
          <p:nvPr/>
        </p:nvSpPr>
        <p:spPr>
          <a:xfrm>
            <a:off x="4819015" y="1356995"/>
            <a:ext cx="5579745" cy="2216150"/>
          </a:xfrm>
          <a:prstGeom prst="rect">
            <a:avLst/>
          </a:prstGeom>
          <a:noFill/>
          <a:effectLst/>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项目内容</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豆柴宠物网店是一个宠物网站系统为广大用户实现便捷的购买宠物的功能，实现宠物商店的网络化管理</a:t>
            </a:r>
            <a:r>
              <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4" name="文本框 33"/>
          <p:cNvSpPr txBox="1"/>
          <p:nvPr/>
        </p:nvSpPr>
        <p:spPr>
          <a:xfrm>
            <a:off x="1579245" y="4441190"/>
            <a:ext cx="4826000" cy="1130300"/>
          </a:xfrm>
          <a:prstGeom prst="rect">
            <a:avLst/>
          </a:prstGeom>
          <a:noFill/>
          <a:effectLst/>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项目发起人</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假设</a:t>
            </a:r>
            <a:r>
              <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为项目团队成员与颜建强老师</a:t>
            </a:r>
            <a:endPar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pic>
        <p:nvPicPr>
          <p:cNvPr id="35" name="图片 34"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52"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Scale>
                                      <p:cBhvr>
                                        <p:cTn id="14"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5"/>
                                        </p:tgtEl>
                                        <p:attrNameLst>
                                          <p:attrName>ppt_x</p:attrName>
                                          <p:attrName>ppt_y</p:attrName>
                                        </p:attrNameLst>
                                      </p:cBhvr>
                                    </p:animMotion>
                                    <p:animEffect transition="in" filter="fade">
                                      <p:cBhvr>
                                        <p:cTn id="16" dur="1000"/>
                                        <p:tgtEl>
                                          <p:spTgt spid="15"/>
                                        </p:tgtEl>
                                      </p:cBhvr>
                                    </p:animEffect>
                                  </p:childTnLst>
                                </p:cTn>
                              </p:par>
                              <p:par>
                                <p:cTn id="17" presetID="52" presetClass="entr" presetSubtype="0" fill="hold" nodeType="withEffect">
                                  <p:stCondLst>
                                    <p:cond delay="250"/>
                                  </p:stCondLst>
                                  <p:childTnLst>
                                    <p:set>
                                      <p:cBhvr>
                                        <p:cTn id="18" dur="1" fill="hold">
                                          <p:stCondLst>
                                            <p:cond delay="0"/>
                                          </p:stCondLst>
                                        </p:cTn>
                                        <p:tgtEl>
                                          <p:spTgt spid="19"/>
                                        </p:tgtEl>
                                        <p:attrNameLst>
                                          <p:attrName>style.visibility</p:attrName>
                                        </p:attrNameLst>
                                      </p:cBhvr>
                                      <p:to>
                                        <p:strVal val="visible"/>
                                      </p:to>
                                    </p:set>
                                    <p:animScale>
                                      <p:cBhvr>
                                        <p:cTn id="19"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9"/>
                                        </p:tgtEl>
                                        <p:attrNameLst>
                                          <p:attrName>ppt_x</p:attrName>
                                          <p:attrName>ppt_y</p:attrName>
                                        </p:attrNameLst>
                                      </p:cBhvr>
                                    </p:animMotion>
                                    <p:animEffect transition="in" filter="fade">
                                      <p:cBhvr>
                                        <p:cTn id="21" dur="1000"/>
                                        <p:tgtEl>
                                          <p:spTgt spid="19"/>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right)">
                                      <p:cBhvr>
                                        <p:cTn id="28" dur="500"/>
                                        <p:tgtEl>
                                          <p:spTgt spid="7"/>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32" grpId="0" bldLvl="0" animBg="1"/>
      <p:bldP spid="3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5.2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项目时间控制</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43" name="图片 42"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5" name="文本框 4"/>
          <p:cNvSpPr txBox="1"/>
          <p:nvPr/>
        </p:nvSpPr>
        <p:spPr>
          <a:xfrm>
            <a:off x="584200" y="1257935"/>
            <a:ext cx="11024235" cy="5262245"/>
          </a:xfrm>
          <a:prstGeom prst="rect">
            <a:avLst/>
          </a:prstGeom>
          <a:noFill/>
        </p:spPr>
        <p:txBody>
          <a:bodyPr wrap="square" rtlCol="0">
            <a:spAutoFit/>
          </a:bodyPr>
          <a:lstStyle/>
          <a:p>
            <a:pPr>
              <a:lnSpc>
                <a:spcPct val="200000"/>
              </a:lnSpc>
            </a:pPr>
            <a:r>
              <a:rPr lang="en-US" altLang="zh-CN" sz="2400" dirty="0"/>
              <a:t>            </a:t>
            </a:r>
            <a:r>
              <a:rPr lang="zh-CN" altLang="en-US" sz="2400" b="1" dirty="0">
                <a:latin typeface="宋体" panose="02010600030101010101" pitchFamily="2" charset="-122"/>
                <a:ea typeface="宋体" panose="02010600030101010101" pitchFamily="2" charset="-122"/>
              </a:rPr>
              <a:t>项目开始于</a:t>
            </a:r>
            <a:r>
              <a:rPr lang="en-US" altLang="zh-CN" sz="2400" b="1" dirty="0">
                <a:latin typeface="宋体" panose="02010600030101010101" pitchFamily="2" charset="-122"/>
                <a:ea typeface="宋体" panose="02010600030101010101" pitchFamily="2" charset="-122"/>
              </a:rPr>
              <a:t>2022</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11</a:t>
            </a:r>
            <a:r>
              <a:rPr lang="zh-CN" altLang="en-US" sz="2400" b="1" dirty="0">
                <a:latin typeface="宋体" panose="02010600030101010101" pitchFamily="2" charset="-122"/>
                <a:ea typeface="宋体" panose="02010600030101010101" pitchFamily="2" charset="-122"/>
              </a:rPr>
              <a:t>月</a:t>
            </a:r>
            <a:r>
              <a:rPr lang="en-US" altLang="zh-CN" sz="2400" b="1" dirty="0">
                <a:latin typeface="宋体" panose="02010600030101010101" pitchFamily="2" charset="-122"/>
                <a:ea typeface="宋体" panose="02010600030101010101" pitchFamily="2" charset="-122"/>
              </a:rPr>
              <a:t>8</a:t>
            </a:r>
            <a:r>
              <a:rPr lang="zh-CN" altLang="en-US" sz="2400" b="1" dirty="0">
                <a:latin typeface="宋体" panose="02010600030101010101" pitchFamily="2" charset="-122"/>
                <a:ea typeface="宋体" panose="02010600030101010101" pitchFamily="2" charset="-122"/>
              </a:rPr>
              <a:t>日，预计结束于</a:t>
            </a:r>
            <a:r>
              <a:rPr lang="en-US" altLang="zh-CN" sz="2400" b="1" dirty="0">
                <a:latin typeface="宋体" panose="02010600030101010101" pitchFamily="2" charset="-122"/>
                <a:ea typeface="宋体" panose="02010600030101010101" pitchFamily="2" charset="-122"/>
              </a:rPr>
              <a:t>2023</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月</a:t>
            </a:r>
            <a:r>
              <a:rPr lang="en-US" altLang="zh-CN" sz="2400" b="1" dirty="0">
                <a:latin typeface="宋体" panose="02010600030101010101" pitchFamily="2" charset="-122"/>
                <a:ea typeface="宋体" panose="02010600030101010101" pitchFamily="2" charset="-122"/>
              </a:rPr>
              <a:t>6</a:t>
            </a:r>
            <a:r>
              <a:rPr lang="zh-CN" altLang="en-US" sz="2400" b="1" dirty="0">
                <a:latin typeface="宋体" panose="02010600030101010101" pitchFamily="2" charset="-122"/>
                <a:ea typeface="宋体" panose="02010600030101010101" pitchFamily="2" charset="-122"/>
              </a:rPr>
              <a:t>日。</a:t>
            </a:r>
            <a:endParaRPr lang="en-US" altLang="zh-CN" sz="2400" b="1" dirty="0">
              <a:latin typeface="宋体" panose="02010600030101010101" pitchFamily="2" charset="-122"/>
              <a:ea typeface="宋体" panose="02010600030101010101" pitchFamily="2" charset="-122"/>
            </a:endParaRPr>
          </a:p>
          <a:p>
            <a:pPr>
              <a:lnSpc>
                <a:spcPct val="20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截至项目完成，由于工期内的资源调整，项目并未出现过度分配资源以及任务延迟的情况，项目按照规划如期完成。</a:t>
            </a:r>
            <a:endParaRPr lang="en-US" altLang="zh-CN" sz="2400" b="1" dirty="0">
              <a:latin typeface="宋体" panose="02010600030101010101" pitchFamily="2" charset="-122"/>
              <a:ea typeface="宋体" panose="02010600030101010101" pitchFamily="2" charset="-122"/>
            </a:endParaRPr>
          </a:p>
          <a:p>
            <a:pPr>
              <a:lnSpc>
                <a:spcPct val="20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关键任务表列出各项任务的细节，并显示完成情况。</a:t>
            </a:r>
            <a:endParaRPr lang="en-US" altLang="zh-CN" sz="2400" b="1" dirty="0">
              <a:latin typeface="宋体" panose="02010600030101010101" pitchFamily="2" charset="-122"/>
              <a:ea typeface="宋体" panose="02010600030101010101" pitchFamily="2" charset="-122"/>
            </a:endParaRPr>
          </a:p>
          <a:p>
            <a:pPr>
              <a:lnSpc>
                <a:spcPct val="20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由挣值报表可知，成本偏差（</a:t>
            </a:r>
            <a:r>
              <a:rPr lang="en-US" altLang="zh-CN" sz="2400" b="1" dirty="0">
                <a:latin typeface="宋体" panose="02010600030101010101" pitchFamily="2" charset="-122"/>
                <a:ea typeface="宋体" panose="02010600030101010101" pitchFamily="2" charset="-122"/>
              </a:rPr>
              <a:t>CV</a:t>
            </a:r>
            <a:r>
              <a:rPr lang="zh-CN" altLang="en-US" sz="2400" b="1" dirty="0">
                <a:latin typeface="宋体" panose="02010600030101010101" pitchFamily="2" charset="-122"/>
                <a:ea typeface="宋体" panose="02010600030101010101" pitchFamily="2" charset="-122"/>
              </a:rPr>
              <a:t>）为负值，所以项目成本超出预算。</a:t>
            </a:r>
            <a:r>
              <a:rPr lang="en-US" altLang="zh-CN" sz="2400" b="1" dirty="0">
                <a:latin typeface="宋体" panose="02010600030101010101" pitchFamily="2" charset="-122"/>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a:p>
            <a:pPr>
              <a:lnSpc>
                <a:spcPct val="200000"/>
              </a:lnSpc>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详细资金分配见于现金流报表。</a:t>
            </a:r>
            <a:endParaRPr lang="en-US" altLang="zh-CN" sz="2400" b="1" dirty="0">
              <a:latin typeface="宋体" panose="02010600030101010101" pitchFamily="2" charset="-122"/>
              <a:ea typeface="宋体" panose="02010600030101010101" pitchFamily="2" charset="-122"/>
            </a:endParaRPr>
          </a:p>
          <a:p>
            <a:pPr>
              <a:lnSpc>
                <a:spcPct val="200000"/>
              </a:lnSpc>
            </a:pPr>
            <a:r>
              <a:rPr lang="en-US" altLang="zh-CN" sz="2400" dirty="0"/>
              <a:t>      </a:t>
            </a:r>
            <a:endParaRPr lang="en-US" altLang="zh-CN"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5.2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项目时间控制</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43" name="图片 42"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45" name="文本框 44"/>
          <p:cNvSpPr txBox="1"/>
          <p:nvPr/>
        </p:nvSpPr>
        <p:spPr>
          <a:xfrm>
            <a:off x="723442" y="1419674"/>
            <a:ext cx="485192" cy="2676525"/>
          </a:xfrm>
          <a:prstGeom prst="rect">
            <a:avLst/>
          </a:prstGeom>
          <a:noFill/>
        </p:spPr>
        <p:txBody>
          <a:bodyPr wrap="square" rtlCol="0">
            <a:spAutoFit/>
          </a:bodyPr>
          <a:lstStyle/>
          <a:p>
            <a:r>
              <a:rPr lang="zh-CN" altLang="en-US" sz="2800" dirty="0"/>
              <a:t>现金流量报表</a:t>
            </a:r>
            <a:endParaRPr lang="zh-CN" altLang="en-US" sz="2800" dirty="0"/>
          </a:p>
        </p:txBody>
      </p:sp>
      <p:pic>
        <p:nvPicPr>
          <p:cNvPr id="78" name="PA-图片 4" descr="scooter-10-a"/>
          <p:cNvPicPr>
            <a:picLocks noChangeAspect="1"/>
          </p:cNvPicPr>
          <p:nvPr>
            <p:custDataLst>
              <p:tags r:id="rId4"/>
            </p:custDataLst>
          </p:nvPr>
        </p:nvPicPr>
        <p:blipFill>
          <a:blip r:embed="rId5"/>
          <a:srcRect/>
          <a:stretch>
            <a:fillRect/>
          </a:stretch>
        </p:blipFill>
        <p:spPr>
          <a:xfrm>
            <a:off x="2513330" y="854075"/>
            <a:ext cx="8093075" cy="6006465"/>
          </a:xfrm>
          <a:prstGeom prst="rect">
            <a:avLst/>
          </a:prstGeom>
        </p:spPr>
      </p:pic>
      <p:pic>
        <p:nvPicPr>
          <p:cNvPr id="79" name="PA-图片 6" descr="scooter-11-1442"/>
          <p:cNvPicPr>
            <a:picLocks noChangeAspect="1"/>
          </p:cNvPicPr>
          <p:nvPr>
            <p:custDataLst>
              <p:tags r:id="rId6"/>
            </p:custDataLst>
          </p:nvPr>
        </p:nvPicPr>
        <p:blipFill>
          <a:blip r:embed="rId7"/>
          <a:srcRect/>
          <a:stretch>
            <a:fillRect/>
          </a:stretch>
        </p:blipFill>
        <p:spPr>
          <a:xfrm>
            <a:off x="1986915" y="793115"/>
            <a:ext cx="9665970" cy="5932805"/>
          </a:xfrm>
          <a:prstGeom prst="rect">
            <a:avLst/>
          </a:prstGeom>
        </p:spPr>
      </p:pic>
      <p:pic>
        <p:nvPicPr>
          <p:cNvPr id="80" name="PA-图片 7" descr="scooter-01-1442"/>
          <p:cNvPicPr>
            <a:picLocks noChangeAspect="1"/>
          </p:cNvPicPr>
          <p:nvPr>
            <p:custDataLst>
              <p:tags r:id="rId8"/>
            </p:custDataLst>
          </p:nvPr>
        </p:nvPicPr>
        <p:blipFill>
          <a:blip r:embed="rId9"/>
          <a:srcRect/>
          <a:stretch>
            <a:fillRect/>
          </a:stretch>
        </p:blipFill>
        <p:spPr>
          <a:xfrm>
            <a:off x="2120504" y="918210"/>
            <a:ext cx="9319478" cy="5970229"/>
          </a:xfrm>
          <a:prstGeom prst="rect">
            <a:avLst/>
          </a:prstGeom>
        </p:spPr>
      </p:pic>
      <p:sp>
        <p:nvSpPr>
          <p:cNvPr id="81" name="PA-半闭框 7"/>
          <p:cNvSpPr/>
          <p:nvPr>
            <p:custDataLst>
              <p:tags r:id="rId10"/>
            </p:custDataLst>
          </p:nvPr>
        </p:nvSpPr>
        <p:spPr>
          <a:xfrm flipH="1">
            <a:off x="11407380" y="547742"/>
            <a:ext cx="488125" cy="488125"/>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82" name="PA-半闭框 8"/>
          <p:cNvSpPr/>
          <p:nvPr>
            <p:custDataLst>
              <p:tags r:id="rId11"/>
            </p:custDataLst>
          </p:nvPr>
        </p:nvSpPr>
        <p:spPr>
          <a:xfrm flipV="1">
            <a:off x="1499073" y="6372350"/>
            <a:ext cx="488125" cy="488125"/>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83" name="文本框 82"/>
          <p:cNvSpPr txBox="1"/>
          <p:nvPr/>
        </p:nvSpPr>
        <p:spPr>
          <a:xfrm>
            <a:off x="744071" y="1419852"/>
            <a:ext cx="494522" cy="2676525"/>
          </a:xfrm>
          <a:prstGeom prst="rect">
            <a:avLst/>
          </a:prstGeom>
          <a:noFill/>
        </p:spPr>
        <p:txBody>
          <a:bodyPr wrap="square" rtlCol="0">
            <a:spAutoFit/>
          </a:bodyPr>
          <a:p>
            <a:r>
              <a:rPr lang="zh-CN" altLang="en-US" sz="2800" dirty="0"/>
              <a:t>挣值报告报表</a:t>
            </a:r>
            <a:endParaRPr lang="zh-CN" altLang="en-US" sz="2800" dirty="0"/>
          </a:p>
        </p:txBody>
      </p:sp>
      <p:sp>
        <p:nvSpPr>
          <p:cNvPr id="84" name="文本框 83"/>
          <p:cNvSpPr txBox="1"/>
          <p:nvPr/>
        </p:nvSpPr>
        <p:spPr>
          <a:xfrm>
            <a:off x="879431" y="1458241"/>
            <a:ext cx="359275" cy="2676525"/>
          </a:xfrm>
          <a:prstGeom prst="rect">
            <a:avLst/>
          </a:prstGeom>
          <a:noFill/>
        </p:spPr>
        <p:txBody>
          <a:bodyPr wrap="square" rtlCol="0">
            <a:spAutoFit/>
          </a:bodyPr>
          <a:p>
            <a:r>
              <a:rPr lang="zh-CN" altLang="en-US" sz="2800" dirty="0"/>
              <a:t>关键任务报表</a:t>
            </a:r>
            <a:endParaRPr lang="zh-CN" altLang="en-US" sz="2800" dirty="0"/>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81"/>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81"/>
                                        </p:tgtEl>
                                        <p:attrNameLst>
                                          <p:attrName>ppt_x</p:attrName>
                                          <p:attrName>ppt_y</p:attrName>
                                        </p:attrNameLst>
                                      </p:cBhvr>
                                    </p:animMotion>
                                  </p:childTnLst>
                                </p:cTn>
                              </p:par>
                              <p:par>
                                <p:cTn id="9" presetID="9999"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82"/>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82"/>
                                        </p:tgtEl>
                                        <p:attrNameLst>
                                          <p:attrName>ppt_x</p:attrName>
                                          <p:attrName>ppt_y</p:attrName>
                                        </p:attrNameLst>
                                      </p:cBhvr>
                                    </p:animMotion>
                                  </p:childTnLst>
                                </p:cTn>
                              </p:par>
                              <p:par>
                                <p:cTn id="13" presetID="9999"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800"/>
                                        <p:tgtEl>
                                          <p:spTgt spid="78"/>
                                        </p:tgtEl>
                                      </p:cBhvr>
                                    </p:animEffect>
                                    <p:anim calcmode="lin" valueType="num">
                                      <p:cBhvr>
                                        <p:cTn id="16" dur="800" fill="hold"/>
                                        <p:tgtEl>
                                          <p:spTgt spid="78"/>
                                        </p:tgtEl>
                                        <p:attrNameLst>
                                          <p:attrName>ppt_x</p:attrName>
                                        </p:attrNameLst>
                                      </p:cBhvr>
                                      <p:tavLst>
                                        <p:tav tm="0">
                                          <p:val>
                                            <p:strVal val="#ppt_x"/>
                                          </p:val>
                                        </p:tav>
                                        <p:tav tm="100000">
                                          <p:val>
                                            <p:strVal val="#ppt_x"/>
                                          </p:val>
                                        </p:tav>
                                      </p:tavLst>
                                    </p:anim>
                                    <p:anim calcmode="lin" valueType="num">
                                      <p:cBhvr>
                                        <p:cTn id="17" dur="800" fill="hold"/>
                                        <p:tgtEl>
                                          <p:spTgt spid="78"/>
                                        </p:tgtEl>
                                        <p:attrNameLst>
                                          <p:attrName>ppt_y</p:attrName>
                                        </p:attrNameLst>
                                      </p:cBhvr>
                                      <p:tavLst>
                                        <p:tav tm="0">
                                          <p:val>
                                            <p:strVal val="#ppt_y+.1"/>
                                          </p:val>
                                        </p:tav>
                                        <p:tav tm="100000">
                                          <p:val>
                                            <p:strVal val="#ppt_y"/>
                                          </p:val>
                                        </p:tav>
                                      </p:tavLst>
                                    </p:anim>
                                  </p:childTnLst>
                                </p:cTn>
                              </p:par>
                              <p:par>
                                <p:cTn id="18" presetID="6" presetClass="entr" presetSubtype="16" fill="hold" grpId="0" nodeType="withEffect">
                                  <p:stCondLst>
                                    <p:cond delay="0"/>
                                  </p:stCondLst>
                                  <p:childTnLst>
                                    <p:set>
                                      <p:cBhvr>
                                        <p:cTn id="19" dur="1000" fill="hold">
                                          <p:stCondLst>
                                            <p:cond delay="0"/>
                                          </p:stCondLst>
                                        </p:cTn>
                                        <p:tgtEl>
                                          <p:spTgt spid="83"/>
                                        </p:tgtEl>
                                        <p:attrNameLst>
                                          <p:attrName>style.visibility</p:attrName>
                                        </p:attrNameLst>
                                      </p:cBhvr>
                                      <p:to>
                                        <p:strVal val="visible"/>
                                      </p:to>
                                    </p:set>
                                    <p:animEffect transition="in" filter="circle(in)">
                                      <p:cBhvr>
                                        <p:cTn id="20" dur="1000"/>
                                        <p:tgtEl>
                                          <p:spTgt spid="83"/>
                                        </p:tgtEl>
                                      </p:cBhvr>
                                    </p:animEffect>
                                  </p:childTnLst>
                                  <p:subTnLst>
                                    <p:set>
                                      <p:cBhvr override="childStyle">
                                        <p:cTn dur="65" fill="hold" display="1" masterRel="nextClick" afterEffect="1"/>
                                        <p:tgtEl>
                                          <p:spTgt spid="8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999" presetClass="exit" presetSubtype="0" fill="hold" nodeType="clickEffect">
                                  <p:stCondLst>
                                    <p:cond delay="0"/>
                                  </p:stCondLst>
                                  <p:childTnLst>
                                    <p:animEffect transition="out" filter="fade">
                                      <p:cBhvr>
                                        <p:cTn id="24" dur="600"/>
                                        <p:tgtEl>
                                          <p:spTgt spid="78"/>
                                        </p:tgtEl>
                                      </p:cBhvr>
                                    </p:animEffect>
                                    <p:anim calcmode="lin" valueType="num">
                                      <p:cBhvr>
                                        <p:cTn id="25" dur="600"/>
                                        <p:tgtEl>
                                          <p:spTgt spid="78"/>
                                        </p:tgtEl>
                                        <p:attrNameLst>
                                          <p:attrName>ppt_x</p:attrName>
                                        </p:attrNameLst>
                                      </p:cBhvr>
                                      <p:tavLst>
                                        <p:tav tm="0">
                                          <p:val>
                                            <p:strVal val="ppt_x"/>
                                          </p:val>
                                        </p:tav>
                                        <p:tav tm="100000">
                                          <p:val>
                                            <p:strVal val="ppt_x"/>
                                          </p:val>
                                        </p:tav>
                                      </p:tavLst>
                                    </p:anim>
                                    <p:anim calcmode="lin" valueType="num">
                                      <p:cBhvr>
                                        <p:cTn id="26" dur="600"/>
                                        <p:tgtEl>
                                          <p:spTgt spid="78"/>
                                        </p:tgtEl>
                                        <p:attrNameLst>
                                          <p:attrName>ppt_y</p:attrName>
                                        </p:attrNameLst>
                                      </p:cBhvr>
                                      <p:tavLst>
                                        <p:tav tm="0">
                                          <p:val>
                                            <p:strVal val="ppt_y"/>
                                          </p:val>
                                        </p:tav>
                                        <p:tav tm="100000">
                                          <p:val>
                                            <p:strVal val="ppt_y+.1"/>
                                          </p:val>
                                        </p:tav>
                                      </p:tavLst>
                                    </p:anim>
                                    <p:set>
                                      <p:cBhvr>
                                        <p:cTn id="27" dur="1" fill="hold">
                                          <p:stCondLst>
                                            <p:cond delay="599"/>
                                          </p:stCondLst>
                                        </p:cTn>
                                        <p:tgtEl>
                                          <p:spTgt spid="78"/>
                                        </p:tgtEl>
                                        <p:attrNameLst>
                                          <p:attrName>style.visibility</p:attrName>
                                        </p:attrNameLst>
                                      </p:cBhvr>
                                      <p:to>
                                        <p:strVal val="hidden"/>
                                      </p:to>
                                    </p:set>
                                  </p:childTnLst>
                                </p:cTn>
                              </p:par>
                              <p:par>
                                <p:cTn id="28" presetID="6" presetClass="entr" presetSubtype="16" fill="hold" grpId="0" nodeType="withEffect">
                                  <p:stCondLst>
                                    <p:cond delay="0"/>
                                  </p:stCondLst>
                                  <p:childTnLst>
                                    <p:set>
                                      <p:cBhvr>
                                        <p:cTn id="29" dur="1000" fill="hold">
                                          <p:stCondLst>
                                            <p:cond delay="0"/>
                                          </p:stCondLst>
                                        </p:cTn>
                                        <p:tgtEl>
                                          <p:spTgt spid="45"/>
                                        </p:tgtEl>
                                        <p:attrNameLst>
                                          <p:attrName>style.visibility</p:attrName>
                                        </p:attrNameLst>
                                      </p:cBhvr>
                                      <p:to>
                                        <p:strVal val="visible"/>
                                      </p:to>
                                    </p:set>
                                    <p:animEffect transition="in" filter="circle(in)">
                                      <p:cBhvr>
                                        <p:cTn id="30" dur="1000"/>
                                        <p:tgtEl>
                                          <p:spTgt spid="45"/>
                                        </p:tgtEl>
                                      </p:cBhvr>
                                    </p:animEffect>
                                  </p:childTnLst>
                                  <p:subTnLst>
                                    <p:set>
                                      <p:cBhvr override="childStyle">
                                        <p:cTn dur="65" fill="hold" display="1" masterRel="nextClick" afterEffect="1"/>
                                        <p:tgtEl>
                                          <p:spTgt spid="45"/>
                                        </p:tgtEl>
                                        <p:attrNameLst>
                                          <p:attrName>style.visibility</p:attrName>
                                        </p:attrNameLst>
                                      </p:cBhvr>
                                      <p:to>
                                        <p:strVal val="hidden"/>
                                      </p:to>
                                    </p:set>
                                  </p:subTnLst>
                                </p:cTn>
                              </p:par>
                              <p:par>
                                <p:cTn id="31" presetID="9999"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600"/>
                                        <p:tgtEl>
                                          <p:spTgt spid="79"/>
                                        </p:tgtEl>
                                      </p:cBhvr>
                                    </p:animEffect>
                                    <p:anim calcmode="lin" valueType="num">
                                      <p:cBhvr>
                                        <p:cTn id="34" dur="600" fill="hold"/>
                                        <p:tgtEl>
                                          <p:spTgt spid="79"/>
                                        </p:tgtEl>
                                        <p:attrNameLst>
                                          <p:attrName>ppt_x</p:attrName>
                                        </p:attrNameLst>
                                      </p:cBhvr>
                                      <p:tavLst>
                                        <p:tav tm="0">
                                          <p:val>
                                            <p:strVal val="#ppt_x"/>
                                          </p:val>
                                        </p:tav>
                                        <p:tav tm="100000">
                                          <p:val>
                                            <p:strVal val="#ppt_x"/>
                                          </p:val>
                                        </p:tav>
                                      </p:tavLst>
                                    </p:anim>
                                    <p:anim calcmode="lin" valueType="num">
                                      <p:cBhvr>
                                        <p:cTn id="35" dur="6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9999" presetClass="exit" presetSubtype="0" fill="hold" nodeType="clickEffect">
                                  <p:stCondLst>
                                    <p:cond delay="0"/>
                                  </p:stCondLst>
                                  <p:childTnLst>
                                    <p:animEffect transition="out" filter="fade">
                                      <p:cBhvr>
                                        <p:cTn id="39" dur="600"/>
                                        <p:tgtEl>
                                          <p:spTgt spid="79"/>
                                        </p:tgtEl>
                                      </p:cBhvr>
                                    </p:animEffect>
                                    <p:anim calcmode="lin" valueType="num">
                                      <p:cBhvr>
                                        <p:cTn id="40" dur="600"/>
                                        <p:tgtEl>
                                          <p:spTgt spid="79"/>
                                        </p:tgtEl>
                                        <p:attrNameLst>
                                          <p:attrName>ppt_x</p:attrName>
                                        </p:attrNameLst>
                                      </p:cBhvr>
                                      <p:tavLst>
                                        <p:tav tm="0">
                                          <p:val>
                                            <p:strVal val="ppt_x"/>
                                          </p:val>
                                        </p:tav>
                                        <p:tav tm="100000">
                                          <p:val>
                                            <p:strVal val="ppt_x"/>
                                          </p:val>
                                        </p:tav>
                                      </p:tavLst>
                                    </p:anim>
                                    <p:anim calcmode="lin" valueType="num">
                                      <p:cBhvr>
                                        <p:cTn id="41" dur="600"/>
                                        <p:tgtEl>
                                          <p:spTgt spid="79"/>
                                        </p:tgtEl>
                                        <p:attrNameLst>
                                          <p:attrName>ppt_y</p:attrName>
                                        </p:attrNameLst>
                                      </p:cBhvr>
                                      <p:tavLst>
                                        <p:tav tm="0">
                                          <p:val>
                                            <p:strVal val="ppt_y"/>
                                          </p:val>
                                        </p:tav>
                                        <p:tav tm="100000">
                                          <p:val>
                                            <p:strVal val="ppt_y+.1"/>
                                          </p:val>
                                        </p:tav>
                                      </p:tavLst>
                                    </p:anim>
                                    <p:set>
                                      <p:cBhvr>
                                        <p:cTn id="42" dur="1" fill="hold">
                                          <p:stCondLst>
                                            <p:cond delay="599"/>
                                          </p:stCondLst>
                                        </p:cTn>
                                        <p:tgtEl>
                                          <p:spTgt spid="79"/>
                                        </p:tgtEl>
                                        <p:attrNameLst>
                                          <p:attrName>style.visibility</p:attrName>
                                        </p:attrNameLst>
                                      </p:cBhvr>
                                      <p:to>
                                        <p:strVal val="hidden"/>
                                      </p:to>
                                    </p:set>
                                  </p:childTnLst>
                                </p:cTn>
                              </p:par>
                              <p:par>
                                <p:cTn id="43" presetID="6" presetClass="entr" presetSubtype="16" fill="hold" grpId="0" nodeType="withEffect">
                                  <p:stCondLst>
                                    <p:cond delay="0"/>
                                  </p:stCondLst>
                                  <p:childTnLst>
                                    <p:set>
                                      <p:cBhvr>
                                        <p:cTn id="44" dur="1000" fill="hold">
                                          <p:stCondLst>
                                            <p:cond delay="0"/>
                                          </p:stCondLst>
                                        </p:cTn>
                                        <p:tgtEl>
                                          <p:spTgt spid="84"/>
                                        </p:tgtEl>
                                        <p:attrNameLst>
                                          <p:attrName>style.visibility</p:attrName>
                                        </p:attrNameLst>
                                      </p:cBhvr>
                                      <p:to>
                                        <p:strVal val="visible"/>
                                      </p:to>
                                    </p:set>
                                    <p:animEffect transition="in" filter="circle(in)">
                                      <p:cBhvr>
                                        <p:cTn id="45" dur="1000"/>
                                        <p:tgtEl>
                                          <p:spTgt spid="84"/>
                                        </p:tgtEl>
                                      </p:cBhvr>
                                    </p:animEffect>
                                  </p:childTnLst>
                                </p:cTn>
                              </p:par>
                              <p:par>
                                <p:cTn id="46" presetID="9999" presetClass="entr" presetSubtype="0"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600"/>
                                        <p:tgtEl>
                                          <p:spTgt spid="80"/>
                                        </p:tgtEl>
                                      </p:cBhvr>
                                    </p:animEffect>
                                    <p:anim calcmode="lin" valueType="num">
                                      <p:cBhvr>
                                        <p:cTn id="49" dur="600" fill="hold"/>
                                        <p:tgtEl>
                                          <p:spTgt spid="80"/>
                                        </p:tgtEl>
                                        <p:attrNameLst>
                                          <p:attrName>ppt_x</p:attrName>
                                        </p:attrNameLst>
                                      </p:cBhvr>
                                      <p:tavLst>
                                        <p:tav tm="0">
                                          <p:val>
                                            <p:strVal val="#ppt_x"/>
                                          </p:val>
                                        </p:tav>
                                        <p:tav tm="100000">
                                          <p:val>
                                            <p:strVal val="#ppt_x"/>
                                          </p:val>
                                        </p:tav>
                                      </p:tavLst>
                                    </p:anim>
                                    <p:anim calcmode="lin" valueType="num">
                                      <p:cBhvr>
                                        <p:cTn id="50" dur="6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P spid="82" grpId="0" bldLvl="0" animBg="1"/>
      <p:bldP spid="83" grpId="0"/>
      <p:bldP spid="45" grpId="0"/>
      <p:bldP spid="8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5.3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项目资源控制</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43" name="图片 42"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7" name="图片 6"/>
          <p:cNvPicPr>
            <a:picLocks noChangeAspect="1"/>
          </p:cNvPicPr>
          <p:nvPr/>
        </p:nvPicPr>
        <p:blipFill>
          <a:blip r:embed="rId4"/>
          <a:stretch>
            <a:fillRect/>
          </a:stretch>
        </p:blipFill>
        <p:spPr>
          <a:xfrm>
            <a:off x="1510030" y="3861435"/>
            <a:ext cx="8690610" cy="2399665"/>
          </a:xfrm>
          <a:prstGeom prst="rect">
            <a:avLst/>
          </a:prstGeom>
        </p:spPr>
      </p:pic>
      <p:sp>
        <p:nvSpPr>
          <p:cNvPr id="8" name="文本框 7"/>
          <p:cNvSpPr txBox="1"/>
          <p:nvPr/>
        </p:nvSpPr>
        <p:spPr>
          <a:xfrm>
            <a:off x="743088" y="3204150"/>
            <a:ext cx="2332654" cy="52197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资源成本</a:t>
            </a:r>
            <a:endParaRPr lang="zh-CN" altLang="en-US" sz="2800" b="1" dirty="0">
              <a:latin typeface="宋体" panose="02010600030101010101" pitchFamily="2" charset="-122"/>
              <a:ea typeface="宋体" panose="02010600030101010101" pitchFamily="2" charset="-122"/>
            </a:endParaRPr>
          </a:p>
        </p:txBody>
      </p:sp>
      <p:sp>
        <p:nvSpPr>
          <p:cNvPr id="11" name="文本框 10"/>
          <p:cNvSpPr txBox="1"/>
          <p:nvPr/>
        </p:nvSpPr>
        <p:spPr>
          <a:xfrm>
            <a:off x="742315" y="1152525"/>
            <a:ext cx="10225405" cy="1753235"/>
          </a:xfrm>
          <a:prstGeom prst="rect">
            <a:avLst/>
          </a:prstGeom>
          <a:noFill/>
        </p:spPr>
        <p:txBody>
          <a:bodyPr wrap="square" rtlCol="0">
            <a:spAutoFit/>
          </a:bodyPr>
          <a:lstStyle/>
          <a:p>
            <a:pPr>
              <a:lnSpc>
                <a:spcPct val="150000"/>
              </a:lnSpc>
            </a:pPr>
            <a:r>
              <a:rPr lang="zh-CN" altLang="en-US" sz="2400" dirty="0">
                <a:latin typeface="宋体" panose="02010600030101010101" pitchFamily="2" charset="-122"/>
                <a:ea typeface="宋体" panose="02010600030101010101" pitchFamily="2" charset="-122"/>
              </a:rPr>
              <a:t>    控制项目资源、进行资源调配在</a:t>
            </a:r>
            <a:r>
              <a:rPr lang="en-US" altLang="zh-CN" sz="2400" dirty="0">
                <a:latin typeface="宋体" panose="02010600030101010101" pitchFamily="2" charset="-122"/>
                <a:ea typeface="宋体" panose="02010600030101010101" pitchFamily="2" charset="-122"/>
              </a:rPr>
              <a:t>Project</a:t>
            </a:r>
            <a:r>
              <a:rPr lang="zh-CN" altLang="en-US" sz="2400" dirty="0">
                <a:latin typeface="宋体" panose="02010600030101010101" pitchFamily="2" charset="-122"/>
                <a:ea typeface="宋体" panose="02010600030101010101" pitchFamily="2" charset="-122"/>
              </a:rPr>
              <a:t>中进行，</a:t>
            </a:r>
            <a:r>
              <a:rPr lang="en-US" altLang="zh-CN" sz="2400" dirty="0">
                <a:latin typeface="宋体" panose="02010600030101010101" pitchFamily="2" charset="-122"/>
                <a:ea typeface="宋体" panose="02010600030101010101" pitchFamily="2" charset="-122"/>
              </a:rPr>
              <a:t>Project</a:t>
            </a:r>
            <a:r>
              <a:rPr lang="zh-CN" altLang="en-US" sz="2400" dirty="0">
                <a:latin typeface="宋体" panose="02010600030101010101" pitchFamily="2" charset="-122"/>
                <a:ea typeface="宋体" panose="02010600030101010101" pitchFamily="2" charset="-122"/>
              </a:rPr>
              <a:t>可以直观地查看项目的资源和任务成本，以及项目的关键路径。</a:t>
            </a:r>
            <a:endParaRPr lang="en-US" altLang="zh-CN" sz="2400" dirty="0">
              <a:latin typeface="宋体" panose="02010600030101010101" pitchFamily="2" charset="-122"/>
              <a:ea typeface="宋体" panose="02010600030101010101" pitchFamily="2" charset="-122"/>
            </a:endParaRPr>
          </a:p>
          <a:p>
            <a:pPr>
              <a:lnSpc>
                <a:spcPct val="150000"/>
              </a:lnSpc>
            </a:pPr>
            <a:r>
              <a:rPr lang="zh-CN" altLang="en-US" sz="2400" dirty="0">
                <a:latin typeface="宋体" panose="02010600030101010101" pitchFamily="2" charset="-122"/>
                <a:ea typeface="宋体" panose="02010600030101010101" pitchFamily="2" charset="-122"/>
              </a:rPr>
              <a:t>    跟踪项目执行的过程中可以发现，至项目结束基本按照预期计划进行。</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5.3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项目资源控制</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43" name="图片 42"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8" name="文本框 7"/>
          <p:cNvSpPr txBox="1"/>
          <p:nvPr/>
        </p:nvSpPr>
        <p:spPr>
          <a:xfrm>
            <a:off x="1327918" y="1044354"/>
            <a:ext cx="2332654" cy="52197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任务成本</a:t>
            </a:r>
            <a:endParaRPr lang="zh-CN" altLang="en-US" sz="2800" b="1"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4"/>
          <a:stretch>
            <a:fillRect/>
          </a:stretch>
        </p:blipFill>
        <p:spPr>
          <a:xfrm>
            <a:off x="1446530" y="1633855"/>
            <a:ext cx="8072755" cy="4879975"/>
          </a:xfrm>
          <a:prstGeom prst="rect">
            <a:avLst/>
          </a:prstGeom>
        </p:spPr>
      </p:pic>
      <p:sp>
        <p:nvSpPr>
          <p:cNvPr id="24" name="心形 23">
            <a:hlinkClick r:id="rId5" action="ppaction://hlinksldjump"/>
          </p:cNvPr>
          <p:cNvSpPr/>
          <p:nvPr/>
        </p:nvSpPr>
        <p:spPr>
          <a:xfrm>
            <a:off x="11221720" y="6028055"/>
            <a:ext cx="619760" cy="525145"/>
          </a:xfrm>
          <a:prstGeom prst="hear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5402" t="72068" r="28398" b="1603"/>
          <a:stretch>
            <a:fillRect/>
          </a:stretch>
        </p:blipFill>
        <p:spPr>
          <a:xfrm>
            <a:off x="300941" y="3650761"/>
            <a:ext cx="2939969" cy="3207239"/>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8567" t="41856" r="53207" b="38059"/>
          <a:stretch>
            <a:fillRect/>
          </a:stretch>
        </p:blipFill>
        <p:spPr>
          <a:xfrm rot="19862965">
            <a:off x="3465072" y="5138108"/>
            <a:ext cx="1747777" cy="1377387"/>
          </a:xfrm>
          <a:prstGeom prst="rect">
            <a:avLst/>
          </a:prstGeom>
        </p:spPr>
      </p:pic>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58945" t="39156" b="38059"/>
          <a:stretch>
            <a:fillRect/>
          </a:stretch>
        </p:blipFill>
        <p:spPr>
          <a:xfrm rot="1671966">
            <a:off x="10359460" y="5140015"/>
            <a:ext cx="1877134" cy="1562583"/>
          </a:xfrm>
          <a:prstGeom prst="rect">
            <a:avLst/>
          </a:prstGeom>
        </p:spPr>
      </p:pic>
      <p:pic>
        <p:nvPicPr>
          <p:cNvPr id="29" name="图片 28"/>
          <p:cNvPicPr>
            <a:picLocks noChangeAspect="1"/>
          </p:cNvPicPr>
          <p:nvPr/>
        </p:nvPicPr>
        <p:blipFill rotWithShape="1">
          <a:blip r:embed="rId2">
            <a:extLst>
              <a:ext uri="{28A0092B-C50C-407E-A947-70E740481C1C}">
                <a14:useLocalDpi xmlns:a14="http://schemas.microsoft.com/office/drawing/2010/main" val="0"/>
              </a:ext>
            </a:extLst>
          </a:blip>
          <a:srcRect l="58946" t="8270" r="4854" b="72068"/>
          <a:stretch>
            <a:fillRect/>
          </a:stretch>
        </p:blipFill>
        <p:spPr>
          <a:xfrm rot="1039134">
            <a:off x="9998597" y="491371"/>
            <a:ext cx="1655180" cy="1348451"/>
          </a:xfrm>
          <a:prstGeom prst="rect">
            <a:avLst/>
          </a:prstGeom>
        </p:spPr>
      </p:pic>
      <p:pic>
        <p:nvPicPr>
          <p:cNvPr id="30" name="图片 29"/>
          <p:cNvPicPr>
            <a:picLocks noChangeAspect="1"/>
          </p:cNvPicPr>
          <p:nvPr>
            <p:custDataLst>
              <p:tags r:id="rId3"/>
            </p:custDataLst>
          </p:nvPr>
        </p:nvPicPr>
        <p:blipFill rotWithShape="1">
          <a:blip r:embed="rId2">
            <a:extLst>
              <a:ext uri="{28A0092B-C50C-407E-A947-70E740481C1C}">
                <a14:useLocalDpi xmlns:a14="http://schemas.microsoft.com/office/drawing/2010/main" val="0"/>
              </a:ext>
            </a:extLst>
          </a:blip>
          <a:srcRect t="8270" r="55738" b="68270"/>
          <a:stretch>
            <a:fillRect/>
          </a:stretch>
        </p:blipFill>
        <p:spPr>
          <a:xfrm rot="20592323">
            <a:off x="1027883" y="533634"/>
            <a:ext cx="2023749" cy="1608883"/>
          </a:xfrm>
          <a:prstGeom prst="rect">
            <a:avLst/>
          </a:prstGeom>
        </p:spPr>
      </p:pic>
      <p:sp>
        <p:nvSpPr>
          <p:cNvPr id="31" name="文本框 30"/>
          <p:cNvSpPr txBox="1"/>
          <p:nvPr/>
        </p:nvSpPr>
        <p:spPr>
          <a:xfrm>
            <a:off x="5406042" y="3572166"/>
            <a:ext cx="4396130" cy="82994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a:t>
            </a:r>
            <a:r>
              <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收尾</a:t>
            </a:r>
            <a:endPar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2" name="文本框 31"/>
          <p:cNvSpPr txBox="1"/>
          <p:nvPr/>
        </p:nvSpPr>
        <p:spPr>
          <a:xfrm>
            <a:off x="6372207" y="1646596"/>
            <a:ext cx="2463800" cy="186118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06</a:t>
            </a:r>
            <a:endParaRPr kumimoji="0" lang="zh-CN" altLang="en-US"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23" name="图片 22" descr="logo西北大学黑色"/>
          <p:cNvPicPr>
            <a:picLocks noChangeAspect="1"/>
          </p:cNvPicPr>
          <p:nvPr>
            <p:custDataLst>
              <p:tags r:id="rId4"/>
            </p:custDataLst>
          </p:nvPr>
        </p:nvPicPr>
        <p:blipFill>
          <a:blip r:embed="rId5"/>
          <a:stretch>
            <a:fillRect/>
          </a:stretch>
        </p:blipFill>
        <p:spPr>
          <a:xfrm>
            <a:off x="10322560" y="0"/>
            <a:ext cx="1869440" cy="6280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6.1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项目问题</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总结</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sp>
        <p:nvSpPr>
          <p:cNvPr id="4" name="任意多边形 7"/>
          <p:cNvSpPr/>
          <p:nvPr/>
        </p:nvSpPr>
        <p:spPr>
          <a:xfrm>
            <a:off x="5705976" y="1179316"/>
            <a:ext cx="1560077" cy="2470120"/>
          </a:xfrm>
          <a:custGeom>
            <a:avLst/>
            <a:gdLst>
              <a:gd name="connsiteX0" fmla="*/ 662731 w 1308684"/>
              <a:gd name="connsiteY0" fmla="*/ 2072081 h 2072081"/>
              <a:gd name="connsiteX1" fmla="*/ 0 w 1308684"/>
              <a:gd name="connsiteY1" fmla="*/ 1442907 h 2072081"/>
              <a:gd name="connsiteX2" fmla="*/ 0 w 1308684"/>
              <a:gd name="connsiteY2" fmla="*/ 0 h 2072081"/>
              <a:gd name="connsiteX3" fmla="*/ 671120 w 1308684"/>
              <a:gd name="connsiteY3" fmla="*/ 662731 h 2072081"/>
              <a:gd name="connsiteX4" fmla="*/ 1308684 w 1308684"/>
              <a:gd name="connsiteY4" fmla="*/ 25167 h 2072081"/>
              <a:gd name="connsiteX5" fmla="*/ 1308684 w 1308684"/>
              <a:gd name="connsiteY5" fmla="*/ 1442907 h 2072081"/>
              <a:gd name="connsiteX6" fmla="*/ 662731 w 1308684"/>
              <a:gd name="connsiteY6" fmla="*/ 2072081 h 207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8684" h="2072081">
                <a:moveTo>
                  <a:pt x="662731" y="2072081"/>
                </a:moveTo>
                <a:lnTo>
                  <a:pt x="0" y="1442907"/>
                </a:lnTo>
                <a:lnTo>
                  <a:pt x="0" y="0"/>
                </a:lnTo>
                <a:lnTo>
                  <a:pt x="671120" y="662731"/>
                </a:lnTo>
                <a:lnTo>
                  <a:pt x="1308684" y="25167"/>
                </a:lnTo>
                <a:lnTo>
                  <a:pt x="1308684" y="1442907"/>
                </a:lnTo>
                <a:lnTo>
                  <a:pt x="662731" y="2072081"/>
                </a:lnTo>
                <a:close/>
              </a:path>
            </a:pathLst>
          </a:custGeom>
          <a:solidFill>
            <a:srgbClr val="44546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6" name="任意多边形 9"/>
          <p:cNvSpPr/>
          <p:nvPr/>
        </p:nvSpPr>
        <p:spPr>
          <a:xfrm rot="10800000">
            <a:off x="5729764" y="4143684"/>
            <a:ext cx="1560077" cy="2470120"/>
          </a:xfrm>
          <a:custGeom>
            <a:avLst/>
            <a:gdLst>
              <a:gd name="connsiteX0" fmla="*/ 662731 w 1308684"/>
              <a:gd name="connsiteY0" fmla="*/ 2072081 h 2072081"/>
              <a:gd name="connsiteX1" fmla="*/ 0 w 1308684"/>
              <a:gd name="connsiteY1" fmla="*/ 1442907 h 2072081"/>
              <a:gd name="connsiteX2" fmla="*/ 0 w 1308684"/>
              <a:gd name="connsiteY2" fmla="*/ 0 h 2072081"/>
              <a:gd name="connsiteX3" fmla="*/ 671120 w 1308684"/>
              <a:gd name="connsiteY3" fmla="*/ 662731 h 2072081"/>
              <a:gd name="connsiteX4" fmla="*/ 1308684 w 1308684"/>
              <a:gd name="connsiteY4" fmla="*/ 25167 h 2072081"/>
              <a:gd name="connsiteX5" fmla="*/ 1308684 w 1308684"/>
              <a:gd name="connsiteY5" fmla="*/ 1442907 h 2072081"/>
              <a:gd name="connsiteX6" fmla="*/ 662731 w 1308684"/>
              <a:gd name="connsiteY6" fmla="*/ 2072081 h 207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8684" h="2072081">
                <a:moveTo>
                  <a:pt x="662731" y="2072081"/>
                </a:moveTo>
                <a:lnTo>
                  <a:pt x="0" y="1442907"/>
                </a:lnTo>
                <a:lnTo>
                  <a:pt x="0" y="0"/>
                </a:lnTo>
                <a:lnTo>
                  <a:pt x="671120" y="662731"/>
                </a:lnTo>
                <a:lnTo>
                  <a:pt x="1308684" y="25167"/>
                </a:lnTo>
                <a:lnTo>
                  <a:pt x="1308684" y="1442907"/>
                </a:lnTo>
                <a:lnTo>
                  <a:pt x="662731" y="2072081"/>
                </a:lnTo>
                <a:close/>
              </a:path>
            </a:pathLst>
          </a:custGeom>
          <a:solidFill>
            <a:srgbClr val="44546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grpSp>
        <p:nvGrpSpPr>
          <p:cNvPr id="8" name="组合 7"/>
          <p:cNvGrpSpPr/>
          <p:nvPr/>
        </p:nvGrpSpPr>
        <p:grpSpPr>
          <a:xfrm>
            <a:off x="6247806" y="5134979"/>
            <a:ext cx="439679" cy="562295"/>
            <a:chOff x="1605186" y="572440"/>
            <a:chExt cx="563562" cy="720725"/>
          </a:xfrm>
          <a:solidFill>
            <a:schemeClr val="bg1"/>
          </a:solidFill>
        </p:grpSpPr>
        <p:sp>
          <p:nvSpPr>
            <p:cNvPr id="9"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0"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1"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sp>
        <p:nvSpPr>
          <p:cNvPr id="12" name="Freeform 223"/>
          <p:cNvSpPr/>
          <p:nvPr/>
        </p:nvSpPr>
        <p:spPr bwMode="auto">
          <a:xfrm>
            <a:off x="7324091" y="3684902"/>
            <a:ext cx="502251" cy="407336"/>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6" name="组合 15"/>
          <p:cNvGrpSpPr/>
          <p:nvPr/>
        </p:nvGrpSpPr>
        <p:grpSpPr>
          <a:xfrm>
            <a:off x="6298791" y="2108254"/>
            <a:ext cx="413179" cy="612243"/>
            <a:chOff x="1788810" y="2276744"/>
            <a:chExt cx="392113" cy="581026"/>
          </a:xfrm>
          <a:solidFill>
            <a:schemeClr val="bg1"/>
          </a:solidFill>
        </p:grpSpPr>
        <p:sp>
          <p:nvSpPr>
            <p:cNvPr id="17" name="Freeform 9"/>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18" name="Freeform 10"/>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19" name="Freeform 11"/>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grpSp>
      <p:sp>
        <p:nvSpPr>
          <p:cNvPr id="20" name="矩形 19"/>
          <p:cNvSpPr/>
          <p:nvPr/>
        </p:nvSpPr>
        <p:spPr>
          <a:xfrm>
            <a:off x="6125664" y="2891140"/>
            <a:ext cx="744491" cy="3002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rPr>
              <a:t>01</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endParaRPr>
          </a:p>
        </p:txBody>
      </p:sp>
      <p:sp>
        <p:nvSpPr>
          <p:cNvPr id="21" name="矩形 20"/>
          <p:cNvSpPr/>
          <p:nvPr/>
        </p:nvSpPr>
        <p:spPr>
          <a:xfrm>
            <a:off x="6338845" y="3735456"/>
            <a:ext cx="1039393" cy="3002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rPr>
              <a:t>02</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endParaRPr>
          </a:p>
        </p:txBody>
      </p:sp>
      <p:sp>
        <p:nvSpPr>
          <p:cNvPr id="22" name="矩形 21"/>
          <p:cNvSpPr/>
          <p:nvPr/>
        </p:nvSpPr>
        <p:spPr>
          <a:xfrm>
            <a:off x="5977876" y="4530749"/>
            <a:ext cx="1039393" cy="2990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rPr>
              <a:t>02</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endParaRPr>
          </a:p>
        </p:txBody>
      </p:sp>
      <p:sp>
        <p:nvSpPr>
          <p:cNvPr id="23" name="矩形 22"/>
          <p:cNvSpPr/>
          <p:nvPr/>
        </p:nvSpPr>
        <p:spPr>
          <a:xfrm>
            <a:off x="4678717" y="3690073"/>
            <a:ext cx="1039393" cy="3002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rPr>
              <a:t>04</a:t>
            </a:r>
            <a:endParaRPr kumimoji="0" lang="zh-CN" altLang="en-US" sz="135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endParaRPr>
          </a:p>
        </p:txBody>
      </p:sp>
      <p:sp>
        <p:nvSpPr>
          <p:cNvPr id="25"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333375" y="1849755"/>
            <a:ext cx="5046345" cy="4061460"/>
          </a:xfrm>
          <a:prstGeom prst="rect">
            <a:avLst/>
          </a:prstGeom>
        </p:spPr>
        <p:txBody>
          <a:bodyPr wrap="square">
            <a:spAutoFit/>
          </a:bodyPr>
          <a:lstStyle/>
          <a:p>
            <a:pPr algn="just">
              <a:lnSpc>
                <a:spcPct val="150000"/>
              </a:lnSpc>
              <a:buClrTx/>
              <a:buSzTx/>
              <a:buNone/>
            </a:pPr>
            <a:r>
              <a:rPr lang="en-US" altLang="zh-CN" sz="2800" b="1" dirty="0">
                <a:sym typeface="+mn-ea"/>
              </a:rPr>
              <a:t> </a:t>
            </a:r>
            <a:r>
              <a:rPr lang="zh-CN" altLang="en-US" sz="2800" b="1" dirty="0">
                <a:sym typeface="+mn-ea"/>
              </a:rPr>
              <a:t>团队经验欠缺、配合度有加强</a:t>
            </a:r>
            <a:endParaRPr lang="zh-CN" altLang="en-US" sz="2800" b="1" dirty="0"/>
          </a:p>
          <a:p>
            <a:pPr algn="just">
              <a:lnSpc>
                <a:spcPct val="150000"/>
              </a:lnSpc>
              <a:buClrTx/>
              <a:buSzTx/>
              <a:buNone/>
            </a:pPr>
            <a:r>
              <a:rPr kumimoji="0" lang="en-US" altLang="zh-CN" sz="2400" b="0" i="0" u="none" strike="noStrike" kern="1200" cap="none" spc="0" normalizeH="0" baseline="0" dirty="0">
                <a:sym typeface="+mn-ea"/>
              </a:rPr>
              <a:t>       </a:t>
            </a:r>
            <a:r>
              <a:rPr kumimoji="0" lang="zh-CN" altLang="en-US" sz="2400" b="0" i="0" u="none" strike="noStrike" kern="1200" cap="none" spc="0" normalizeH="0" baseline="0" dirty="0">
                <a:sym typeface="+mn-ea"/>
              </a:rPr>
              <a:t>由于都是第一次以项目管理的宏观角度切入软件项目开发，与以往单一开发不同，要更多的考虑到成本、时间、资源、范围等管理；同时成员之间工作效率与配合度也还需要进一步打磨。</a:t>
            </a:r>
            <a:endParaRPr kumimoji="0" lang="zh-CN" altLang="en-US" sz="2400" b="0" i="0" u="none" strike="noStrike" kern="1200" cap="none" spc="0" normalizeH="0" baseline="0" dirty="0">
              <a:sym typeface="+mn-ea"/>
            </a:endParaRPr>
          </a:p>
        </p:txBody>
      </p:sp>
      <p:sp>
        <p:nvSpPr>
          <p:cNvPr id="26"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7493635" y="1992630"/>
            <a:ext cx="4365625" cy="2953385"/>
          </a:xfrm>
          <a:prstGeom prst="rect">
            <a:avLst/>
          </a:prstGeom>
        </p:spPr>
        <p:txBody>
          <a:bodyPr wrap="square">
            <a:spAutoFit/>
          </a:bodyPr>
          <a:lstStyle/>
          <a:p>
            <a:pPr algn="ctr">
              <a:lnSpc>
                <a:spcPct val="150000"/>
              </a:lnSpc>
            </a:pPr>
            <a:r>
              <a:rPr lang="zh-CN" altLang="en-US" sz="2800" b="1" dirty="0">
                <a:sym typeface="+mn-ea"/>
              </a:rPr>
              <a:t>软件</a:t>
            </a:r>
            <a:r>
              <a:rPr lang="zh-CN" altLang="en-US" sz="2800" b="1" dirty="0">
                <a:sym typeface="+mn-ea"/>
              </a:rPr>
              <a:t>应用不熟练</a:t>
            </a:r>
            <a:endParaRPr lang="zh-CN" altLang="en-US" sz="2800" b="1" dirty="0"/>
          </a:p>
          <a:p>
            <a:pPr algn="just">
              <a:lnSpc>
                <a:spcPct val="150000"/>
              </a:lnSpc>
            </a:pPr>
            <a:r>
              <a:rPr lang="en-US" altLang="zh-CN" sz="2400" dirty="0">
                <a:sym typeface="+mn-ea"/>
              </a:rPr>
              <a:t>     </a:t>
            </a:r>
            <a:r>
              <a:rPr lang="zh-CN" altLang="en-US" sz="2400" dirty="0">
                <a:sym typeface="+mn-ea"/>
              </a:rPr>
              <a:t>在使用Microsoft Project时，针对甘特图的各项设置与理解，以及生成</a:t>
            </a:r>
            <a:r>
              <a:rPr lang="zh-CN" altLang="en-US" sz="2400" dirty="0">
                <a:sym typeface="+mn-ea"/>
              </a:rPr>
              <a:t>各类报表与并对其分析能力欠缺。</a:t>
            </a:r>
            <a:endParaRPr kumimoji="0" lang="zh-CN" altLang="en-US" sz="2400" b="0" i="0" u="none" strike="noStrike" kern="1200" cap="none" spc="0" normalizeH="0" baseline="0" dirty="0">
              <a:sym typeface="+mn-ea"/>
            </a:endParaRPr>
          </a:p>
        </p:txBody>
      </p:sp>
      <p:pic>
        <p:nvPicPr>
          <p:cNvPr id="28" name="图片 27"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6.2 </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团队成员</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感想</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6" name="文本框 5"/>
          <p:cNvSpPr txBox="1"/>
          <p:nvPr/>
        </p:nvSpPr>
        <p:spPr>
          <a:xfrm>
            <a:off x="848995" y="1299845"/>
            <a:ext cx="10494645" cy="4399915"/>
          </a:xfrm>
          <a:prstGeom prst="rect">
            <a:avLst/>
          </a:prstGeom>
          <a:noFill/>
        </p:spPr>
        <p:txBody>
          <a:bodyPr wrap="square" rtlCol="0">
            <a:spAutoFit/>
          </a:bodyPr>
          <a:lstStyle/>
          <a:p>
            <a:r>
              <a:rPr lang="zh-CN" altLang="en-US" sz="2800" b="1" dirty="0"/>
              <a:t>夜轲</a:t>
            </a:r>
            <a:endParaRPr lang="zh-CN" altLang="en-US" sz="2800" b="1" dirty="0"/>
          </a:p>
          <a:p>
            <a:pPr>
              <a:lnSpc>
                <a:spcPct val="150000"/>
              </a:lnSpc>
            </a:pPr>
            <a:r>
              <a:rPr lang="en-US" altLang="zh-CN" sz="2800" dirty="0"/>
              <a:t>        </a:t>
            </a:r>
            <a:r>
              <a:rPr lang="zh-CN" altLang="en-US" sz="2800" dirty="0"/>
              <a:t>对项目进行合理有效的管理十分重要，决定了项目能否正常进行及交付、投入使用。一个团结、默契的团队也十分重要，团队之间充分、及时的交流有助于项目的进行。</a:t>
            </a:r>
            <a:endParaRPr lang="zh-CN" altLang="en-US" sz="2800" dirty="0"/>
          </a:p>
          <a:p>
            <a:pPr>
              <a:lnSpc>
                <a:spcPct val="150000"/>
              </a:lnSpc>
            </a:pPr>
            <a:r>
              <a:rPr lang="en-US" altLang="zh-CN" sz="2800" dirty="0"/>
              <a:t>        </a:t>
            </a:r>
            <a:r>
              <a:rPr lang="zh-CN" altLang="en-US" sz="2800" dirty="0"/>
              <a:t>通过进行项目管理的实践提升了自身专业能力，学会了运用project进行管理，学会了在project上的各种操作，为未来走出社会打下基础。</a:t>
            </a:r>
            <a:endParaRPr lang="zh-CN" altLang="en-US" sz="2800" dirty="0"/>
          </a:p>
        </p:txBody>
      </p:sp>
      <p:pic>
        <p:nvPicPr>
          <p:cNvPr id="4" name="图片 3"/>
          <p:cNvPicPr>
            <a:picLocks noChangeAspect="1"/>
          </p:cNvPicPr>
          <p:nvPr>
            <p:custDataLst>
              <p:tags r:id="rId4"/>
            </p:custDataLst>
          </p:nvPr>
        </p:nvPicPr>
        <p:blipFill rotWithShape="1">
          <a:blip r:embed="rId5">
            <a:extLst>
              <a:ext uri="{28A0092B-C50C-407E-A947-70E740481C1C}">
                <a14:useLocalDpi xmlns:a14="http://schemas.microsoft.com/office/drawing/2010/main" val="0"/>
              </a:ext>
            </a:extLst>
          </a:blip>
          <a:srcRect l="58945" t="39156" b="38059"/>
          <a:stretch>
            <a:fillRect/>
          </a:stretch>
        </p:blipFill>
        <p:spPr>
          <a:xfrm rot="3171966">
            <a:off x="10359460" y="5140015"/>
            <a:ext cx="1877134" cy="15625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00A3A4"/>
                </a:solidFill>
                <a:effectLst/>
                <a:uLnTx/>
                <a:uFillTx/>
                <a:latin typeface="Century Gothic" panose="020B0502020202020204"/>
                <a:ea typeface="思源黑体 CN Bold"/>
                <a:cs typeface="+mn-ea"/>
                <a:sym typeface="+mn-lt"/>
              </a:rPr>
              <a:t>6.2 </a:t>
            </a:r>
            <a:r>
              <a:rPr lang="zh-CN" altLang="en-US" sz="3200" noProof="0" dirty="0">
                <a:ln>
                  <a:noFill/>
                </a:ln>
                <a:solidFill>
                  <a:srgbClr val="00A3A4"/>
                </a:solidFill>
                <a:effectLst/>
                <a:uLnTx/>
                <a:uFillTx/>
                <a:latin typeface="Century Gothic" panose="020B0502020202020204"/>
                <a:ea typeface="思源黑体 CN Bold"/>
                <a:cs typeface="+mn-ea"/>
                <a:sym typeface="+mn-lt"/>
              </a:rPr>
              <a:t>团队成员感想</a:t>
            </a: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6" name="文本框 5"/>
          <p:cNvSpPr txBox="1"/>
          <p:nvPr/>
        </p:nvSpPr>
        <p:spPr>
          <a:xfrm>
            <a:off x="867410" y="1110615"/>
            <a:ext cx="10640060" cy="4615815"/>
          </a:xfrm>
          <a:prstGeom prst="rect">
            <a:avLst/>
          </a:prstGeom>
          <a:noFill/>
        </p:spPr>
        <p:txBody>
          <a:bodyPr wrap="square" rtlCol="0">
            <a:spAutoFit/>
          </a:bodyPr>
          <a:lstStyle/>
          <a:p>
            <a:pPr>
              <a:lnSpc>
                <a:spcPct val="150000"/>
              </a:lnSpc>
            </a:pPr>
            <a:r>
              <a:rPr lang="zh-CN" altLang="en-US" sz="2800" b="1" dirty="0"/>
              <a:t>姜心明</a:t>
            </a:r>
            <a:endParaRPr lang="zh-CN" altLang="en-US" sz="2800" b="1" dirty="0"/>
          </a:p>
          <a:p>
            <a:pPr>
              <a:lnSpc>
                <a:spcPct val="150000"/>
              </a:lnSpc>
            </a:pPr>
            <a:r>
              <a:rPr lang="en-US" altLang="zh-CN" sz="2800" dirty="0"/>
              <a:t>        </a:t>
            </a:r>
            <a:r>
              <a:rPr lang="zh-CN" altLang="en-US" sz="2800" dirty="0"/>
              <a:t>实战一个项目，体验从启动到收尾阶段管理的全过程，最大的感受就是管理项目要明确“什么时候做什么事，对什么人说什么话”。在一开始就要有完整的规划。不能追求完美主义耽误进度，也不能缺乏沟通反复无效操作。高效利用时间才能事半功倍。明确与干系人沟通的重要性，不论是客户还是团队成员，都要进行沟通；团队成员内部更要团结协作，共同参与。</a:t>
            </a:r>
            <a:endParaRPr lang="zh-CN" altLang="en-US" sz="2800" dirty="0"/>
          </a:p>
        </p:txBody>
      </p:sp>
      <p:pic>
        <p:nvPicPr>
          <p:cNvPr id="10" name="图片 9"/>
          <p:cNvPicPr>
            <a:picLocks noChangeAspect="1"/>
          </p:cNvPicPr>
          <p:nvPr>
            <p:custDataLst>
              <p:tags r:id="rId4"/>
            </p:custDataLst>
          </p:nvPr>
        </p:nvPicPr>
        <p:blipFill rotWithShape="1">
          <a:blip r:embed="rId5">
            <a:extLst>
              <a:ext uri="{28A0092B-C50C-407E-A947-70E740481C1C}">
                <a14:useLocalDpi xmlns:a14="http://schemas.microsoft.com/office/drawing/2010/main" val="0"/>
              </a:ext>
            </a:extLst>
          </a:blip>
          <a:srcRect l="8567" t="41856" r="53207" b="38059"/>
          <a:stretch>
            <a:fillRect/>
          </a:stretch>
        </p:blipFill>
        <p:spPr>
          <a:xfrm rot="16562964">
            <a:off x="10229850" y="5403850"/>
            <a:ext cx="1678940" cy="1323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00A3A4"/>
                </a:solidFill>
                <a:effectLst/>
                <a:uLnTx/>
                <a:uFillTx/>
                <a:latin typeface="Century Gothic" panose="020B0502020202020204"/>
                <a:ea typeface="思源黑体 CN Bold"/>
                <a:cs typeface="+mn-ea"/>
                <a:sym typeface="+mn-lt"/>
              </a:rPr>
              <a:t>6.3 </a:t>
            </a:r>
            <a:r>
              <a:rPr lang="zh-CN" altLang="en-US" sz="3200" noProof="0" dirty="0">
                <a:ln>
                  <a:noFill/>
                </a:ln>
                <a:solidFill>
                  <a:srgbClr val="00A3A4"/>
                </a:solidFill>
                <a:effectLst/>
                <a:uLnTx/>
                <a:uFillTx/>
                <a:latin typeface="Century Gothic" panose="020B0502020202020204"/>
                <a:ea typeface="思源黑体 CN Bold"/>
                <a:cs typeface="+mn-ea"/>
                <a:sym typeface="+mn-lt"/>
              </a:rPr>
              <a:t>项目经理</a:t>
            </a:r>
            <a:r>
              <a:rPr lang="zh-CN" altLang="en-US" sz="3200" noProof="0" dirty="0">
                <a:ln>
                  <a:noFill/>
                </a:ln>
                <a:solidFill>
                  <a:srgbClr val="00A3A4"/>
                </a:solidFill>
                <a:effectLst/>
                <a:uLnTx/>
                <a:uFillTx/>
                <a:latin typeface="Century Gothic" panose="020B0502020202020204"/>
                <a:ea typeface="思源黑体 CN Bold"/>
                <a:cs typeface="+mn-ea"/>
                <a:sym typeface="+mn-lt"/>
              </a:rPr>
              <a:t>总结</a:t>
            </a:r>
            <a:endParaRPr lang="zh-CN" altLang="en-US" sz="320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42" name="组合 41"/>
          <p:cNvGrpSpPr/>
          <p:nvPr/>
        </p:nvGrpSpPr>
        <p:grpSpPr>
          <a:xfrm>
            <a:off x="4967236" y="3776865"/>
            <a:ext cx="723497" cy="421587"/>
            <a:chOff x="5238881" y="3710891"/>
            <a:chExt cx="763063" cy="444643"/>
          </a:xfrm>
        </p:grpSpPr>
        <p:sp>
          <p:nvSpPr>
            <p:cNvPr id="43" name="Freeform 82"/>
            <p:cNvSpPr/>
            <p:nvPr/>
          </p:nvSpPr>
          <p:spPr bwMode="auto">
            <a:xfrm>
              <a:off x="5238881" y="3759658"/>
              <a:ext cx="203676" cy="347109"/>
            </a:xfrm>
            <a:custGeom>
              <a:avLst/>
              <a:gdLst>
                <a:gd name="T0" fmla="*/ 61 w 71"/>
                <a:gd name="T1" fmla="*/ 0 h 121"/>
                <a:gd name="T2" fmla="*/ 65 w 71"/>
                <a:gd name="T3" fmla="*/ 0 h 121"/>
                <a:gd name="T4" fmla="*/ 67 w 71"/>
                <a:gd name="T5" fmla="*/ 3 h 121"/>
                <a:gd name="T6" fmla="*/ 71 w 71"/>
                <a:gd name="T7" fmla="*/ 7 h 121"/>
                <a:gd name="T8" fmla="*/ 71 w 71"/>
                <a:gd name="T9" fmla="*/ 11 h 121"/>
                <a:gd name="T10" fmla="*/ 71 w 71"/>
                <a:gd name="T11" fmla="*/ 15 h 121"/>
                <a:gd name="T12" fmla="*/ 67 w 71"/>
                <a:gd name="T13" fmla="*/ 19 h 121"/>
                <a:gd name="T14" fmla="*/ 26 w 71"/>
                <a:gd name="T15" fmla="*/ 60 h 121"/>
                <a:gd name="T16" fmla="*/ 67 w 71"/>
                <a:gd name="T17" fmla="*/ 102 h 121"/>
                <a:gd name="T18" fmla="*/ 71 w 71"/>
                <a:gd name="T19" fmla="*/ 106 h 121"/>
                <a:gd name="T20" fmla="*/ 71 w 71"/>
                <a:gd name="T21" fmla="*/ 111 h 121"/>
                <a:gd name="T22" fmla="*/ 71 w 71"/>
                <a:gd name="T23" fmla="*/ 115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3 h 121"/>
                <a:gd name="T36" fmla="*/ 53 w 71"/>
                <a:gd name="T37" fmla="*/ 3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3"/>
                  </a:lnTo>
                  <a:lnTo>
                    <a:pt x="71" y="7"/>
                  </a:lnTo>
                  <a:lnTo>
                    <a:pt x="71" y="11"/>
                  </a:lnTo>
                  <a:lnTo>
                    <a:pt x="71" y="15"/>
                  </a:lnTo>
                  <a:lnTo>
                    <a:pt x="67" y="19"/>
                  </a:lnTo>
                  <a:lnTo>
                    <a:pt x="26" y="60"/>
                  </a:lnTo>
                  <a:lnTo>
                    <a:pt x="67" y="102"/>
                  </a:lnTo>
                  <a:lnTo>
                    <a:pt x="71" y="106"/>
                  </a:lnTo>
                  <a:lnTo>
                    <a:pt x="71" y="111"/>
                  </a:lnTo>
                  <a:lnTo>
                    <a:pt x="71" y="115"/>
                  </a:lnTo>
                  <a:lnTo>
                    <a:pt x="67" y="117"/>
                  </a:lnTo>
                  <a:lnTo>
                    <a:pt x="61" y="121"/>
                  </a:lnTo>
                  <a:lnTo>
                    <a:pt x="53" y="117"/>
                  </a:lnTo>
                  <a:lnTo>
                    <a:pt x="4" y="68"/>
                  </a:lnTo>
                  <a:lnTo>
                    <a:pt x="0" y="60"/>
                  </a:lnTo>
                  <a:lnTo>
                    <a:pt x="4" y="53"/>
                  </a:lnTo>
                  <a:lnTo>
                    <a:pt x="53" y="3"/>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44" name="组合 43"/>
            <p:cNvGrpSpPr/>
            <p:nvPr/>
          </p:nvGrpSpPr>
          <p:grpSpPr>
            <a:xfrm>
              <a:off x="5557301" y="3710891"/>
              <a:ext cx="444643" cy="444643"/>
              <a:chOff x="5557301" y="3705153"/>
              <a:chExt cx="444643" cy="444643"/>
            </a:xfrm>
          </p:grpSpPr>
          <p:sp>
            <p:nvSpPr>
              <p:cNvPr id="45" name="Freeform 210"/>
              <p:cNvSpPr>
                <a:spLocks noEditPoints="1"/>
              </p:cNvSpPr>
              <p:nvPr/>
            </p:nvSpPr>
            <p:spPr bwMode="auto">
              <a:xfrm>
                <a:off x="5557301" y="3705153"/>
                <a:ext cx="444643" cy="444643"/>
              </a:xfrm>
              <a:custGeom>
                <a:avLst/>
                <a:gdLst>
                  <a:gd name="T0" fmla="*/ 78 w 155"/>
                  <a:gd name="T1" fmla="*/ 8 h 155"/>
                  <a:gd name="T2" fmla="*/ 61 w 155"/>
                  <a:gd name="T3" fmla="*/ 10 h 155"/>
                  <a:gd name="T4" fmla="*/ 43 w 155"/>
                  <a:gd name="T5" fmla="*/ 19 h 155"/>
                  <a:gd name="T6" fmla="*/ 25 w 155"/>
                  <a:gd name="T7" fmla="*/ 35 h 155"/>
                  <a:gd name="T8" fmla="*/ 13 w 155"/>
                  <a:gd name="T9" fmla="*/ 55 h 155"/>
                  <a:gd name="T10" fmla="*/ 9 w 155"/>
                  <a:gd name="T11" fmla="*/ 78 h 155"/>
                  <a:gd name="T12" fmla="*/ 11 w 155"/>
                  <a:gd name="T13" fmla="*/ 96 h 155"/>
                  <a:gd name="T14" fmla="*/ 19 w 155"/>
                  <a:gd name="T15" fmla="*/ 112 h 155"/>
                  <a:gd name="T16" fmla="*/ 33 w 155"/>
                  <a:gd name="T17" fmla="*/ 131 h 155"/>
                  <a:gd name="T18" fmla="*/ 55 w 155"/>
                  <a:gd name="T19" fmla="*/ 143 h 155"/>
                  <a:gd name="T20" fmla="*/ 78 w 155"/>
                  <a:gd name="T21" fmla="*/ 147 h 155"/>
                  <a:gd name="T22" fmla="*/ 94 w 155"/>
                  <a:gd name="T23" fmla="*/ 145 h 155"/>
                  <a:gd name="T24" fmla="*/ 112 w 155"/>
                  <a:gd name="T25" fmla="*/ 139 h 155"/>
                  <a:gd name="T26" fmla="*/ 130 w 155"/>
                  <a:gd name="T27" fmla="*/ 123 h 155"/>
                  <a:gd name="T28" fmla="*/ 143 w 155"/>
                  <a:gd name="T29" fmla="*/ 102 h 155"/>
                  <a:gd name="T30" fmla="*/ 147 w 155"/>
                  <a:gd name="T31" fmla="*/ 78 h 155"/>
                  <a:gd name="T32" fmla="*/ 145 w 155"/>
                  <a:gd name="T33" fmla="*/ 61 h 155"/>
                  <a:gd name="T34" fmla="*/ 136 w 155"/>
                  <a:gd name="T35" fmla="*/ 45 h 155"/>
                  <a:gd name="T36" fmla="*/ 122 w 155"/>
                  <a:gd name="T37" fmla="*/ 25 h 155"/>
                  <a:gd name="T38" fmla="*/ 100 w 155"/>
                  <a:gd name="T39" fmla="*/ 12 h 155"/>
                  <a:gd name="T40" fmla="*/ 78 w 155"/>
                  <a:gd name="T41" fmla="*/ 8 h 155"/>
                  <a:gd name="T42" fmla="*/ 78 w 155"/>
                  <a:gd name="T43" fmla="*/ 0 h 155"/>
                  <a:gd name="T44" fmla="*/ 104 w 155"/>
                  <a:gd name="T45" fmla="*/ 6 h 155"/>
                  <a:gd name="T46" fmla="*/ 126 w 155"/>
                  <a:gd name="T47" fmla="*/ 19 h 155"/>
                  <a:gd name="T48" fmla="*/ 145 w 155"/>
                  <a:gd name="T49" fmla="*/ 41 h 155"/>
                  <a:gd name="T50" fmla="*/ 153 w 155"/>
                  <a:gd name="T51" fmla="*/ 59 h 155"/>
                  <a:gd name="T52" fmla="*/ 155 w 155"/>
                  <a:gd name="T53" fmla="*/ 78 h 155"/>
                  <a:gd name="T54" fmla="*/ 151 w 155"/>
                  <a:gd name="T55" fmla="*/ 104 h 155"/>
                  <a:gd name="T56" fmla="*/ 136 w 155"/>
                  <a:gd name="T57" fmla="*/ 127 h 155"/>
                  <a:gd name="T58" fmla="*/ 116 w 155"/>
                  <a:gd name="T59" fmla="*/ 145 h 155"/>
                  <a:gd name="T60" fmla="*/ 96 w 155"/>
                  <a:gd name="T61" fmla="*/ 153 h 155"/>
                  <a:gd name="T62" fmla="*/ 78 w 155"/>
                  <a:gd name="T63" fmla="*/ 155 h 155"/>
                  <a:gd name="T64" fmla="*/ 51 w 155"/>
                  <a:gd name="T65" fmla="*/ 151 h 155"/>
                  <a:gd name="T66" fmla="*/ 29 w 155"/>
                  <a:gd name="T67" fmla="*/ 137 h 155"/>
                  <a:gd name="T68" fmla="*/ 11 w 155"/>
                  <a:gd name="T69" fmla="*/ 116 h 155"/>
                  <a:gd name="T70" fmla="*/ 3 w 155"/>
                  <a:gd name="T71" fmla="*/ 98 h 155"/>
                  <a:gd name="T72" fmla="*/ 0 w 155"/>
                  <a:gd name="T73" fmla="*/ 78 h 155"/>
                  <a:gd name="T74" fmla="*/ 5 w 155"/>
                  <a:gd name="T75" fmla="*/ 51 h 155"/>
                  <a:gd name="T76" fmla="*/ 19 w 155"/>
                  <a:gd name="T77" fmla="*/ 29 h 155"/>
                  <a:gd name="T78" fmla="*/ 39 w 155"/>
                  <a:gd name="T79" fmla="*/ 10 h 155"/>
                  <a:gd name="T80" fmla="*/ 59 w 155"/>
                  <a:gd name="T81" fmla="*/ 2 h 155"/>
                  <a:gd name="T82" fmla="*/ 78 w 155"/>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5">
                    <a:moveTo>
                      <a:pt x="78" y="8"/>
                    </a:moveTo>
                    <a:lnTo>
                      <a:pt x="61" y="10"/>
                    </a:lnTo>
                    <a:lnTo>
                      <a:pt x="43" y="19"/>
                    </a:lnTo>
                    <a:lnTo>
                      <a:pt x="25" y="35"/>
                    </a:lnTo>
                    <a:lnTo>
                      <a:pt x="13" y="55"/>
                    </a:lnTo>
                    <a:lnTo>
                      <a:pt x="9" y="78"/>
                    </a:lnTo>
                    <a:lnTo>
                      <a:pt x="11" y="96"/>
                    </a:lnTo>
                    <a:lnTo>
                      <a:pt x="19" y="112"/>
                    </a:lnTo>
                    <a:lnTo>
                      <a:pt x="33" y="131"/>
                    </a:lnTo>
                    <a:lnTo>
                      <a:pt x="55" y="143"/>
                    </a:lnTo>
                    <a:lnTo>
                      <a:pt x="78" y="147"/>
                    </a:lnTo>
                    <a:lnTo>
                      <a:pt x="94" y="145"/>
                    </a:lnTo>
                    <a:lnTo>
                      <a:pt x="112" y="139"/>
                    </a:lnTo>
                    <a:lnTo>
                      <a:pt x="130" y="123"/>
                    </a:lnTo>
                    <a:lnTo>
                      <a:pt x="143" y="102"/>
                    </a:lnTo>
                    <a:lnTo>
                      <a:pt x="147" y="78"/>
                    </a:lnTo>
                    <a:lnTo>
                      <a:pt x="145" y="61"/>
                    </a:lnTo>
                    <a:lnTo>
                      <a:pt x="136" y="45"/>
                    </a:lnTo>
                    <a:lnTo>
                      <a:pt x="122" y="25"/>
                    </a:lnTo>
                    <a:lnTo>
                      <a:pt x="100" y="12"/>
                    </a:lnTo>
                    <a:lnTo>
                      <a:pt x="78" y="8"/>
                    </a:lnTo>
                    <a:close/>
                    <a:moveTo>
                      <a:pt x="78" y="0"/>
                    </a:moveTo>
                    <a:lnTo>
                      <a:pt x="104" y="6"/>
                    </a:lnTo>
                    <a:lnTo>
                      <a:pt x="126" y="19"/>
                    </a:lnTo>
                    <a:lnTo>
                      <a:pt x="145" y="41"/>
                    </a:lnTo>
                    <a:lnTo>
                      <a:pt x="153" y="59"/>
                    </a:lnTo>
                    <a:lnTo>
                      <a:pt x="155" y="78"/>
                    </a:lnTo>
                    <a:lnTo>
                      <a:pt x="151" y="104"/>
                    </a:lnTo>
                    <a:lnTo>
                      <a:pt x="136" y="127"/>
                    </a:lnTo>
                    <a:lnTo>
                      <a:pt x="116" y="145"/>
                    </a:lnTo>
                    <a:lnTo>
                      <a:pt x="96" y="153"/>
                    </a:lnTo>
                    <a:lnTo>
                      <a:pt x="78" y="155"/>
                    </a:lnTo>
                    <a:lnTo>
                      <a:pt x="51" y="151"/>
                    </a:lnTo>
                    <a:lnTo>
                      <a:pt x="29" y="137"/>
                    </a:lnTo>
                    <a:lnTo>
                      <a:pt x="11" y="116"/>
                    </a:lnTo>
                    <a:lnTo>
                      <a:pt x="3" y="98"/>
                    </a:lnTo>
                    <a:lnTo>
                      <a:pt x="0" y="78"/>
                    </a:lnTo>
                    <a:lnTo>
                      <a:pt x="5" y="51"/>
                    </a:lnTo>
                    <a:lnTo>
                      <a:pt x="19" y="29"/>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6" name="Freeform 211"/>
              <p:cNvSpPr/>
              <p:nvPr/>
            </p:nvSpPr>
            <p:spPr bwMode="auto">
              <a:xfrm>
                <a:off x="5651968" y="3817031"/>
                <a:ext cx="255312" cy="226625"/>
              </a:xfrm>
              <a:custGeom>
                <a:avLst/>
                <a:gdLst>
                  <a:gd name="T0" fmla="*/ 2 w 89"/>
                  <a:gd name="T1" fmla="*/ 0 h 79"/>
                  <a:gd name="T2" fmla="*/ 6 w 89"/>
                  <a:gd name="T3" fmla="*/ 4 h 79"/>
                  <a:gd name="T4" fmla="*/ 6 w 89"/>
                  <a:gd name="T5" fmla="*/ 71 h 79"/>
                  <a:gd name="T6" fmla="*/ 87 w 89"/>
                  <a:gd name="T7" fmla="*/ 71 h 79"/>
                  <a:gd name="T8" fmla="*/ 89 w 89"/>
                  <a:gd name="T9" fmla="*/ 75 h 79"/>
                  <a:gd name="T10" fmla="*/ 87 w 89"/>
                  <a:gd name="T11" fmla="*/ 79 h 79"/>
                  <a:gd name="T12" fmla="*/ 6 w 89"/>
                  <a:gd name="T13" fmla="*/ 79 h 79"/>
                  <a:gd name="T14" fmla="*/ 2 w 89"/>
                  <a:gd name="T15" fmla="*/ 77 h 79"/>
                  <a:gd name="T16" fmla="*/ 0 w 89"/>
                  <a:gd name="T17" fmla="*/ 75 h 79"/>
                  <a:gd name="T18" fmla="*/ 0 w 89"/>
                  <a:gd name="T19" fmla="*/ 71 h 79"/>
                  <a:gd name="T20" fmla="*/ 0 w 89"/>
                  <a:gd name="T21" fmla="*/ 4 h 79"/>
                  <a:gd name="T22" fmla="*/ 2 w 89"/>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9">
                    <a:moveTo>
                      <a:pt x="2" y="0"/>
                    </a:moveTo>
                    <a:lnTo>
                      <a:pt x="6" y="4"/>
                    </a:lnTo>
                    <a:lnTo>
                      <a:pt x="6" y="71"/>
                    </a:lnTo>
                    <a:lnTo>
                      <a:pt x="87" y="71"/>
                    </a:lnTo>
                    <a:lnTo>
                      <a:pt x="89" y="75"/>
                    </a:lnTo>
                    <a:lnTo>
                      <a:pt x="87" y="79"/>
                    </a:lnTo>
                    <a:lnTo>
                      <a:pt x="6" y="79"/>
                    </a:lnTo>
                    <a:lnTo>
                      <a:pt x="2" y="77"/>
                    </a:lnTo>
                    <a:lnTo>
                      <a:pt x="0" y="75"/>
                    </a:lnTo>
                    <a:lnTo>
                      <a:pt x="0" y="71"/>
                    </a:lnTo>
                    <a:lnTo>
                      <a:pt x="0" y="4"/>
                    </a:lnTo>
                    <a:lnTo>
                      <a:pt x="2"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7" name="Freeform 212"/>
              <p:cNvSpPr/>
              <p:nvPr/>
            </p:nvSpPr>
            <p:spPr bwMode="auto">
              <a:xfrm>
                <a:off x="5692129" y="3822769"/>
                <a:ext cx="209413" cy="180726"/>
              </a:xfrm>
              <a:custGeom>
                <a:avLst/>
                <a:gdLst>
                  <a:gd name="T0" fmla="*/ 69 w 73"/>
                  <a:gd name="T1" fmla="*/ 0 h 63"/>
                  <a:gd name="T2" fmla="*/ 71 w 73"/>
                  <a:gd name="T3" fmla="*/ 2 h 63"/>
                  <a:gd name="T4" fmla="*/ 73 w 73"/>
                  <a:gd name="T5" fmla="*/ 4 h 63"/>
                  <a:gd name="T6" fmla="*/ 69 w 73"/>
                  <a:gd name="T7" fmla="*/ 27 h 63"/>
                  <a:gd name="T8" fmla="*/ 65 w 73"/>
                  <a:gd name="T9" fmla="*/ 31 h 63"/>
                  <a:gd name="T10" fmla="*/ 63 w 73"/>
                  <a:gd name="T11" fmla="*/ 27 h 63"/>
                  <a:gd name="T12" fmla="*/ 65 w 73"/>
                  <a:gd name="T13" fmla="*/ 16 h 63"/>
                  <a:gd name="T14" fmla="*/ 45 w 73"/>
                  <a:gd name="T15" fmla="*/ 43 h 63"/>
                  <a:gd name="T16" fmla="*/ 43 w 73"/>
                  <a:gd name="T17" fmla="*/ 45 h 63"/>
                  <a:gd name="T18" fmla="*/ 39 w 73"/>
                  <a:gd name="T19" fmla="*/ 45 h 63"/>
                  <a:gd name="T20" fmla="*/ 27 w 73"/>
                  <a:gd name="T21" fmla="*/ 35 h 63"/>
                  <a:gd name="T22" fmla="*/ 6 w 73"/>
                  <a:gd name="T23" fmla="*/ 61 h 63"/>
                  <a:gd name="T24" fmla="*/ 4 w 73"/>
                  <a:gd name="T25" fmla="*/ 63 h 63"/>
                  <a:gd name="T26" fmla="*/ 0 w 73"/>
                  <a:gd name="T27" fmla="*/ 63 h 63"/>
                  <a:gd name="T28" fmla="*/ 0 w 73"/>
                  <a:gd name="T29" fmla="*/ 57 h 63"/>
                  <a:gd name="T30" fmla="*/ 20 w 73"/>
                  <a:gd name="T31" fmla="*/ 27 h 63"/>
                  <a:gd name="T32" fmla="*/ 24 w 73"/>
                  <a:gd name="T33" fmla="*/ 24 h 63"/>
                  <a:gd name="T34" fmla="*/ 27 w 73"/>
                  <a:gd name="T35" fmla="*/ 24 h 63"/>
                  <a:gd name="T36" fmla="*/ 41 w 73"/>
                  <a:gd name="T37" fmla="*/ 35 h 63"/>
                  <a:gd name="T38" fmla="*/ 57 w 73"/>
                  <a:gd name="T39" fmla="*/ 10 h 63"/>
                  <a:gd name="T40" fmla="*/ 49 w 73"/>
                  <a:gd name="T41" fmla="*/ 10 h 63"/>
                  <a:gd name="T42" fmla="*/ 45 w 73"/>
                  <a:gd name="T43" fmla="*/ 8 h 63"/>
                  <a:gd name="T44" fmla="*/ 47 w 73"/>
                  <a:gd name="T45" fmla="*/ 4 h 63"/>
                  <a:gd name="T46" fmla="*/ 69 w 73"/>
                  <a:gd name="T4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63">
                    <a:moveTo>
                      <a:pt x="69" y="0"/>
                    </a:moveTo>
                    <a:lnTo>
                      <a:pt x="71" y="2"/>
                    </a:lnTo>
                    <a:lnTo>
                      <a:pt x="73" y="4"/>
                    </a:lnTo>
                    <a:lnTo>
                      <a:pt x="69" y="27"/>
                    </a:lnTo>
                    <a:lnTo>
                      <a:pt x="65" y="31"/>
                    </a:lnTo>
                    <a:lnTo>
                      <a:pt x="63" y="27"/>
                    </a:lnTo>
                    <a:lnTo>
                      <a:pt x="65" y="16"/>
                    </a:lnTo>
                    <a:lnTo>
                      <a:pt x="45" y="43"/>
                    </a:lnTo>
                    <a:lnTo>
                      <a:pt x="43" y="45"/>
                    </a:lnTo>
                    <a:lnTo>
                      <a:pt x="39" y="45"/>
                    </a:lnTo>
                    <a:lnTo>
                      <a:pt x="27" y="35"/>
                    </a:lnTo>
                    <a:lnTo>
                      <a:pt x="6" y="61"/>
                    </a:lnTo>
                    <a:lnTo>
                      <a:pt x="4" y="63"/>
                    </a:lnTo>
                    <a:lnTo>
                      <a:pt x="0" y="63"/>
                    </a:lnTo>
                    <a:lnTo>
                      <a:pt x="0" y="57"/>
                    </a:lnTo>
                    <a:lnTo>
                      <a:pt x="20" y="27"/>
                    </a:lnTo>
                    <a:lnTo>
                      <a:pt x="24" y="24"/>
                    </a:lnTo>
                    <a:lnTo>
                      <a:pt x="27" y="24"/>
                    </a:lnTo>
                    <a:lnTo>
                      <a:pt x="41" y="35"/>
                    </a:lnTo>
                    <a:lnTo>
                      <a:pt x="57" y="10"/>
                    </a:lnTo>
                    <a:lnTo>
                      <a:pt x="49" y="10"/>
                    </a:lnTo>
                    <a:lnTo>
                      <a:pt x="45" y="8"/>
                    </a:lnTo>
                    <a:lnTo>
                      <a:pt x="47" y="4"/>
                    </a:lnTo>
                    <a:lnTo>
                      <a:pt x="69" y="0"/>
                    </a:lnTo>
                    <a:close/>
                  </a:path>
                </a:pathLst>
              </a:custGeom>
              <a:solidFill>
                <a:srgbClr val="E4F3F0"/>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5" name="文本框 4"/>
          <p:cNvSpPr txBox="1"/>
          <p:nvPr/>
        </p:nvSpPr>
        <p:spPr>
          <a:xfrm>
            <a:off x="1208405" y="1090295"/>
            <a:ext cx="9573895" cy="4965065"/>
          </a:xfrm>
          <a:prstGeom prst="rect">
            <a:avLst/>
          </a:prstGeom>
          <a:noFill/>
        </p:spPr>
        <p:txBody>
          <a:bodyPr wrap="square" rtlCol="0">
            <a:spAutoFit/>
          </a:bodyPr>
          <a:p>
            <a:pPr>
              <a:lnSpc>
                <a:spcPct val="120000"/>
              </a:lnSpc>
              <a:spcBef>
                <a:spcPts val="0"/>
              </a:spcBef>
              <a:spcAft>
                <a:spcPts val="0"/>
              </a:spcAft>
            </a:pPr>
            <a:r>
              <a:rPr lang="en-US" altLang="zh-CN" sz="2400"/>
              <a:t>      </a:t>
            </a:r>
            <a:r>
              <a:rPr lang="zh-CN" altLang="en-US" sz="2400">
                <a:sym typeface="+mn-ea"/>
              </a:rPr>
              <a:t>本项目整体推进进度与各阶段完成度良好，项目团队能够做到有效沟通，</a:t>
            </a:r>
            <a:r>
              <a:rPr lang="zh-CN" altLang="en-US" sz="2400">
                <a:sym typeface="+mn-ea"/>
              </a:rPr>
              <a:t>各个阶段专人专项</a:t>
            </a:r>
            <a:r>
              <a:rPr lang="zh-CN" altLang="en-US" sz="2400">
                <a:sym typeface="+mn-ea"/>
              </a:rPr>
              <a:t>，工作效率较高。从组建小组到选题再到具体分工，每一位成员积极配合团队整体，互相帮助。但团队应急处理能力需要加强。</a:t>
            </a:r>
            <a:endParaRPr lang="en-US" altLang="zh-CN" sz="2400"/>
          </a:p>
          <a:p>
            <a:pPr>
              <a:lnSpc>
                <a:spcPct val="120000"/>
              </a:lnSpc>
              <a:spcBef>
                <a:spcPts val="0"/>
              </a:spcBef>
              <a:spcAft>
                <a:spcPts val="0"/>
              </a:spcAft>
            </a:pPr>
            <a:r>
              <a:rPr lang="en-US" altLang="zh-CN" sz="2400"/>
              <a:t>       </a:t>
            </a:r>
            <a:r>
              <a:rPr lang="zh-CN" altLang="en-US" sz="2400"/>
              <a:t>作为本项目的项目经理，带领小组从项目启动到具体执行，再到应用</a:t>
            </a:r>
            <a:r>
              <a:rPr lang="en-US" altLang="zh-CN" sz="2400"/>
              <a:t>project</a:t>
            </a:r>
            <a:r>
              <a:rPr lang="zh-CN" altLang="en-US" sz="2400"/>
              <a:t>的具体实践，在过程中深刻明白任何一项</a:t>
            </a:r>
            <a:r>
              <a:rPr lang="en-US" altLang="zh-CN" sz="2400"/>
              <a:t>IT</a:t>
            </a:r>
            <a:r>
              <a:rPr lang="zh-CN" altLang="en-US" sz="2400"/>
              <a:t>项目都离不开以时间、成本、范围为主</a:t>
            </a:r>
            <a:r>
              <a:rPr lang="zh-CN" altLang="en-US" sz="2400"/>
              <a:t>的管理，任何一方面的不足都将给项目的质量、进度、</a:t>
            </a:r>
            <a:r>
              <a:rPr lang="zh-CN" altLang="en-US" sz="2400"/>
              <a:t>资源开销埋下隐患。</a:t>
            </a:r>
            <a:endParaRPr lang="zh-CN" altLang="en-US" sz="2400"/>
          </a:p>
          <a:p>
            <a:pPr>
              <a:lnSpc>
                <a:spcPct val="120000"/>
              </a:lnSpc>
              <a:spcBef>
                <a:spcPts val="0"/>
              </a:spcBef>
              <a:spcAft>
                <a:spcPts val="0"/>
              </a:spcAft>
            </a:pPr>
            <a:r>
              <a:rPr lang="en-US" altLang="zh-CN" sz="2400"/>
              <a:t>       </a:t>
            </a:r>
            <a:r>
              <a:rPr lang="zh-CN" altLang="en-US" sz="2400"/>
              <a:t>通过这次项目管理实践的初步体验，深刻体会到</a:t>
            </a:r>
            <a:r>
              <a:rPr lang="zh-CN" altLang="en-US" sz="2400">
                <a:sym typeface="+mn-ea"/>
              </a:rPr>
              <a:t>可以按时按预算完成新项目和业务开发之难，优</a:t>
            </a:r>
            <a:r>
              <a:rPr lang="zh-CN" altLang="en-US" sz="2400"/>
              <a:t>良并高效的项目管理意义之大。</a:t>
            </a:r>
            <a:endParaRPr lang="zh-CN" altLang="en-US" sz="2400"/>
          </a:p>
          <a:p>
            <a:pPr>
              <a:lnSpc>
                <a:spcPct val="120000"/>
              </a:lnSpc>
              <a:spcBef>
                <a:spcPts val="0"/>
              </a:spcBef>
              <a:spcAft>
                <a:spcPts val="0"/>
              </a:spcAft>
            </a:pPr>
            <a:r>
              <a:rPr lang="zh-CN" altLang="en-US" sz="2400"/>
              <a:t> </a:t>
            </a:r>
            <a:r>
              <a:rPr lang="en-US" altLang="zh-CN" sz="2400"/>
              <a:t>      </a:t>
            </a:r>
            <a:r>
              <a:rPr lang="zh-CN" altLang="en-US" sz="2400"/>
              <a:t>团队</a:t>
            </a:r>
            <a:r>
              <a:rPr lang="zh-CN" altLang="en-US" sz="2400"/>
              <a:t>全员也会不断学习，</a:t>
            </a:r>
            <a:r>
              <a:rPr lang="zh-CN" altLang="en-US" sz="2400"/>
              <a:t>再接再厉！</a:t>
            </a:r>
            <a:endParaRPr lang="zh-CN" altLang="en-US" sz="2400"/>
          </a:p>
        </p:txBody>
      </p:sp>
      <p:pic>
        <p:nvPicPr>
          <p:cNvPr id="6" name="图片 5"/>
          <p:cNvPicPr>
            <a:picLocks noChangeAspect="1"/>
          </p:cNvPicPr>
          <p:nvPr>
            <p:custDataLst>
              <p:tags r:id="rId4"/>
            </p:custDataLst>
          </p:nvPr>
        </p:nvPicPr>
        <p:blipFill rotWithShape="1">
          <a:blip r:embed="rId5">
            <a:extLst>
              <a:ext uri="{28A0092B-C50C-407E-A947-70E740481C1C}">
                <a14:useLocalDpi xmlns:a14="http://schemas.microsoft.com/office/drawing/2010/main" val="0"/>
              </a:ext>
            </a:extLst>
          </a:blip>
          <a:srcRect t="8270" r="55738" b="68270"/>
          <a:stretch>
            <a:fillRect/>
          </a:stretch>
        </p:blipFill>
        <p:spPr>
          <a:xfrm rot="19152322">
            <a:off x="10414635" y="5494655"/>
            <a:ext cx="1685290" cy="1339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00A3A4"/>
                </a:solidFill>
                <a:effectLst/>
                <a:uLnTx/>
                <a:uFillTx/>
                <a:latin typeface="Century Gothic" panose="020B0502020202020204"/>
                <a:ea typeface="思源黑体 CN Bold"/>
                <a:cs typeface="+mn-ea"/>
                <a:sym typeface="+mn-lt"/>
              </a:rPr>
              <a:t>6.4 </a:t>
            </a:r>
            <a:r>
              <a:rPr lang="zh-CN" altLang="en-US" sz="3200" noProof="0" dirty="0">
                <a:ln>
                  <a:noFill/>
                </a:ln>
                <a:solidFill>
                  <a:srgbClr val="00A3A4"/>
                </a:solidFill>
                <a:effectLst/>
                <a:uLnTx/>
                <a:uFillTx/>
                <a:latin typeface="Century Gothic" panose="020B0502020202020204"/>
                <a:ea typeface="思源黑体 CN Bold"/>
                <a:cs typeface="+mn-ea"/>
                <a:sym typeface="+mn-lt"/>
              </a:rPr>
              <a:t>项目完成</a:t>
            </a:r>
            <a:r>
              <a:rPr lang="zh-CN" altLang="en-US" sz="3200" noProof="0" dirty="0">
                <a:ln>
                  <a:noFill/>
                </a:ln>
                <a:solidFill>
                  <a:srgbClr val="00A3A4"/>
                </a:solidFill>
                <a:effectLst/>
                <a:uLnTx/>
                <a:uFillTx/>
                <a:latin typeface="Century Gothic" panose="020B0502020202020204"/>
                <a:ea typeface="思源黑体 CN Bold"/>
                <a:cs typeface="+mn-ea"/>
                <a:sym typeface="+mn-lt"/>
              </a:rPr>
              <a:t>情况</a:t>
            </a:r>
            <a:endParaRPr lang="zh-CN" altLang="en-US" sz="320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12" name="PA-图片 4" descr="scooter-10-a"/>
          <p:cNvPicPr>
            <a:picLocks noChangeAspect="1"/>
          </p:cNvPicPr>
          <p:nvPr>
            <p:custDataLst>
              <p:tags r:id="rId4"/>
            </p:custDataLst>
          </p:nvPr>
        </p:nvPicPr>
        <p:blipFill>
          <a:blip r:embed="rId5"/>
          <a:srcRect l="-714" r="-906"/>
          <a:stretch>
            <a:fillRect/>
          </a:stretch>
        </p:blipFill>
        <p:spPr>
          <a:xfrm>
            <a:off x="655955" y="2539365"/>
            <a:ext cx="10949940" cy="1325880"/>
          </a:xfrm>
          <a:prstGeom prst="rect">
            <a:avLst/>
          </a:prstGeom>
        </p:spPr>
      </p:pic>
      <p:pic>
        <p:nvPicPr>
          <p:cNvPr id="48" name="PA-图片 6" descr="scooter-11-1442"/>
          <p:cNvPicPr>
            <a:picLocks noChangeAspect="1"/>
          </p:cNvPicPr>
          <p:nvPr>
            <p:custDataLst>
              <p:tags r:id="rId6"/>
            </p:custDataLst>
          </p:nvPr>
        </p:nvPicPr>
        <p:blipFill>
          <a:blip r:embed="rId7"/>
          <a:srcRect t="279" b="-1109"/>
          <a:stretch>
            <a:fillRect/>
          </a:stretch>
        </p:blipFill>
        <p:spPr>
          <a:xfrm>
            <a:off x="1218565" y="1063625"/>
            <a:ext cx="9834245" cy="5028565"/>
          </a:xfrm>
          <a:prstGeom prst="rect">
            <a:avLst/>
          </a:prstGeom>
        </p:spPr>
      </p:pic>
      <p:pic>
        <p:nvPicPr>
          <p:cNvPr id="49" name="PA-图片 7" descr="scooter-01-1442"/>
          <p:cNvPicPr>
            <a:picLocks noChangeAspect="1"/>
          </p:cNvPicPr>
          <p:nvPr>
            <p:custDataLst>
              <p:tags r:id="rId8"/>
            </p:custDataLst>
          </p:nvPr>
        </p:nvPicPr>
        <p:blipFill>
          <a:blip r:embed="rId9"/>
          <a:srcRect l="295" r="295"/>
          <a:stretch>
            <a:fillRect/>
          </a:stretch>
        </p:blipFill>
        <p:spPr>
          <a:xfrm>
            <a:off x="875030" y="1751330"/>
            <a:ext cx="10560685" cy="3464560"/>
          </a:xfrm>
          <a:prstGeom prst="rect">
            <a:avLst/>
          </a:prstGeom>
        </p:spPr>
      </p:pic>
      <p:sp>
        <p:nvSpPr>
          <p:cNvPr id="50" name="PA-半闭框 7"/>
          <p:cNvSpPr/>
          <p:nvPr>
            <p:custDataLst>
              <p:tags r:id="rId10"/>
            </p:custDataLst>
          </p:nvPr>
        </p:nvSpPr>
        <p:spPr>
          <a:xfrm flipH="1">
            <a:off x="11216593" y="694481"/>
            <a:ext cx="454322" cy="454322"/>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51" name="PA-半闭框 8"/>
          <p:cNvSpPr/>
          <p:nvPr>
            <p:custDataLst>
              <p:tags r:id="rId11"/>
            </p:custDataLst>
          </p:nvPr>
        </p:nvSpPr>
        <p:spPr>
          <a:xfrm flipV="1">
            <a:off x="566170" y="5933779"/>
            <a:ext cx="454322" cy="454322"/>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pic>
        <p:nvPicPr>
          <p:cNvPr id="52" name="PA-图片 4" descr="scooter-10-a"/>
          <p:cNvPicPr>
            <a:picLocks noChangeAspect="1"/>
          </p:cNvPicPr>
          <p:nvPr>
            <p:custDataLst>
              <p:tags r:id="rId12"/>
            </p:custDataLst>
          </p:nvPr>
        </p:nvPicPr>
        <p:blipFill>
          <a:blip r:embed="rId13"/>
          <a:srcRect t="587" b="-3339"/>
          <a:stretch>
            <a:fillRect/>
          </a:stretch>
        </p:blipFill>
        <p:spPr>
          <a:xfrm>
            <a:off x="566420" y="1555115"/>
            <a:ext cx="10795635" cy="3639820"/>
          </a:xfrm>
          <a:prstGeom prst="rect">
            <a:avLst/>
          </a:prstGeom>
        </p:spPr>
      </p:pic>
      <p:pic>
        <p:nvPicPr>
          <p:cNvPr id="53" name="PA-图片 4" descr="scooter-10-a"/>
          <p:cNvPicPr>
            <a:picLocks noChangeAspect="1"/>
          </p:cNvPicPr>
          <p:nvPr>
            <p:custDataLst>
              <p:tags r:id="rId14"/>
            </p:custDataLst>
          </p:nvPr>
        </p:nvPicPr>
        <p:blipFill>
          <a:blip r:embed="rId15"/>
          <a:srcRect l="-457" r="16"/>
          <a:stretch>
            <a:fillRect/>
          </a:stretch>
        </p:blipFill>
        <p:spPr>
          <a:xfrm>
            <a:off x="655955" y="1992630"/>
            <a:ext cx="10869295" cy="2879725"/>
          </a:xfrm>
          <a:prstGeom prst="rect">
            <a:avLst/>
          </a:prstGeom>
        </p:spPr>
      </p:pic>
      <p:pic>
        <p:nvPicPr>
          <p:cNvPr id="54" name="PA-图片 4" descr="scooter-10-a"/>
          <p:cNvPicPr>
            <a:picLocks noChangeAspect="1"/>
          </p:cNvPicPr>
          <p:nvPr>
            <p:custDataLst>
              <p:tags r:id="rId16"/>
            </p:custDataLst>
          </p:nvPr>
        </p:nvPicPr>
        <p:blipFill>
          <a:blip r:embed="rId17"/>
          <a:srcRect l="-294" r="108"/>
          <a:stretch>
            <a:fillRect/>
          </a:stretch>
        </p:blipFill>
        <p:spPr>
          <a:xfrm>
            <a:off x="875030" y="1286510"/>
            <a:ext cx="10546715" cy="4322445"/>
          </a:xfrm>
          <a:prstGeom prst="rect">
            <a:avLst/>
          </a:prstGeom>
        </p:spPr>
      </p:pic>
      <p:pic>
        <p:nvPicPr>
          <p:cNvPr id="55" name="PA-图片 4" descr="scooter-10-a"/>
          <p:cNvPicPr>
            <a:picLocks noChangeAspect="1"/>
          </p:cNvPicPr>
          <p:nvPr>
            <p:custDataLst>
              <p:tags r:id="rId18"/>
            </p:custDataLst>
          </p:nvPr>
        </p:nvPicPr>
        <p:blipFill>
          <a:blip r:embed="rId19"/>
          <a:srcRect t="-1530" b="365"/>
          <a:stretch>
            <a:fillRect/>
          </a:stretch>
        </p:blipFill>
        <p:spPr>
          <a:xfrm>
            <a:off x="2338070" y="1033780"/>
            <a:ext cx="8215630" cy="5261610"/>
          </a:xfrm>
          <a:prstGeom prst="rect">
            <a:avLst/>
          </a:prstGeom>
        </p:spPr>
      </p:pic>
      <p:pic>
        <p:nvPicPr>
          <p:cNvPr id="56" name="PA-图片 4" descr="scooter-10-a"/>
          <p:cNvPicPr>
            <a:picLocks noChangeAspect="1"/>
          </p:cNvPicPr>
          <p:nvPr>
            <p:custDataLst>
              <p:tags r:id="rId20"/>
            </p:custDataLst>
          </p:nvPr>
        </p:nvPicPr>
        <p:blipFill>
          <a:blip r:embed="rId21"/>
          <a:srcRect l="-80" r="-511"/>
          <a:stretch>
            <a:fillRect/>
          </a:stretch>
        </p:blipFill>
        <p:spPr>
          <a:xfrm>
            <a:off x="755015" y="1226185"/>
            <a:ext cx="10666730" cy="5066665"/>
          </a:xfrm>
          <a:prstGeom prst="rect">
            <a:avLst/>
          </a:prstGeom>
        </p:spPr>
      </p:pic>
      <p:pic>
        <p:nvPicPr>
          <p:cNvPr id="61" name="PA-图片 4" descr="D:\科目学习类\大三上课业资料\IT项目管理实验\课堂汇报\图片.png图片"/>
          <p:cNvPicPr>
            <a:picLocks noChangeAspect="1"/>
          </p:cNvPicPr>
          <p:nvPr>
            <p:custDataLst>
              <p:tags r:id="rId22"/>
            </p:custDataLst>
          </p:nvPr>
        </p:nvPicPr>
        <p:blipFill>
          <a:blip r:embed="rId23"/>
          <a:srcRect t="-26" b="-742"/>
          <a:stretch>
            <a:fillRect/>
          </a:stretch>
        </p:blipFill>
        <p:spPr>
          <a:xfrm>
            <a:off x="1693545" y="1033780"/>
            <a:ext cx="8924290" cy="5229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50"/>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50"/>
                                        </p:tgtEl>
                                        <p:attrNameLst>
                                          <p:attrName>ppt_x</p:attrName>
                                          <p:attrName>ppt_y</p:attrName>
                                        </p:attrNameLst>
                                      </p:cBhvr>
                                    </p:animMotion>
                                  </p:childTnLst>
                                </p:cTn>
                              </p:par>
                              <p:par>
                                <p:cTn id="9" presetID="9999"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51"/>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51"/>
                                        </p:tgtEl>
                                        <p:attrNameLst>
                                          <p:attrName>ppt_x</p:attrName>
                                          <p:attrName>ppt_y</p:attrName>
                                        </p:attrNameLst>
                                      </p:cBhvr>
                                    </p:animMotion>
                                  </p:childTnLst>
                                </p:cTn>
                              </p:par>
                              <p:par>
                                <p:cTn id="13" presetID="999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800"/>
                                        <p:tgtEl>
                                          <p:spTgt spid="12"/>
                                        </p:tgtEl>
                                      </p:cBhvr>
                                    </p:animEffect>
                                    <p:anim calcmode="lin" valueType="num">
                                      <p:cBhvr>
                                        <p:cTn id="16" dur="800" fill="hold"/>
                                        <p:tgtEl>
                                          <p:spTgt spid="12"/>
                                        </p:tgtEl>
                                        <p:attrNameLst>
                                          <p:attrName>ppt_x</p:attrName>
                                        </p:attrNameLst>
                                      </p:cBhvr>
                                      <p:tavLst>
                                        <p:tav tm="0">
                                          <p:val>
                                            <p:strVal val="#ppt_x"/>
                                          </p:val>
                                        </p:tav>
                                        <p:tav tm="100000">
                                          <p:val>
                                            <p:strVal val="#ppt_x"/>
                                          </p:val>
                                        </p:tav>
                                      </p:tavLst>
                                    </p:anim>
                                    <p:anim calcmode="lin" valueType="num">
                                      <p:cBhvr>
                                        <p:cTn id="17" dur="8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999" presetClass="exit" presetSubtype="0" fill="hold" nodeType="clickEffect">
                                  <p:stCondLst>
                                    <p:cond delay="0"/>
                                  </p:stCondLst>
                                  <p:childTnLst>
                                    <p:animEffect transition="out" filter="fade">
                                      <p:cBhvr>
                                        <p:cTn id="21" dur="600"/>
                                        <p:tgtEl>
                                          <p:spTgt spid="12"/>
                                        </p:tgtEl>
                                      </p:cBhvr>
                                    </p:animEffect>
                                    <p:anim calcmode="lin" valueType="num">
                                      <p:cBhvr>
                                        <p:cTn id="22" dur="600"/>
                                        <p:tgtEl>
                                          <p:spTgt spid="12"/>
                                        </p:tgtEl>
                                        <p:attrNameLst>
                                          <p:attrName>ppt_x</p:attrName>
                                        </p:attrNameLst>
                                      </p:cBhvr>
                                      <p:tavLst>
                                        <p:tav tm="0">
                                          <p:val>
                                            <p:strVal val="ppt_x"/>
                                          </p:val>
                                        </p:tav>
                                        <p:tav tm="100000">
                                          <p:val>
                                            <p:strVal val="ppt_x"/>
                                          </p:val>
                                        </p:tav>
                                      </p:tavLst>
                                    </p:anim>
                                    <p:anim calcmode="lin" valueType="num">
                                      <p:cBhvr>
                                        <p:cTn id="23" dur="600"/>
                                        <p:tgtEl>
                                          <p:spTgt spid="12"/>
                                        </p:tgtEl>
                                        <p:attrNameLst>
                                          <p:attrName>ppt_y</p:attrName>
                                        </p:attrNameLst>
                                      </p:cBhvr>
                                      <p:tavLst>
                                        <p:tav tm="0">
                                          <p:val>
                                            <p:strVal val="ppt_y"/>
                                          </p:val>
                                        </p:tav>
                                        <p:tav tm="100000">
                                          <p:val>
                                            <p:strVal val="ppt_y+.1"/>
                                          </p:val>
                                        </p:tav>
                                      </p:tavLst>
                                    </p:anim>
                                    <p:set>
                                      <p:cBhvr>
                                        <p:cTn id="24" dur="1" fill="hold">
                                          <p:stCondLst>
                                            <p:cond delay="599"/>
                                          </p:stCondLst>
                                        </p:cTn>
                                        <p:tgtEl>
                                          <p:spTgt spid="12"/>
                                        </p:tgtEl>
                                        <p:attrNameLst>
                                          <p:attrName>style.visibility</p:attrName>
                                        </p:attrNameLst>
                                      </p:cBhvr>
                                      <p:to>
                                        <p:strVal val="hidden"/>
                                      </p:to>
                                    </p:set>
                                  </p:childTnLst>
                                </p:cTn>
                              </p:par>
                              <p:par>
                                <p:cTn id="25" presetID="9999"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600"/>
                                        <p:tgtEl>
                                          <p:spTgt spid="48"/>
                                        </p:tgtEl>
                                      </p:cBhvr>
                                    </p:animEffect>
                                    <p:anim calcmode="lin" valueType="num">
                                      <p:cBhvr>
                                        <p:cTn id="28" dur="600" fill="hold"/>
                                        <p:tgtEl>
                                          <p:spTgt spid="48"/>
                                        </p:tgtEl>
                                        <p:attrNameLst>
                                          <p:attrName>ppt_x</p:attrName>
                                        </p:attrNameLst>
                                      </p:cBhvr>
                                      <p:tavLst>
                                        <p:tav tm="0">
                                          <p:val>
                                            <p:strVal val="#ppt_x"/>
                                          </p:val>
                                        </p:tav>
                                        <p:tav tm="100000">
                                          <p:val>
                                            <p:strVal val="#ppt_x"/>
                                          </p:val>
                                        </p:tav>
                                      </p:tavLst>
                                    </p:anim>
                                    <p:anim calcmode="lin" valueType="num">
                                      <p:cBhvr>
                                        <p:cTn id="29" dur="6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999" presetClass="exit" presetSubtype="0" fill="hold" nodeType="clickEffect">
                                  <p:stCondLst>
                                    <p:cond delay="0"/>
                                  </p:stCondLst>
                                  <p:childTnLst>
                                    <p:animEffect transition="out" filter="fade">
                                      <p:cBhvr>
                                        <p:cTn id="33" dur="600"/>
                                        <p:tgtEl>
                                          <p:spTgt spid="48"/>
                                        </p:tgtEl>
                                      </p:cBhvr>
                                    </p:animEffect>
                                    <p:anim calcmode="lin" valueType="num">
                                      <p:cBhvr>
                                        <p:cTn id="34" dur="600"/>
                                        <p:tgtEl>
                                          <p:spTgt spid="48"/>
                                        </p:tgtEl>
                                        <p:attrNameLst>
                                          <p:attrName>ppt_x</p:attrName>
                                        </p:attrNameLst>
                                      </p:cBhvr>
                                      <p:tavLst>
                                        <p:tav tm="0">
                                          <p:val>
                                            <p:strVal val="ppt_x"/>
                                          </p:val>
                                        </p:tav>
                                        <p:tav tm="100000">
                                          <p:val>
                                            <p:strVal val="ppt_x"/>
                                          </p:val>
                                        </p:tav>
                                      </p:tavLst>
                                    </p:anim>
                                    <p:anim calcmode="lin" valueType="num">
                                      <p:cBhvr>
                                        <p:cTn id="35" dur="600"/>
                                        <p:tgtEl>
                                          <p:spTgt spid="48"/>
                                        </p:tgtEl>
                                        <p:attrNameLst>
                                          <p:attrName>ppt_y</p:attrName>
                                        </p:attrNameLst>
                                      </p:cBhvr>
                                      <p:tavLst>
                                        <p:tav tm="0">
                                          <p:val>
                                            <p:strVal val="ppt_y"/>
                                          </p:val>
                                        </p:tav>
                                        <p:tav tm="100000">
                                          <p:val>
                                            <p:strVal val="ppt_y+.1"/>
                                          </p:val>
                                        </p:tav>
                                      </p:tavLst>
                                    </p:anim>
                                    <p:set>
                                      <p:cBhvr>
                                        <p:cTn id="36" dur="1" fill="hold">
                                          <p:stCondLst>
                                            <p:cond delay="599"/>
                                          </p:stCondLst>
                                        </p:cTn>
                                        <p:tgtEl>
                                          <p:spTgt spid="48"/>
                                        </p:tgtEl>
                                        <p:attrNameLst>
                                          <p:attrName>style.visibility</p:attrName>
                                        </p:attrNameLst>
                                      </p:cBhvr>
                                      <p:to>
                                        <p:strVal val="hidden"/>
                                      </p:to>
                                    </p:set>
                                  </p:childTnLst>
                                </p:cTn>
                              </p:par>
                              <p:par>
                                <p:cTn id="37" presetID="9999"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600"/>
                                        <p:tgtEl>
                                          <p:spTgt spid="49"/>
                                        </p:tgtEl>
                                      </p:cBhvr>
                                    </p:animEffect>
                                    <p:anim calcmode="lin" valueType="num">
                                      <p:cBhvr>
                                        <p:cTn id="40" dur="600" fill="hold"/>
                                        <p:tgtEl>
                                          <p:spTgt spid="49"/>
                                        </p:tgtEl>
                                        <p:attrNameLst>
                                          <p:attrName>ppt_x</p:attrName>
                                        </p:attrNameLst>
                                      </p:cBhvr>
                                      <p:tavLst>
                                        <p:tav tm="0">
                                          <p:val>
                                            <p:strVal val="#ppt_x"/>
                                          </p:val>
                                        </p:tav>
                                        <p:tav tm="100000">
                                          <p:val>
                                            <p:strVal val="#ppt_x"/>
                                          </p:val>
                                        </p:tav>
                                      </p:tavLst>
                                    </p:anim>
                                    <p:anim calcmode="lin" valueType="num">
                                      <p:cBhvr>
                                        <p:cTn id="41" dur="6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999" presetClass="entr" presetSubtype="0"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800"/>
                                        <p:tgtEl>
                                          <p:spTgt spid="52"/>
                                        </p:tgtEl>
                                      </p:cBhvr>
                                    </p:animEffect>
                                    <p:anim calcmode="lin" valueType="num">
                                      <p:cBhvr>
                                        <p:cTn id="47" dur="800" fill="hold"/>
                                        <p:tgtEl>
                                          <p:spTgt spid="52"/>
                                        </p:tgtEl>
                                        <p:attrNameLst>
                                          <p:attrName>ppt_x</p:attrName>
                                        </p:attrNameLst>
                                      </p:cBhvr>
                                      <p:tavLst>
                                        <p:tav tm="0">
                                          <p:val>
                                            <p:strVal val="#ppt_x"/>
                                          </p:val>
                                        </p:tav>
                                        <p:tav tm="100000">
                                          <p:val>
                                            <p:strVal val="#ppt_x"/>
                                          </p:val>
                                        </p:tav>
                                      </p:tavLst>
                                    </p:anim>
                                    <p:anim calcmode="lin" valueType="num">
                                      <p:cBhvr>
                                        <p:cTn id="48" dur="800" fill="hold"/>
                                        <p:tgtEl>
                                          <p:spTgt spid="52"/>
                                        </p:tgtEl>
                                        <p:attrNameLst>
                                          <p:attrName>ppt_y</p:attrName>
                                        </p:attrNameLst>
                                      </p:cBhvr>
                                      <p:tavLst>
                                        <p:tav tm="0">
                                          <p:val>
                                            <p:strVal val="#ppt_y+.1"/>
                                          </p:val>
                                        </p:tav>
                                        <p:tav tm="100000">
                                          <p:val>
                                            <p:strVal val="#ppt_y"/>
                                          </p:val>
                                        </p:tav>
                                      </p:tavLst>
                                    </p:anim>
                                  </p:childTnLst>
                                </p:cTn>
                              </p:par>
                              <p:par>
                                <p:cTn id="49" presetID="9999" presetClass="exit" presetSubtype="0" fill="hold" nodeType="withEffect">
                                  <p:stCondLst>
                                    <p:cond delay="0"/>
                                  </p:stCondLst>
                                  <p:childTnLst>
                                    <p:animEffect transition="out" filter="fade">
                                      <p:cBhvr>
                                        <p:cTn id="50" dur="600"/>
                                        <p:tgtEl>
                                          <p:spTgt spid="49"/>
                                        </p:tgtEl>
                                      </p:cBhvr>
                                    </p:animEffect>
                                    <p:anim calcmode="lin" valueType="num">
                                      <p:cBhvr>
                                        <p:cTn id="51" dur="600"/>
                                        <p:tgtEl>
                                          <p:spTgt spid="49"/>
                                        </p:tgtEl>
                                        <p:attrNameLst>
                                          <p:attrName>ppt_x</p:attrName>
                                        </p:attrNameLst>
                                      </p:cBhvr>
                                      <p:tavLst>
                                        <p:tav tm="0">
                                          <p:val>
                                            <p:strVal val="ppt_x"/>
                                          </p:val>
                                        </p:tav>
                                        <p:tav tm="100000">
                                          <p:val>
                                            <p:strVal val="ppt_x"/>
                                          </p:val>
                                        </p:tav>
                                      </p:tavLst>
                                    </p:anim>
                                    <p:anim calcmode="lin" valueType="num">
                                      <p:cBhvr>
                                        <p:cTn id="52" dur="600"/>
                                        <p:tgtEl>
                                          <p:spTgt spid="49"/>
                                        </p:tgtEl>
                                        <p:attrNameLst>
                                          <p:attrName>ppt_y</p:attrName>
                                        </p:attrNameLst>
                                      </p:cBhvr>
                                      <p:tavLst>
                                        <p:tav tm="0">
                                          <p:val>
                                            <p:strVal val="ppt_y"/>
                                          </p:val>
                                        </p:tav>
                                        <p:tav tm="100000">
                                          <p:val>
                                            <p:strVal val="ppt_y+.1"/>
                                          </p:val>
                                        </p:tav>
                                      </p:tavLst>
                                    </p:anim>
                                    <p:set>
                                      <p:cBhvr>
                                        <p:cTn id="53" dur="1" fill="hold">
                                          <p:stCondLst>
                                            <p:cond delay="599"/>
                                          </p:stCondLst>
                                        </p:cTn>
                                        <p:tgtEl>
                                          <p:spTgt spid="4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999"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800"/>
                                        <p:tgtEl>
                                          <p:spTgt spid="53"/>
                                        </p:tgtEl>
                                      </p:cBhvr>
                                    </p:animEffect>
                                    <p:anim calcmode="lin" valueType="num">
                                      <p:cBhvr>
                                        <p:cTn id="59" dur="800" fill="hold"/>
                                        <p:tgtEl>
                                          <p:spTgt spid="53"/>
                                        </p:tgtEl>
                                        <p:attrNameLst>
                                          <p:attrName>ppt_x</p:attrName>
                                        </p:attrNameLst>
                                      </p:cBhvr>
                                      <p:tavLst>
                                        <p:tav tm="0">
                                          <p:val>
                                            <p:strVal val="#ppt_x"/>
                                          </p:val>
                                        </p:tav>
                                        <p:tav tm="100000">
                                          <p:val>
                                            <p:strVal val="#ppt_x"/>
                                          </p:val>
                                        </p:tav>
                                      </p:tavLst>
                                    </p:anim>
                                    <p:anim calcmode="lin" valueType="num">
                                      <p:cBhvr>
                                        <p:cTn id="60" dur="800" fill="hold"/>
                                        <p:tgtEl>
                                          <p:spTgt spid="53"/>
                                        </p:tgtEl>
                                        <p:attrNameLst>
                                          <p:attrName>ppt_y</p:attrName>
                                        </p:attrNameLst>
                                      </p:cBhvr>
                                      <p:tavLst>
                                        <p:tav tm="0">
                                          <p:val>
                                            <p:strVal val="#ppt_y+.1"/>
                                          </p:val>
                                        </p:tav>
                                        <p:tav tm="100000">
                                          <p:val>
                                            <p:strVal val="#ppt_y"/>
                                          </p:val>
                                        </p:tav>
                                      </p:tavLst>
                                    </p:anim>
                                  </p:childTnLst>
                                </p:cTn>
                              </p:par>
                              <p:par>
                                <p:cTn id="61" presetID="9999" presetClass="exit" presetSubtype="0" fill="hold" nodeType="withEffect">
                                  <p:stCondLst>
                                    <p:cond delay="0"/>
                                  </p:stCondLst>
                                  <p:childTnLst>
                                    <p:animEffect transition="out" filter="fade">
                                      <p:cBhvr>
                                        <p:cTn id="62" dur="600"/>
                                        <p:tgtEl>
                                          <p:spTgt spid="52"/>
                                        </p:tgtEl>
                                      </p:cBhvr>
                                    </p:animEffect>
                                    <p:anim calcmode="lin" valueType="num">
                                      <p:cBhvr>
                                        <p:cTn id="63" dur="600"/>
                                        <p:tgtEl>
                                          <p:spTgt spid="52"/>
                                        </p:tgtEl>
                                        <p:attrNameLst>
                                          <p:attrName>ppt_x</p:attrName>
                                        </p:attrNameLst>
                                      </p:cBhvr>
                                      <p:tavLst>
                                        <p:tav tm="0">
                                          <p:val>
                                            <p:strVal val="ppt_x"/>
                                          </p:val>
                                        </p:tav>
                                        <p:tav tm="100000">
                                          <p:val>
                                            <p:strVal val="ppt_x"/>
                                          </p:val>
                                        </p:tav>
                                      </p:tavLst>
                                    </p:anim>
                                    <p:anim calcmode="lin" valueType="num">
                                      <p:cBhvr>
                                        <p:cTn id="64" dur="600"/>
                                        <p:tgtEl>
                                          <p:spTgt spid="52"/>
                                        </p:tgtEl>
                                        <p:attrNameLst>
                                          <p:attrName>ppt_y</p:attrName>
                                        </p:attrNameLst>
                                      </p:cBhvr>
                                      <p:tavLst>
                                        <p:tav tm="0">
                                          <p:val>
                                            <p:strVal val="ppt_y"/>
                                          </p:val>
                                        </p:tav>
                                        <p:tav tm="100000">
                                          <p:val>
                                            <p:strVal val="ppt_y+.1"/>
                                          </p:val>
                                        </p:tav>
                                      </p:tavLst>
                                    </p:anim>
                                    <p:set>
                                      <p:cBhvr>
                                        <p:cTn id="65" dur="1" fill="hold">
                                          <p:stCondLst>
                                            <p:cond delay="599"/>
                                          </p:stCondLst>
                                        </p:cTn>
                                        <p:tgtEl>
                                          <p:spTgt spid="5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999" presetClass="entr" presetSubtype="0" fill="hold"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800"/>
                                        <p:tgtEl>
                                          <p:spTgt spid="54"/>
                                        </p:tgtEl>
                                      </p:cBhvr>
                                    </p:animEffect>
                                    <p:anim calcmode="lin" valueType="num">
                                      <p:cBhvr>
                                        <p:cTn id="71" dur="800" fill="hold"/>
                                        <p:tgtEl>
                                          <p:spTgt spid="54"/>
                                        </p:tgtEl>
                                        <p:attrNameLst>
                                          <p:attrName>ppt_x</p:attrName>
                                        </p:attrNameLst>
                                      </p:cBhvr>
                                      <p:tavLst>
                                        <p:tav tm="0">
                                          <p:val>
                                            <p:strVal val="#ppt_x"/>
                                          </p:val>
                                        </p:tav>
                                        <p:tav tm="100000">
                                          <p:val>
                                            <p:strVal val="#ppt_x"/>
                                          </p:val>
                                        </p:tav>
                                      </p:tavLst>
                                    </p:anim>
                                    <p:anim calcmode="lin" valueType="num">
                                      <p:cBhvr>
                                        <p:cTn id="72" dur="800" fill="hold"/>
                                        <p:tgtEl>
                                          <p:spTgt spid="54"/>
                                        </p:tgtEl>
                                        <p:attrNameLst>
                                          <p:attrName>ppt_y</p:attrName>
                                        </p:attrNameLst>
                                      </p:cBhvr>
                                      <p:tavLst>
                                        <p:tav tm="0">
                                          <p:val>
                                            <p:strVal val="#ppt_y+.1"/>
                                          </p:val>
                                        </p:tav>
                                        <p:tav tm="100000">
                                          <p:val>
                                            <p:strVal val="#ppt_y"/>
                                          </p:val>
                                        </p:tav>
                                      </p:tavLst>
                                    </p:anim>
                                  </p:childTnLst>
                                </p:cTn>
                              </p:par>
                              <p:par>
                                <p:cTn id="73" presetID="9999" presetClass="exit" presetSubtype="0" fill="hold" nodeType="withEffect">
                                  <p:stCondLst>
                                    <p:cond delay="0"/>
                                  </p:stCondLst>
                                  <p:childTnLst>
                                    <p:animEffect transition="out" filter="fade">
                                      <p:cBhvr>
                                        <p:cTn id="74" dur="600"/>
                                        <p:tgtEl>
                                          <p:spTgt spid="53"/>
                                        </p:tgtEl>
                                      </p:cBhvr>
                                    </p:animEffect>
                                    <p:anim calcmode="lin" valueType="num">
                                      <p:cBhvr>
                                        <p:cTn id="75" dur="600"/>
                                        <p:tgtEl>
                                          <p:spTgt spid="53"/>
                                        </p:tgtEl>
                                        <p:attrNameLst>
                                          <p:attrName>ppt_x</p:attrName>
                                        </p:attrNameLst>
                                      </p:cBhvr>
                                      <p:tavLst>
                                        <p:tav tm="0">
                                          <p:val>
                                            <p:strVal val="ppt_x"/>
                                          </p:val>
                                        </p:tav>
                                        <p:tav tm="100000">
                                          <p:val>
                                            <p:strVal val="ppt_x"/>
                                          </p:val>
                                        </p:tav>
                                      </p:tavLst>
                                    </p:anim>
                                    <p:anim calcmode="lin" valueType="num">
                                      <p:cBhvr>
                                        <p:cTn id="76" dur="600"/>
                                        <p:tgtEl>
                                          <p:spTgt spid="53"/>
                                        </p:tgtEl>
                                        <p:attrNameLst>
                                          <p:attrName>ppt_y</p:attrName>
                                        </p:attrNameLst>
                                      </p:cBhvr>
                                      <p:tavLst>
                                        <p:tav tm="0">
                                          <p:val>
                                            <p:strVal val="ppt_y"/>
                                          </p:val>
                                        </p:tav>
                                        <p:tav tm="100000">
                                          <p:val>
                                            <p:strVal val="ppt_y+.1"/>
                                          </p:val>
                                        </p:tav>
                                      </p:tavLst>
                                    </p:anim>
                                    <p:set>
                                      <p:cBhvr>
                                        <p:cTn id="77" dur="1" fill="hold">
                                          <p:stCondLst>
                                            <p:cond delay="599"/>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999" presetClass="entr" presetSubtype="0" fill="hold"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800"/>
                                        <p:tgtEl>
                                          <p:spTgt spid="55"/>
                                        </p:tgtEl>
                                      </p:cBhvr>
                                    </p:animEffect>
                                    <p:anim calcmode="lin" valueType="num">
                                      <p:cBhvr>
                                        <p:cTn id="83" dur="800" fill="hold"/>
                                        <p:tgtEl>
                                          <p:spTgt spid="55"/>
                                        </p:tgtEl>
                                        <p:attrNameLst>
                                          <p:attrName>ppt_x</p:attrName>
                                        </p:attrNameLst>
                                      </p:cBhvr>
                                      <p:tavLst>
                                        <p:tav tm="0">
                                          <p:val>
                                            <p:strVal val="#ppt_x"/>
                                          </p:val>
                                        </p:tav>
                                        <p:tav tm="100000">
                                          <p:val>
                                            <p:strVal val="#ppt_x"/>
                                          </p:val>
                                        </p:tav>
                                      </p:tavLst>
                                    </p:anim>
                                    <p:anim calcmode="lin" valueType="num">
                                      <p:cBhvr>
                                        <p:cTn id="84" dur="800" fill="hold"/>
                                        <p:tgtEl>
                                          <p:spTgt spid="55"/>
                                        </p:tgtEl>
                                        <p:attrNameLst>
                                          <p:attrName>ppt_y</p:attrName>
                                        </p:attrNameLst>
                                      </p:cBhvr>
                                      <p:tavLst>
                                        <p:tav tm="0">
                                          <p:val>
                                            <p:strVal val="#ppt_y+.1"/>
                                          </p:val>
                                        </p:tav>
                                        <p:tav tm="100000">
                                          <p:val>
                                            <p:strVal val="#ppt_y"/>
                                          </p:val>
                                        </p:tav>
                                      </p:tavLst>
                                    </p:anim>
                                  </p:childTnLst>
                                </p:cTn>
                              </p:par>
                              <p:par>
                                <p:cTn id="85" presetID="9999" presetClass="exit" presetSubtype="0" fill="hold" nodeType="withEffect">
                                  <p:stCondLst>
                                    <p:cond delay="0"/>
                                  </p:stCondLst>
                                  <p:childTnLst>
                                    <p:animEffect transition="out" filter="fade">
                                      <p:cBhvr>
                                        <p:cTn id="86" dur="600"/>
                                        <p:tgtEl>
                                          <p:spTgt spid="54"/>
                                        </p:tgtEl>
                                      </p:cBhvr>
                                    </p:animEffect>
                                    <p:anim calcmode="lin" valueType="num">
                                      <p:cBhvr>
                                        <p:cTn id="87" dur="600"/>
                                        <p:tgtEl>
                                          <p:spTgt spid="54"/>
                                        </p:tgtEl>
                                        <p:attrNameLst>
                                          <p:attrName>ppt_x</p:attrName>
                                        </p:attrNameLst>
                                      </p:cBhvr>
                                      <p:tavLst>
                                        <p:tav tm="0">
                                          <p:val>
                                            <p:strVal val="ppt_x"/>
                                          </p:val>
                                        </p:tav>
                                        <p:tav tm="100000">
                                          <p:val>
                                            <p:strVal val="ppt_x"/>
                                          </p:val>
                                        </p:tav>
                                      </p:tavLst>
                                    </p:anim>
                                    <p:anim calcmode="lin" valueType="num">
                                      <p:cBhvr>
                                        <p:cTn id="88" dur="600"/>
                                        <p:tgtEl>
                                          <p:spTgt spid="54"/>
                                        </p:tgtEl>
                                        <p:attrNameLst>
                                          <p:attrName>ppt_y</p:attrName>
                                        </p:attrNameLst>
                                      </p:cBhvr>
                                      <p:tavLst>
                                        <p:tav tm="0">
                                          <p:val>
                                            <p:strVal val="ppt_y"/>
                                          </p:val>
                                        </p:tav>
                                        <p:tav tm="100000">
                                          <p:val>
                                            <p:strVal val="ppt_y+.1"/>
                                          </p:val>
                                        </p:tav>
                                      </p:tavLst>
                                    </p:anim>
                                    <p:set>
                                      <p:cBhvr>
                                        <p:cTn id="89" dur="1" fill="hold">
                                          <p:stCondLst>
                                            <p:cond delay="599"/>
                                          </p:stCondLst>
                                        </p:cTn>
                                        <p:tgtEl>
                                          <p:spTgt spid="5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9999" presetClass="entr" presetSubtype="0" fill="hold" nodeType="click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800"/>
                                        <p:tgtEl>
                                          <p:spTgt spid="56"/>
                                        </p:tgtEl>
                                      </p:cBhvr>
                                    </p:animEffect>
                                    <p:anim calcmode="lin" valueType="num">
                                      <p:cBhvr>
                                        <p:cTn id="95" dur="800" fill="hold"/>
                                        <p:tgtEl>
                                          <p:spTgt spid="56"/>
                                        </p:tgtEl>
                                        <p:attrNameLst>
                                          <p:attrName>ppt_x</p:attrName>
                                        </p:attrNameLst>
                                      </p:cBhvr>
                                      <p:tavLst>
                                        <p:tav tm="0">
                                          <p:val>
                                            <p:strVal val="#ppt_x"/>
                                          </p:val>
                                        </p:tav>
                                        <p:tav tm="100000">
                                          <p:val>
                                            <p:strVal val="#ppt_x"/>
                                          </p:val>
                                        </p:tav>
                                      </p:tavLst>
                                    </p:anim>
                                    <p:anim calcmode="lin" valueType="num">
                                      <p:cBhvr>
                                        <p:cTn id="96" dur="800" fill="hold"/>
                                        <p:tgtEl>
                                          <p:spTgt spid="56"/>
                                        </p:tgtEl>
                                        <p:attrNameLst>
                                          <p:attrName>ppt_y</p:attrName>
                                        </p:attrNameLst>
                                      </p:cBhvr>
                                      <p:tavLst>
                                        <p:tav tm="0">
                                          <p:val>
                                            <p:strVal val="#ppt_y+.1"/>
                                          </p:val>
                                        </p:tav>
                                        <p:tav tm="100000">
                                          <p:val>
                                            <p:strVal val="#ppt_y"/>
                                          </p:val>
                                        </p:tav>
                                      </p:tavLst>
                                    </p:anim>
                                  </p:childTnLst>
                                  <p:subTnLst>
                                    <p:set>
                                      <p:cBhvr override="childStyle">
                                        <p:cTn dur="65" fill="hold" display="1" masterRel="nextClick" afterEffect="1"/>
                                        <p:tgtEl>
                                          <p:spTgt spid="56"/>
                                        </p:tgtEl>
                                        <p:attrNameLst>
                                          <p:attrName>style.visibility</p:attrName>
                                        </p:attrNameLst>
                                      </p:cBhvr>
                                      <p:to>
                                        <p:strVal val="hidden"/>
                                      </p:to>
                                    </p:set>
                                  </p:subTnLst>
                                </p:cTn>
                              </p:par>
                              <p:par>
                                <p:cTn id="97" presetID="9999" presetClass="exit" presetSubtype="0" fill="hold" nodeType="withEffect">
                                  <p:stCondLst>
                                    <p:cond delay="0"/>
                                  </p:stCondLst>
                                  <p:childTnLst>
                                    <p:animEffect transition="out" filter="fade">
                                      <p:cBhvr>
                                        <p:cTn id="98" dur="600"/>
                                        <p:tgtEl>
                                          <p:spTgt spid="55"/>
                                        </p:tgtEl>
                                      </p:cBhvr>
                                    </p:animEffect>
                                    <p:anim calcmode="lin" valueType="num">
                                      <p:cBhvr>
                                        <p:cTn id="99" dur="600"/>
                                        <p:tgtEl>
                                          <p:spTgt spid="55"/>
                                        </p:tgtEl>
                                        <p:attrNameLst>
                                          <p:attrName>ppt_x</p:attrName>
                                        </p:attrNameLst>
                                      </p:cBhvr>
                                      <p:tavLst>
                                        <p:tav tm="0">
                                          <p:val>
                                            <p:strVal val="ppt_x"/>
                                          </p:val>
                                        </p:tav>
                                        <p:tav tm="100000">
                                          <p:val>
                                            <p:strVal val="ppt_x"/>
                                          </p:val>
                                        </p:tav>
                                      </p:tavLst>
                                    </p:anim>
                                    <p:anim calcmode="lin" valueType="num">
                                      <p:cBhvr>
                                        <p:cTn id="100" dur="600"/>
                                        <p:tgtEl>
                                          <p:spTgt spid="55"/>
                                        </p:tgtEl>
                                        <p:attrNameLst>
                                          <p:attrName>ppt_y</p:attrName>
                                        </p:attrNameLst>
                                      </p:cBhvr>
                                      <p:tavLst>
                                        <p:tav tm="0">
                                          <p:val>
                                            <p:strVal val="ppt_y"/>
                                          </p:val>
                                        </p:tav>
                                        <p:tav tm="100000">
                                          <p:val>
                                            <p:strVal val="ppt_y+.1"/>
                                          </p:val>
                                        </p:tav>
                                      </p:tavLst>
                                    </p:anim>
                                    <p:set>
                                      <p:cBhvr>
                                        <p:cTn id="101" dur="1" fill="hold">
                                          <p:stCondLst>
                                            <p:cond delay="599"/>
                                          </p:stCondLst>
                                        </p:cTn>
                                        <p:tgtEl>
                                          <p:spTgt spid="5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9999" presetClass="entr" presetSubtype="0" fill="hold" nodeType="click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800"/>
                                        <p:tgtEl>
                                          <p:spTgt spid="61"/>
                                        </p:tgtEl>
                                      </p:cBhvr>
                                    </p:animEffect>
                                    <p:anim calcmode="lin" valueType="num">
                                      <p:cBhvr>
                                        <p:cTn id="107" dur="800" fill="hold"/>
                                        <p:tgtEl>
                                          <p:spTgt spid="61"/>
                                        </p:tgtEl>
                                        <p:attrNameLst>
                                          <p:attrName>ppt_x</p:attrName>
                                        </p:attrNameLst>
                                      </p:cBhvr>
                                      <p:tavLst>
                                        <p:tav tm="0">
                                          <p:val>
                                            <p:strVal val="#ppt_x"/>
                                          </p:val>
                                        </p:tav>
                                        <p:tav tm="100000">
                                          <p:val>
                                            <p:strVal val="#ppt_x"/>
                                          </p:val>
                                        </p:tav>
                                      </p:tavLst>
                                    </p:anim>
                                    <p:anim calcmode="lin" valueType="num">
                                      <p:cBhvr>
                                        <p:cTn id="108" dur="8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任意多边形 8"/>
          <p:cNvSpPr/>
          <p:nvPr/>
        </p:nvSpPr>
        <p:spPr>
          <a:xfrm flipV="1">
            <a:off x="2139315" y="1989455"/>
            <a:ext cx="9065895" cy="76200"/>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tx1">
                <a:lumMod val="50000"/>
                <a:lumOff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6" name="任意多边形 9"/>
          <p:cNvSpPr/>
          <p:nvPr/>
        </p:nvSpPr>
        <p:spPr>
          <a:xfrm>
            <a:off x="1029970" y="4946015"/>
            <a:ext cx="8682355" cy="76200"/>
          </a:xfrm>
          <a:custGeom>
            <a:avLst/>
            <a:gdLst>
              <a:gd name="connsiteX0" fmla="*/ 0 w 4456386"/>
              <a:gd name="connsiteY0" fmla="*/ 0 h 0"/>
              <a:gd name="connsiteX1" fmla="*/ 4456386 w 4456386"/>
              <a:gd name="connsiteY1" fmla="*/ 0 h 0"/>
            </a:gdLst>
            <a:ahLst/>
            <a:cxnLst>
              <a:cxn ang="0">
                <a:pos x="connsiteX0" y="connsiteY0"/>
              </a:cxn>
              <a:cxn ang="0">
                <a:pos x="connsiteX1" y="connsiteY1"/>
              </a:cxn>
            </a:cxnLst>
            <a:rect l="l" t="t" r="r" b="b"/>
            <a:pathLst>
              <a:path w="4456386">
                <a:moveTo>
                  <a:pt x="0" y="0"/>
                </a:moveTo>
                <a:lnTo>
                  <a:pt x="4456386" y="0"/>
                </a:lnTo>
              </a:path>
            </a:pathLst>
          </a:custGeom>
          <a:noFill/>
          <a:ln w="12700">
            <a:solidFill>
              <a:schemeClr val="tx1">
                <a:lumMod val="50000"/>
                <a:lumOff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2" name="组合 11"/>
          <p:cNvGrpSpPr/>
          <p:nvPr/>
        </p:nvGrpSpPr>
        <p:grpSpPr>
          <a:xfrm>
            <a:off x="10063386" y="5517048"/>
            <a:ext cx="334287" cy="334287"/>
            <a:chOff x="5983511" y="6122642"/>
            <a:chExt cx="334287" cy="334287"/>
          </a:xfrm>
        </p:grpSpPr>
        <p:sp>
          <p:nvSpPr>
            <p:cNvPr id="13" name="椭圆 12"/>
            <p:cNvSpPr/>
            <p:nvPr/>
          </p:nvSpPr>
          <p:spPr>
            <a:xfrm>
              <a:off x="5983511" y="6122642"/>
              <a:ext cx="334287" cy="334287"/>
            </a:xfrm>
            <a:prstGeom prst="ellipse">
              <a:avLst/>
            </a:prstGeom>
            <a:solidFill>
              <a:schemeClr val="tx1">
                <a:lumMod val="65000"/>
                <a:lumOff val="35000"/>
              </a:schemeClr>
            </a:soli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4" name="等腰三角形 13"/>
            <p:cNvSpPr/>
            <p:nvPr/>
          </p:nvSpPr>
          <p:spPr>
            <a:xfrm flipV="1">
              <a:off x="6064691" y="6245243"/>
              <a:ext cx="158497" cy="13663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nvGrpSpPr>
          <p:cNvPr id="23" name="组合 22"/>
          <p:cNvGrpSpPr/>
          <p:nvPr/>
        </p:nvGrpSpPr>
        <p:grpSpPr>
          <a:xfrm>
            <a:off x="1277228" y="1532377"/>
            <a:ext cx="1081771" cy="1081771"/>
            <a:chOff x="7545948" y="3951531"/>
            <a:chExt cx="1081771" cy="1081771"/>
          </a:xfrm>
        </p:grpSpPr>
        <p:sp>
          <p:nvSpPr>
            <p:cNvPr id="24" name="椭圆 23"/>
            <p:cNvSpPr/>
            <p:nvPr/>
          </p:nvSpPr>
          <p:spPr>
            <a:xfrm>
              <a:off x="7545948" y="3951531"/>
              <a:ext cx="1081771" cy="1081771"/>
            </a:xfrm>
            <a:prstGeom prst="ellipse">
              <a:avLst/>
            </a:prstGeom>
            <a:solidFill>
              <a:srgbClr val="44546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5" name="椭圆 24"/>
            <p:cNvSpPr/>
            <p:nvPr/>
          </p:nvSpPr>
          <p:spPr>
            <a:xfrm>
              <a:off x="7715348" y="4128636"/>
              <a:ext cx="727561" cy="727561"/>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6" name="矩形 25"/>
            <p:cNvSpPr/>
            <p:nvPr/>
          </p:nvSpPr>
          <p:spPr>
            <a:xfrm>
              <a:off x="7651615" y="4223113"/>
              <a:ext cx="890516" cy="583565"/>
            </a:xfrm>
            <a:prstGeom prst="rect">
              <a:avLst/>
            </a:prstGeom>
            <a:effectLst/>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03</a:t>
              </a:r>
              <a:endParaRPr kumimoji="0" lang="zh-CN" altLang="en-US"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grpSp>
        <p:nvGrpSpPr>
          <p:cNvPr id="27" name="组合 26"/>
          <p:cNvGrpSpPr/>
          <p:nvPr/>
        </p:nvGrpSpPr>
        <p:grpSpPr>
          <a:xfrm>
            <a:off x="9660437" y="4278544"/>
            <a:ext cx="1081771" cy="1081771"/>
            <a:chOff x="5578657" y="4856198"/>
            <a:chExt cx="1081771" cy="1081771"/>
          </a:xfrm>
        </p:grpSpPr>
        <p:sp>
          <p:nvSpPr>
            <p:cNvPr id="28" name="椭圆 27"/>
            <p:cNvSpPr/>
            <p:nvPr/>
          </p:nvSpPr>
          <p:spPr>
            <a:xfrm>
              <a:off x="5578657" y="4856198"/>
              <a:ext cx="1081771" cy="1081771"/>
            </a:xfrm>
            <a:prstGeom prst="ellipse">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椭圆 28"/>
            <p:cNvSpPr/>
            <p:nvPr/>
          </p:nvSpPr>
          <p:spPr>
            <a:xfrm>
              <a:off x="5750975" y="5033303"/>
              <a:ext cx="727561" cy="727561"/>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0" name="矩形 29"/>
            <p:cNvSpPr/>
            <p:nvPr/>
          </p:nvSpPr>
          <p:spPr>
            <a:xfrm>
              <a:off x="5682267" y="5131598"/>
              <a:ext cx="890516" cy="583565"/>
            </a:xfrm>
            <a:prstGeom prst="rect">
              <a:avLst/>
            </a:prstGeom>
            <a:effectLst/>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04</a:t>
              </a:r>
              <a:endParaRPr kumimoji="0" lang="zh-CN" altLang="en-US"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sp>
        <p:nvSpPr>
          <p:cNvPr id="31" name="文本框 30"/>
          <p:cNvSpPr txBox="1"/>
          <p:nvPr/>
        </p:nvSpPr>
        <p:spPr>
          <a:xfrm>
            <a:off x="1228725" y="4367530"/>
            <a:ext cx="8431530" cy="2089785"/>
          </a:xfrm>
          <a:prstGeom prst="rect">
            <a:avLst/>
          </a:prstGeom>
          <a:noFill/>
          <a:effectLst/>
        </p:spPr>
        <p:txBody>
          <a:bodyPr wrap="square" rtlCol="0">
            <a:spAutoFit/>
          </a:bodyPr>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项目目标</a:t>
            </a: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         </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网站前台系统主要负责与用户打交道，实现用户的注册、登录、宠物预览、提交订单等功能。网站后台系统主要实现管理员登录、会员中心、新闻动态、完成订单、系统维护等功能。</a:t>
            </a:r>
            <a:endPar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3" name="文本框 32"/>
          <p:cNvSpPr txBox="1"/>
          <p:nvPr/>
        </p:nvSpPr>
        <p:spPr>
          <a:xfrm>
            <a:off x="2253615" y="1442085"/>
            <a:ext cx="9065895" cy="2089785"/>
          </a:xfrm>
          <a:prstGeom prst="rect">
            <a:avLst/>
          </a:prstGeom>
          <a:noFill/>
          <a:effectLst/>
        </p:spPr>
        <p:txBody>
          <a:bodyPr wrap="squar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项目解决</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问题</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目前社会面上养宠物的人数增加的非常迅速，将传统宣传与日益成熟的网络宣传结合在一起，来打造一个兼具传统和电子商务特色的宠物销售网站，帮助大家更好更规范更方便的拥有自己的</a:t>
            </a:r>
            <a:r>
              <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宠物。</a:t>
            </a:r>
            <a:endPar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21482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1</a:t>
            </a:r>
            <a:r>
              <a:rPr kumimoji="0" lang="en-US" altLang="zh-CN"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 </a:t>
            </a:r>
            <a:r>
              <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a:t>
            </a:r>
            <a:r>
              <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简介</a:t>
            </a:r>
            <a:endParaRPr kumimoji="0" lang="zh-CN" altLang="en-US" sz="3200"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pic>
        <p:nvPicPr>
          <p:cNvPr id="35" name="图片 34"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grpSp>
        <p:nvGrpSpPr>
          <p:cNvPr id="9" name="组合 8"/>
          <p:cNvGrpSpPr/>
          <p:nvPr/>
        </p:nvGrpSpPr>
        <p:grpSpPr>
          <a:xfrm>
            <a:off x="1616678" y="1118482"/>
            <a:ext cx="334287" cy="334287"/>
            <a:chOff x="5981668" y="1239571"/>
            <a:chExt cx="334287" cy="334287"/>
          </a:xfrm>
        </p:grpSpPr>
        <p:sp>
          <p:nvSpPr>
            <p:cNvPr id="10" name="椭圆 9"/>
            <p:cNvSpPr/>
            <p:nvPr/>
          </p:nvSpPr>
          <p:spPr>
            <a:xfrm>
              <a:off x="5981668" y="1239571"/>
              <a:ext cx="334287" cy="334287"/>
            </a:xfrm>
            <a:prstGeom prst="ellipse">
              <a:avLst/>
            </a:prstGeom>
            <a:solidFill>
              <a:schemeClr val="tx1">
                <a:lumMod val="65000"/>
                <a:lumOff val="35000"/>
              </a:schemeClr>
            </a:soli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1" name="等腰三角形 10"/>
            <p:cNvSpPr/>
            <p:nvPr/>
          </p:nvSpPr>
          <p:spPr>
            <a:xfrm flipV="1">
              <a:off x="6072883" y="1363188"/>
              <a:ext cx="158497" cy="136635"/>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sp>
        <p:nvSpPr>
          <p:cNvPr id="4" name="心形 3">
            <a:hlinkClick r:id="rId4" action="ppaction://hlinksldjump"/>
          </p:cNvPr>
          <p:cNvSpPr/>
          <p:nvPr/>
        </p:nvSpPr>
        <p:spPr>
          <a:xfrm>
            <a:off x="10672445" y="6107430"/>
            <a:ext cx="659765" cy="545465"/>
          </a:xfrm>
          <a:prstGeom prst="heart">
            <a:avLst/>
          </a:prstGeom>
        </p:spPr>
        <p:style>
          <a:lnRef idx="1">
            <a:schemeClr val="accent5"/>
          </a:lnRef>
          <a:fillRef idx="3">
            <a:schemeClr val="accent5"/>
          </a:fillRef>
          <a:effectRef idx="2">
            <a:schemeClr val="accent5"/>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2" presetClass="entr" presetSubtype="0" fill="hold" nodeType="withEffect">
                                  <p:stCondLst>
                                    <p:cond delay="500"/>
                                  </p:stCondLst>
                                  <p:childTnLst>
                                    <p:set>
                                      <p:cBhvr>
                                        <p:cTn id="9" dur="1" fill="hold">
                                          <p:stCondLst>
                                            <p:cond delay="0"/>
                                          </p:stCondLst>
                                        </p:cTn>
                                        <p:tgtEl>
                                          <p:spTgt spid="23"/>
                                        </p:tgtEl>
                                        <p:attrNameLst>
                                          <p:attrName>style.visibility</p:attrName>
                                        </p:attrNameLst>
                                      </p:cBhvr>
                                      <p:to>
                                        <p:strVal val="visible"/>
                                      </p:to>
                                    </p:set>
                                    <p:animScale>
                                      <p:cBhvr>
                                        <p:cTn id="10"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23"/>
                                        </p:tgtEl>
                                        <p:attrNameLst>
                                          <p:attrName>ppt_x</p:attrName>
                                          <p:attrName>ppt_y</p:attrName>
                                        </p:attrNameLst>
                                      </p:cBhvr>
                                    </p:animMotion>
                                    <p:animEffect transition="in" filter="fade">
                                      <p:cBhvr>
                                        <p:cTn id="12" dur="1000"/>
                                        <p:tgtEl>
                                          <p:spTgt spid="23"/>
                                        </p:tgtEl>
                                      </p:cBhvr>
                                    </p:animEffect>
                                  </p:childTnLst>
                                </p:cTn>
                              </p:par>
                              <p:par>
                                <p:cTn id="13" presetID="52" presetClass="entr" presetSubtype="0" fill="hold" nodeType="withEffect">
                                  <p:stCondLst>
                                    <p:cond delay="750"/>
                                  </p:stCondLst>
                                  <p:childTnLst>
                                    <p:set>
                                      <p:cBhvr>
                                        <p:cTn id="14" dur="1" fill="hold">
                                          <p:stCondLst>
                                            <p:cond delay="0"/>
                                          </p:stCondLst>
                                        </p:cTn>
                                        <p:tgtEl>
                                          <p:spTgt spid="27"/>
                                        </p:tgtEl>
                                        <p:attrNameLst>
                                          <p:attrName>style.visibility</p:attrName>
                                        </p:attrNameLst>
                                      </p:cBhvr>
                                      <p:to>
                                        <p:strVal val="visible"/>
                                      </p:to>
                                    </p:set>
                                    <p:animScale>
                                      <p:cBhvr>
                                        <p:cTn id="15"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7"/>
                                        </p:tgtEl>
                                        <p:attrNameLst>
                                          <p:attrName>ppt_x</p:attrName>
                                          <p:attrName>ppt_y</p:attrName>
                                        </p:attrNameLst>
                                      </p:cBhvr>
                                    </p:animMotion>
                                    <p:animEffect transition="in" filter="fade">
                                      <p:cBhvr>
                                        <p:cTn id="17" dur="1000"/>
                                        <p:tgtEl>
                                          <p:spTgt spid="2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31" grpId="0" bldLvl="0" animBg="1"/>
      <p:bldP spid="33"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32969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00A3A4"/>
                </a:solidFill>
                <a:effectLst/>
                <a:uLnTx/>
                <a:uFillTx/>
                <a:latin typeface="Century Gothic" panose="020B0502020202020204"/>
                <a:ea typeface="思源黑体 CN Bold"/>
                <a:cs typeface="+mn-ea"/>
                <a:sym typeface="+mn-lt"/>
              </a:rPr>
              <a:t>6.4 </a:t>
            </a:r>
            <a:r>
              <a:rPr lang="zh-CN" altLang="en-US" sz="3200" noProof="0" dirty="0">
                <a:ln>
                  <a:noFill/>
                </a:ln>
                <a:solidFill>
                  <a:srgbClr val="00A3A4"/>
                </a:solidFill>
                <a:effectLst/>
                <a:uLnTx/>
                <a:uFillTx/>
                <a:latin typeface="Century Gothic" panose="020B0502020202020204"/>
                <a:ea typeface="思源黑体 CN Bold"/>
                <a:cs typeface="+mn-ea"/>
                <a:sym typeface="+mn-lt"/>
              </a:rPr>
              <a:t>项目完成情况</a:t>
            </a:r>
            <a:endParaRPr lang="zh-CN" altLang="en-US" sz="320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3" name="组合 12"/>
          <p:cNvGrpSpPr/>
          <p:nvPr/>
        </p:nvGrpSpPr>
        <p:grpSpPr>
          <a:xfrm>
            <a:off x="4967236" y="5572007"/>
            <a:ext cx="723497" cy="418867"/>
            <a:chOff x="5238881" y="5604205"/>
            <a:chExt cx="763063" cy="441774"/>
          </a:xfrm>
        </p:grpSpPr>
        <p:sp>
          <p:nvSpPr>
            <p:cNvPr id="14"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15" name="组合 14"/>
            <p:cNvGrpSpPr/>
            <p:nvPr/>
          </p:nvGrpSpPr>
          <p:grpSpPr>
            <a:xfrm>
              <a:off x="5557301" y="5604205"/>
              <a:ext cx="444643" cy="441774"/>
              <a:chOff x="5557301" y="5584126"/>
              <a:chExt cx="444643" cy="441774"/>
            </a:xfrm>
          </p:grpSpPr>
          <p:sp>
            <p:nvSpPr>
              <p:cNvPr id="16"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7"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8"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19"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0"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1"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2"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23" name="组合 22"/>
          <p:cNvGrpSpPr/>
          <p:nvPr/>
        </p:nvGrpSpPr>
        <p:grpSpPr>
          <a:xfrm>
            <a:off x="6484948" y="4682594"/>
            <a:ext cx="707178" cy="418867"/>
            <a:chOff x="6839593" y="4666153"/>
            <a:chExt cx="745852" cy="441774"/>
          </a:xfrm>
        </p:grpSpPr>
        <p:sp>
          <p:nvSpPr>
            <p:cNvPr id="24"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25" name="组合 24"/>
            <p:cNvGrpSpPr/>
            <p:nvPr/>
          </p:nvGrpSpPr>
          <p:grpSpPr>
            <a:xfrm>
              <a:off x="6839593" y="4666153"/>
              <a:ext cx="441774" cy="441774"/>
              <a:chOff x="6839593" y="4666155"/>
              <a:chExt cx="441774" cy="441774"/>
            </a:xfrm>
          </p:grpSpPr>
          <p:sp>
            <p:nvSpPr>
              <p:cNvPr id="26"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7"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8"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29"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0" name="组合 29"/>
          <p:cNvGrpSpPr/>
          <p:nvPr/>
        </p:nvGrpSpPr>
        <p:grpSpPr>
          <a:xfrm>
            <a:off x="6484948" y="2890173"/>
            <a:ext cx="707178" cy="421587"/>
            <a:chOff x="6839593" y="2775708"/>
            <a:chExt cx="745852" cy="444643"/>
          </a:xfrm>
        </p:grpSpPr>
        <p:sp>
          <p:nvSpPr>
            <p:cNvPr id="31"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2" name="组合 31"/>
            <p:cNvGrpSpPr/>
            <p:nvPr/>
          </p:nvGrpSpPr>
          <p:grpSpPr>
            <a:xfrm>
              <a:off x="6839593" y="2775708"/>
              <a:ext cx="441774" cy="444643"/>
              <a:chOff x="6839593" y="2769970"/>
              <a:chExt cx="441774" cy="444643"/>
            </a:xfrm>
          </p:grpSpPr>
          <p:sp>
            <p:nvSpPr>
              <p:cNvPr id="33"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4"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5" name="Rectangle 206"/>
              <p:cNvSpPr>
                <a:spLocks noChangeArrowheads="1"/>
              </p:cNvSpPr>
              <p:nvPr/>
            </p:nvSpPr>
            <p:spPr bwMode="auto">
              <a:xfrm>
                <a:off x="7026055" y="3068310"/>
                <a:ext cx="68848" cy="22949"/>
              </a:xfrm>
              <a:prstGeom prst="rect">
                <a:avLst/>
              </a:prstGeom>
              <a:solidFill>
                <a:srgbClr val="FFFFFF"/>
              </a:solidFill>
              <a:ln w="0">
                <a:noFill/>
                <a:prstDash val="solid"/>
                <a:miter lim="800000"/>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36"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grpSp>
        <p:nvGrpSpPr>
          <p:cNvPr id="37" name="组合 36"/>
          <p:cNvGrpSpPr/>
          <p:nvPr/>
        </p:nvGrpSpPr>
        <p:grpSpPr>
          <a:xfrm>
            <a:off x="4967236" y="1989880"/>
            <a:ext cx="723497" cy="416148"/>
            <a:chOff x="5238881" y="1826181"/>
            <a:chExt cx="763063" cy="438906"/>
          </a:xfrm>
        </p:grpSpPr>
        <p:sp>
          <p:nvSpPr>
            <p:cNvPr id="38"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nvGrpSpPr>
            <p:cNvPr id="39" name="组合 38"/>
            <p:cNvGrpSpPr/>
            <p:nvPr/>
          </p:nvGrpSpPr>
          <p:grpSpPr>
            <a:xfrm>
              <a:off x="5557301" y="1826181"/>
              <a:ext cx="444643" cy="438906"/>
              <a:chOff x="5557301" y="1829049"/>
              <a:chExt cx="444643" cy="438906"/>
            </a:xfrm>
          </p:grpSpPr>
          <p:sp>
            <p:nvSpPr>
              <p:cNvPr id="40"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sp>
            <p:nvSpPr>
              <p:cNvPr id="41"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solidFill>
                <a:srgbClr val="FFFFFF"/>
              </a:solidFill>
              <a:ln w="0">
                <a:noFill/>
                <a:prstDash val="solid"/>
                <a:round/>
              </a:ln>
            </p:spPr>
            <p:txBody>
              <a:bodyPr vert="horz" wrap="square" lIns="86699" tIns="43349" rIns="86699" bIns="43349"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pic>
        <p:nvPicPr>
          <p:cNvPr id="60" name="图片 59"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8" name="PA-图片 4" descr="scooter-10-a"/>
          <p:cNvPicPr>
            <a:picLocks noChangeAspect="1"/>
          </p:cNvPicPr>
          <p:nvPr>
            <p:custDataLst>
              <p:tags r:id="rId4"/>
            </p:custDataLst>
          </p:nvPr>
        </p:nvPicPr>
        <p:blipFill>
          <a:blip r:embed="rId5"/>
          <a:srcRect l="-28" r="-17"/>
          <a:stretch>
            <a:fillRect/>
          </a:stretch>
        </p:blipFill>
        <p:spPr>
          <a:xfrm>
            <a:off x="1208405" y="1489075"/>
            <a:ext cx="9348470" cy="4286885"/>
          </a:xfrm>
          <a:prstGeom prst="rect">
            <a:avLst/>
          </a:prstGeom>
        </p:spPr>
      </p:pic>
      <p:pic>
        <p:nvPicPr>
          <p:cNvPr id="9" name="PA-图片 6" descr="scooter-11-1442"/>
          <p:cNvPicPr>
            <a:picLocks noChangeAspect="1"/>
          </p:cNvPicPr>
          <p:nvPr>
            <p:custDataLst>
              <p:tags r:id="rId6"/>
            </p:custDataLst>
          </p:nvPr>
        </p:nvPicPr>
        <p:blipFill>
          <a:blip r:embed="rId7"/>
          <a:srcRect l="-380" t="-3808" r="342"/>
          <a:stretch>
            <a:fillRect/>
          </a:stretch>
        </p:blipFill>
        <p:spPr>
          <a:xfrm>
            <a:off x="1007110" y="1452880"/>
            <a:ext cx="10054590" cy="4491990"/>
          </a:xfrm>
          <a:prstGeom prst="rect">
            <a:avLst/>
          </a:prstGeom>
        </p:spPr>
      </p:pic>
      <p:pic>
        <p:nvPicPr>
          <p:cNvPr id="10" name="PA-图片 7" descr="scooter-01-1442"/>
          <p:cNvPicPr>
            <a:picLocks noChangeAspect="1"/>
          </p:cNvPicPr>
          <p:nvPr>
            <p:custDataLst>
              <p:tags r:id="rId8"/>
            </p:custDataLst>
          </p:nvPr>
        </p:nvPicPr>
        <p:blipFill>
          <a:blip r:embed="rId9"/>
          <a:srcRect l="-182" t="-1043" r="-611"/>
          <a:stretch>
            <a:fillRect/>
          </a:stretch>
        </p:blipFill>
        <p:spPr>
          <a:xfrm>
            <a:off x="702945" y="1351280"/>
            <a:ext cx="10614660" cy="4375785"/>
          </a:xfrm>
          <a:prstGeom prst="rect">
            <a:avLst/>
          </a:prstGeom>
        </p:spPr>
      </p:pic>
      <p:sp>
        <p:nvSpPr>
          <p:cNvPr id="11" name="PA-半闭框 7"/>
          <p:cNvSpPr/>
          <p:nvPr>
            <p:custDataLst>
              <p:tags r:id="rId10"/>
            </p:custDataLst>
          </p:nvPr>
        </p:nvSpPr>
        <p:spPr>
          <a:xfrm flipH="1">
            <a:off x="11061695" y="853978"/>
            <a:ext cx="505165" cy="505165"/>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12" name="PA-半闭框 8"/>
          <p:cNvSpPr/>
          <p:nvPr>
            <p:custDataLst>
              <p:tags r:id="rId11"/>
            </p:custDataLst>
          </p:nvPr>
        </p:nvSpPr>
        <p:spPr>
          <a:xfrm flipV="1">
            <a:off x="703244" y="5808174"/>
            <a:ext cx="505165" cy="505165"/>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pic>
        <p:nvPicPr>
          <p:cNvPr id="48" name="PA-图片 4" descr="scooter-10-a"/>
          <p:cNvPicPr>
            <a:picLocks noChangeAspect="1"/>
          </p:cNvPicPr>
          <p:nvPr>
            <p:custDataLst>
              <p:tags r:id="rId12"/>
            </p:custDataLst>
          </p:nvPr>
        </p:nvPicPr>
        <p:blipFill>
          <a:blip r:embed="rId13"/>
          <a:srcRect l="-858" t="-4278" b="541"/>
          <a:stretch>
            <a:fillRect/>
          </a:stretch>
        </p:blipFill>
        <p:spPr>
          <a:xfrm>
            <a:off x="1056005" y="1112520"/>
            <a:ext cx="10206990" cy="4646930"/>
          </a:xfrm>
          <a:prstGeom prst="rect">
            <a:avLst/>
          </a:prstGeom>
        </p:spPr>
      </p:pic>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11"/>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11"/>
                                        </p:tgtEl>
                                        <p:attrNameLst>
                                          <p:attrName>ppt_x</p:attrName>
                                          <p:attrName>ppt_y</p:attrName>
                                        </p:attrNameLst>
                                      </p:cBhvr>
                                    </p:animMotion>
                                  </p:childTnLst>
                                </p:cTn>
                              </p:par>
                              <p:par>
                                <p:cTn id="9" presetID="9999"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12"/>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12"/>
                                        </p:tgtEl>
                                        <p:attrNameLst>
                                          <p:attrName>ppt_x</p:attrName>
                                          <p:attrName>ppt_y</p:attrName>
                                        </p:attrNameLst>
                                      </p:cBhvr>
                                    </p:animMotion>
                                  </p:childTnLst>
                                </p:cTn>
                              </p:par>
                              <p:par>
                                <p:cTn id="13" presetID="999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800"/>
                                        <p:tgtEl>
                                          <p:spTgt spid="8"/>
                                        </p:tgtEl>
                                      </p:cBhvr>
                                    </p:animEffect>
                                    <p:anim calcmode="lin" valueType="num">
                                      <p:cBhvr>
                                        <p:cTn id="16" dur="800" fill="hold"/>
                                        <p:tgtEl>
                                          <p:spTgt spid="8"/>
                                        </p:tgtEl>
                                        <p:attrNameLst>
                                          <p:attrName>ppt_x</p:attrName>
                                        </p:attrNameLst>
                                      </p:cBhvr>
                                      <p:tavLst>
                                        <p:tav tm="0">
                                          <p:val>
                                            <p:strVal val="#ppt_x"/>
                                          </p:val>
                                        </p:tav>
                                        <p:tav tm="100000">
                                          <p:val>
                                            <p:strVal val="#ppt_x"/>
                                          </p:val>
                                        </p:tav>
                                      </p:tavLst>
                                    </p:anim>
                                    <p:anim calcmode="lin" valueType="num">
                                      <p:cBhvr>
                                        <p:cTn id="17" dur="8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999" presetClass="exit" presetSubtype="0" fill="hold" nodeType="clickEffect">
                                  <p:stCondLst>
                                    <p:cond delay="0"/>
                                  </p:stCondLst>
                                  <p:childTnLst>
                                    <p:animEffect transition="out" filter="fade">
                                      <p:cBhvr>
                                        <p:cTn id="21" dur="600"/>
                                        <p:tgtEl>
                                          <p:spTgt spid="8"/>
                                        </p:tgtEl>
                                      </p:cBhvr>
                                    </p:animEffect>
                                    <p:anim calcmode="lin" valueType="num">
                                      <p:cBhvr>
                                        <p:cTn id="22" dur="600"/>
                                        <p:tgtEl>
                                          <p:spTgt spid="8"/>
                                        </p:tgtEl>
                                        <p:attrNameLst>
                                          <p:attrName>ppt_x</p:attrName>
                                        </p:attrNameLst>
                                      </p:cBhvr>
                                      <p:tavLst>
                                        <p:tav tm="0">
                                          <p:val>
                                            <p:strVal val="ppt_x"/>
                                          </p:val>
                                        </p:tav>
                                        <p:tav tm="100000">
                                          <p:val>
                                            <p:strVal val="ppt_x"/>
                                          </p:val>
                                        </p:tav>
                                      </p:tavLst>
                                    </p:anim>
                                    <p:anim calcmode="lin" valueType="num">
                                      <p:cBhvr>
                                        <p:cTn id="23" dur="600"/>
                                        <p:tgtEl>
                                          <p:spTgt spid="8"/>
                                        </p:tgtEl>
                                        <p:attrNameLst>
                                          <p:attrName>ppt_y</p:attrName>
                                        </p:attrNameLst>
                                      </p:cBhvr>
                                      <p:tavLst>
                                        <p:tav tm="0">
                                          <p:val>
                                            <p:strVal val="ppt_y"/>
                                          </p:val>
                                        </p:tav>
                                        <p:tav tm="100000">
                                          <p:val>
                                            <p:strVal val="ppt_y+.1"/>
                                          </p:val>
                                        </p:tav>
                                      </p:tavLst>
                                    </p:anim>
                                    <p:set>
                                      <p:cBhvr>
                                        <p:cTn id="24" dur="1" fill="hold">
                                          <p:stCondLst>
                                            <p:cond delay="599"/>
                                          </p:stCondLst>
                                        </p:cTn>
                                        <p:tgtEl>
                                          <p:spTgt spid="8"/>
                                        </p:tgtEl>
                                        <p:attrNameLst>
                                          <p:attrName>style.visibility</p:attrName>
                                        </p:attrNameLst>
                                      </p:cBhvr>
                                      <p:to>
                                        <p:strVal val="hidden"/>
                                      </p:to>
                                    </p:set>
                                  </p:childTnLst>
                                </p:cTn>
                              </p:par>
                              <p:par>
                                <p:cTn id="25" presetID="9999"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600"/>
                                        <p:tgtEl>
                                          <p:spTgt spid="9"/>
                                        </p:tgtEl>
                                      </p:cBhvr>
                                    </p:animEffect>
                                    <p:anim calcmode="lin" valueType="num">
                                      <p:cBhvr>
                                        <p:cTn id="28" dur="600" fill="hold"/>
                                        <p:tgtEl>
                                          <p:spTgt spid="9"/>
                                        </p:tgtEl>
                                        <p:attrNameLst>
                                          <p:attrName>ppt_x</p:attrName>
                                        </p:attrNameLst>
                                      </p:cBhvr>
                                      <p:tavLst>
                                        <p:tav tm="0">
                                          <p:val>
                                            <p:strVal val="#ppt_x"/>
                                          </p:val>
                                        </p:tav>
                                        <p:tav tm="100000">
                                          <p:val>
                                            <p:strVal val="#ppt_x"/>
                                          </p:val>
                                        </p:tav>
                                      </p:tavLst>
                                    </p:anim>
                                    <p:anim calcmode="lin" valueType="num">
                                      <p:cBhvr>
                                        <p:cTn id="29" dur="6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999" presetClass="exit" presetSubtype="0" fill="hold" nodeType="clickEffect">
                                  <p:stCondLst>
                                    <p:cond delay="0"/>
                                  </p:stCondLst>
                                  <p:childTnLst>
                                    <p:animEffect transition="out" filter="fade">
                                      <p:cBhvr>
                                        <p:cTn id="33" dur="600"/>
                                        <p:tgtEl>
                                          <p:spTgt spid="9"/>
                                        </p:tgtEl>
                                      </p:cBhvr>
                                    </p:animEffect>
                                    <p:anim calcmode="lin" valueType="num">
                                      <p:cBhvr>
                                        <p:cTn id="34" dur="600"/>
                                        <p:tgtEl>
                                          <p:spTgt spid="9"/>
                                        </p:tgtEl>
                                        <p:attrNameLst>
                                          <p:attrName>ppt_x</p:attrName>
                                        </p:attrNameLst>
                                      </p:cBhvr>
                                      <p:tavLst>
                                        <p:tav tm="0">
                                          <p:val>
                                            <p:strVal val="ppt_x"/>
                                          </p:val>
                                        </p:tav>
                                        <p:tav tm="100000">
                                          <p:val>
                                            <p:strVal val="ppt_x"/>
                                          </p:val>
                                        </p:tav>
                                      </p:tavLst>
                                    </p:anim>
                                    <p:anim calcmode="lin" valueType="num">
                                      <p:cBhvr>
                                        <p:cTn id="35" dur="600"/>
                                        <p:tgtEl>
                                          <p:spTgt spid="9"/>
                                        </p:tgtEl>
                                        <p:attrNameLst>
                                          <p:attrName>ppt_y</p:attrName>
                                        </p:attrNameLst>
                                      </p:cBhvr>
                                      <p:tavLst>
                                        <p:tav tm="0">
                                          <p:val>
                                            <p:strVal val="ppt_y"/>
                                          </p:val>
                                        </p:tav>
                                        <p:tav tm="100000">
                                          <p:val>
                                            <p:strVal val="ppt_y+.1"/>
                                          </p:val>
                                        </p:tav>
                                      </p:tavLst>
                                    </p:anim>
                                    <p:set>
                                      <p:cBhvr>
                                        <p:cTn id="36" dur="1" fill="hold">
                                          <p:stCondLst>
                                            <p:cond delay="599"/>
                                          </p:stCondLst>
                                        </p:cTn>
                                        <p:tgtEl>
                                          <p:spTgt spid="9"/>
                                        </p:tgtEl>
                                        <p:attrNameLst>
                                          <p:attrName>style.visibility</p:attrName>
                                        </p:attrNameLst>
                                      </p:cBhvr>
                                      <p:to>
                                        <p:strVal val="hidden"/>
                                      </p:to>
                                    </p:set>
                                  </p:childTnLst>
                                </p:cTn>
                              </p:par>
                              <p:par>
                                <p:cTn id="37" presetID="9999"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600"/>
                                        <p:tgtEl>
                                          <p:spTgt spid="10"/>
                                        </p:tgtEl>
                                      </p:cBhvr>
                                    </p:animEffect>
                                    <p:anim calcmode="lin" valueType="num">
                                      <p:cBhvr>
                                        <p:cTn id="40" dur="600" fill="hold"/>
                                        <p:tgtEl>
                                          <p:spTgt spid="10"/>
                                        </p:tgtEl>
                                        <p:attrNameLst>
                                          <p:attrName>ppt_x</p:attrName>
                                        </p:attrNameLst>
                                      </p:cBhvr>
                                      <p:tavLst>
                                        <p:tav tm="0">
                                          <p:val>
                                            <p:strVal val="#ppt_x"/>
                                          </p:val>
                                        </p:tav>
                                        <p:tav tm="100000">
                                          <p:val>
                                            <p:strVal val="#ppt_x"/>
                                          </p:val>
                                        </p:tav>
                                      </p:tavLst>
                                    </p:anim>
                                    <p:anim calcmode="lin" valueType="num">
                                      <p:cBhvr>
                                        <p:cTn id="41" dur="6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999" presetClass="entr" presetSubtype="0"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800"/>
                                        <p:tgtEl>
                                          <p:spTgt spid="48"/>
                                        </p:tgtEl>
                                      </p:cBhvr>
                                    </p:animEffect>
                                    <p:anim calcmode="lin" valueType="num">
                                      <p:cBhvr>
                                        <p:cTn id="47" dur="800" fill="hold"/>
                                        <p:tgtEl>
                                          <p:spTgt spid="48"/>
                                        </p:tgtEl>
                                        <p:attrNameLst>
                                          <p:attrName>ppt_x</p:attrName>
                                        </p:attrNameLst>
                                      </p:cBhvr>
                                      <p:tavLst>
                                        <p:tav tm="0">
                                          <p:val>
                                            <p:strVal val="#ppt_x"/>
                                          </p:val>
                                        </p:tav>
                                        <p:tav tm="100000">
                                          <p:val>
                                            <p:strVal val="#ppt_x"/>
                                          </p:val>
                                        </p:tav>
                                      </p:tavLst>
                                    </p:anim>
                                    <p:anim calcmode="lin" valueType="num">
                                      <p:cBhvr>
                                        <p:cTn id="48" dur="800" fill="hold"/>
                                        <p:tgtEl>
                                          <p:spTgt spid="48"/>
                                        </p:tgtEl>
                                        <p:attrNameLst>
                                          <p:attrName>ppt_y</p:attrName>
                                        </p:attrNameLst>
                                      </p:cBhvr>
                                      <p:tavLst>
                                        <p:tav tm="0">
                                          <p:val>
                                            <p:strVal val="#ppt_y+.1"/>
                                          </p:val>
                                        </p:tav>
                                        <p:tav tm="100000">
                                          <p:val>
                                            <p:strVal val="#ppt_y"/>
                                          </p:val>
                                        </p:tav>
                                      </p:tavLst>
                                    </p:anim>
                                  </p:childTnLst>
                                </p:cTn>
                              </p:par>
                              <p:par>
                                <p:cTn id="49" presetID="9999" presetClass="exit" presetSubtype="0" fill="hold" nodeType="withEffect">
                                  <p:stCondLst>
                                    <p:cond delay="0"/>
                                  </p:stCondLst>
                                  <p:childTnLst>
                                    <p:animEffect transition="out" filter="fade">
                                      <p:cBhvr>
                                        <p:cTn id="50" dur="600"/>
                                        <p:tgtEl>
                                          <p:spTgt spid="10"/>
                                        </p:tgtEl>
                                      </p:cBhvr>
                                    </p:animEffect>
                                    <p:anim calcmode="lin" valueType="num">
                                      <p:cBhvr>
                                        <p:cTn id="51" dur="600"/>
                                        <p:tgtEl>
                                          <p:spTgt spid="10"/>
                                        </p:tgtEl>
                                        <p:attrNameLst>
                                          <p:attrName>ppt_x</p:attrName>
                                        </p:attrNameLst>
                                      </p:cBhvr>
                                      <p:tavLst>
                                        <p:tav tm="0">
                                          <p:val>
                                            <p:strVal val="ppt_x"/>
                                          </p:val>
                                        </p:tav>
                                        <p:tav tm="100000">
                                          <p:val>
                                            <p:strVal val="ppt_x"/>
                                          </p:val>
                                        </p:tav>
                                      </p:tavLst>
                                    </p:anim>
                                    <p:anim calcmode="lin" valueType="num">
                                      <p:cBhvr>
                                        <p:cTn id="52" dur="600"/>
                                        <p:tgtEl>
                                          <p:spTgt spid="10"/>
                                        </p:tgtEl>
                                        <p:attrNameLst>
                                          <p:attrName>ppt_y</p:attrName>
                                        </p:attrNameLst>
                                      </p:cBhvr>
                                      <p:tavLst>
                                        <p:tav tm="0">
                                          <p:val>
                                            <p:strVal val="ppt_y"/>
                                          </p:val>
                                        </p:tav>
                                        <p:tav tm="100000">
                                          <p:val>
                                            <p:strVal val="ppt_y+.1"/>
                                          </p:val>
                                        </p:tav>
                                      </p:tavLst>
                                    </p:anim>
                                    <p:set>
                                      <p:cBhvr>
                                        <p:cTn id="53" dur="1" fill="hold">
                                          <p:stCondLst>
                                            <p:cond delay="5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5320962" y="2227310"/>
            <a:ext cx="5285105" cy="13220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思源黑体 CN Bold"/>
                <a:cs typeface="+mn-ea"/>
                <a:sym typeface="+mn-lt"/>
              </a:rPr>
              <a:t>感谢</a:t>
            </a:r>
            <a:r>
              <a:rPr kumimoji="0" lang="zh-CN" altLang="en-US" sz="80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思源黑体 CN Bold"/>
                <a:cs typeface="+mn-ea"/>
                <a:sym typeface="+mn-lt"/>
              </a:rPr>
              <a:t>聆听！</a:t>
            </a:r>
            <a:endParaRPr kumimoji="0" lang="zh-CN" altLang="en-US" sz="80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思源黑体 CN Bold"/>
              <a:cs typeface="+mn-ea"/>
              <a:sym typeface="+mn-lt"/>
            </a:endParaRPr>
          </a:p>
        </p:txBody>
      </p:sp>
      <p:cxnSp>
        <p:nvCxnSpPr>
          <p:cNvPr id="7" name="直接连接符 6"/>
          <p:cNvCxnSpPr/>
          <p:nvPr/>
        </p:nvCxnSpPr>
        <p:spPr>
          <a:xfrm>
            <a:off x="4578857" y="3549733"/>
            <a:ext cx="6480000" cy="0"/>
          </a:xfrm>
          <a:prstGeom prst="line">
            <a:avLst/>
          </a:prstGeom>
          <a:ln w="28575">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 Placeholder 12"/>
          <p:cNvSpPr txBox="1"/>
          <p:nvPr/>
        </p:nvSpPr>
        <p:spPr>
          <a:xfrm>
            <a:off x="4955540" y="3731895"/>
            <a:ext cx="5650230" cy="434975"/>
          </a:xfrm>
          <a:prstGeom prst="rect">
            <a:avLst/>
          </a:prstGeom>
        </p:spPr>
        <p:txBody>
          <a:bodyPr lIns="0" tIns="60958" rIns="0" bIns="60958" anchor="ctr">
            <a:noAutofit/>
          </a:bodyPr>
          <a:lstStyle>
            <a:lvl1pPr marL="0" indent="0" algn="ctr" defTabSz="914400" rtl="0" eaLnBrk="1" latinLnBrk="0" hangingPunct="1">
              <a:spcBef>
                <a:spcPct val="20000"/>
              </a:spcBef>
              <a:buFont typeface="Arial" panose="020B0604020202020204" pitchFamily="34" charset="0"/>
              <a:buNone/>
              <a:defRPr sz="800" b="0" kern="1200" baseline="0">
                <a:solidFill>
                  <a:schemeClr val="tx1"/>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rPr>
              <a:t>IT</a:t>
            </a:r>
            <a:r>
              <a:rPr kumimoji="0" lang="zh-CN" altLang="en-US"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rPr>
              <a:t>项目管理汇报</a:t>
            </a:r>
            <a:r>
              <a:rPr kumimoji="0" lang="en-US" altLang="zh-CN"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rPr>
              <a:t>-2020018</a:t>
            </a:r>
            <a:r>
              <a:rPr kumimoji="0" lang="zh-CN" altLang="en-US"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rPr>
              <a:t>组</a:t>
            </a:r>
            <a:endParaRPr kumimoji="0" lang="zh-CN" altLang="en-US"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pic>
        <p:nvPicPr>
          <p:cNvPr id="2" name="图片 1" descr="logo西北大学黑色"/>
          <p:cNvPicPr>
            <a:picLocks noChangeAspect="1"/>
          </p:cNvPicPr>
          <p:nvPr>
            <p:custDataLst>
              <p:tags r:id="rId3"/>
            </p:custDataLst>
          </p:nvPr>
        </p:nvPicPr>
        <p:blipFill>
          <a:blip r:embed="rId4"/>
          <a:stretch>
            <a:fillRect/>
          </a:stretch>
        </p:blipFill>
        <p:spPr>
          <a:xfrm>
            <a:off x="10322560" y="0"/>
            <a:ext cx="1869440" cy="628015"/>
          </a:xfrm>
          <a:prstGeom prst="rect">
            <a:avLst/>
          </a:prstGeom>
          <a:noFill/>
          <a:ln w="9525">
            <a:noFill/>
          </a:ln>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4011" t="56371" r="50191" b="5823"/>
          <a:stretch>
            <a:fillRect/>
          </a:stretch>
        </p:blipFill>
        <p:spPr>
          <a:xfrm>
            <a:off x="0" y="2797175"/>
            <a:ext cx="3463925" cy="4289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699"/>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199"/>
                            </p:stCondLst>
                            <p:childTnLst>
                              <p:par>
                                <p:cTn id="15" presetID="14"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1699"/>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5402" t="72068" r="28398" b="1603"/>
          <a:stretch>
            <a:fillRect/>
          </a:stretch>
        </p:blipFill>
        <p:spPr>
          <a:xfrm>
            <a:off x="300941" y="3650761"/>
            <a:ext cx="2939969" cy="3207239"/>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567" t="41856" r="53207" b="38059"/>
          <a:stretch>
            <a:fillRect/>
          </a:stretch>
        </p:blipFill>
        <p:spPr>
          <a:xfrm rot="19862965">
            <a:off x="3465072" y="5138108"/>
            <a:ext cx="1747777" cy="1377387"/>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58945" t="39156" b="38059"/>
          <a:stretch>
            <a:fillRect/>
          </a:stretch>
        </p:blipFill>
        <p:spPr>
          <a:xfrm rot="1671966">
            <a:off x="10359460" y="5140015"/>
            <a:ext cx="1877134" cy="1562583"/>
          </a:xfrm>
          <a:prstGeom prst="rect">
            <a:avLst/>
          </a:prstGeom>
        </p:spPr>
      </p:pic>
      <p:pic>
        <p:nvPicPr>
          <p:cNvPr id="29" name="图片 28"/>
          <p:cNvPicPr>
            <a:picLocks noChangeAspect="1"/>
          </p:cNvPicPr>
          <p:nvPr/>
        </p:nvPicPr>
        <p:blipFill rotWithShape="1">
          <a:blip r:embed="rId4" cstate="print">
            <a:extLst>
              <a:ext uri="{28A0092B-C50C-407E-A947-70E740481C1C}">
                <a14:useLocalDpi xmlns:a14="http://schemas.microsoft.com/office/drawing/2010/main" val="0"/>
              </a:ext>
            </a:extLst>
          </a:blip>
          <a:srcRect l="58946" t="8270" r="4854" b="72068"/>
          <a:stretch>
            <a:fillRect/>
          </a:stretch>
        </p:blipFill>
        <p:spPr>
          <a:xfrm rot="1039134">
            <a:off x="9998597" y="491371"/>
            <a:ext cx="1655180" cy="1348451"/>
          </a:xfrm>
          <a:prstGeom prst="rect">
            <a:avLst/>
          </a:prstGeom>
        </p:spPr>
      </p:pic>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t="8270" r="55738" b="68270"/>
          <a:stretch>
            <a:fillRect/>
          </a:stretch>
        </p:blipFill>
        <p:spPr>
          <a:xfrm rot="20592323">
            <a:off x="1027883" y="533634"/>
            <a:ext cx="2023749" cy="1608883"/>
          </a:xfrm>
          <a:prstGeom prst="rect">
            <a:avLst/>
          </a:prstGeom>
        </p:spPr>
      </p:pic>
      <p:sp>
        <p:nvSpPr>
          <p:cNvPr id="31" name="文本框 30"/>
          <p:cNvSpPr txBox="1"/>
          <p:nvPr/>
        </p:nvSpPr>
        <p:spPr>
          <a:xfrm>
            <a:off x="5406042" y="3572166"/>
            <a:ext cx="4396130" cy="830997"/>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rPr>
              <a:t>项目启动</a:t>
            </a:r>
            <a:endParaRPr kumimoji="0" lang="zh-CN" altLang="en-US" sz="4800" b="1"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sp>
        <p:nvSpPr>
          <p:cNvPr id="32" name="文本框 31"/>
          <p:cNvSpPr txBox="1"/>
          <p:nvPr/>
        </p:nvSpPr>
        <p:spPr>
          <a:xfrm>
            <a:off x="6372207" y="1646596"/>
            <a:ext cx="2463800" cy="1862048"/>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02</a:t>
            </a:r>
            <a:endParaRPr kumimoji="0" lang="zh-CN" altLang="en-US" sz="11500" b="1"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pic>
        <p:nvPicPr>
          <p:cNvPr id="23" name="图片 22" descr="logo西北大学黑色"/>
          <p:cNvPicPr>
            <a:picLocks noChangeAspect="1"/>
          </p:cNvPicPr>
          <p:nvPr>
            <p:custDataLst>
              <p:tags r:id="rId5"/>
            </p:custDataLst>
          </p:nvPr>
        </p:nvPicPr>
        <p:blipFill>
          <a:blip r:embed="rId6"/>
          <a:stretch>
            <a:fillRect/>
          </a:stretch>
        </p:blipFill>
        <p:spPr>
          <a:xfrm>
            <a:off x="10322560" y="0"/>
            <a:ext cx="1869440" cy="6280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361" y="270301"/>
            <a:ext cx="60293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2.1</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项目起止时间与项目基本</a:t>
            </a:r>
            <a:r>
              <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rPr>
              <a:t>信息</a:t>
            </a:r>
            <a:endParaRPr kumimoji="0" lang="zh-CN" altLang="en-US" sz="32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5" name="组合 4"/>
          <p:cNvGrpSpPr/>
          <p:nvPr/>
        </p:nvGrpSpPr>
        <p:grpSpPr bwMode="auto">
          <a:xfrm>
            <a:off x="92710" y="2762885"/>
            <a:ext cx="1866900" cy="709930"/>
            <a:chOff x="1245820" y="2212945"/>
            <a:chExt cx="838492" cy="428865"/>
          </a:xfrm>
        </p:grpSpPr>
        <p:sp>
          <p:nvSpPr>
            <p:cNvPr id="6" name="等腰三角形 3"/>
            <p:cNvSpPr/>
            <p:nvPr/>
          </p:nvSpPr>
          <p:spPr>
            <a:xfrm>
              <a:off x="1306421" y="2212945"/>
              <a:ext cx="745299" cy="397551"/>
            </a:xfrm>
            <a:custGeom>
              <a:avLst/>
              <a:gdLst/>
              <a:ahLst/>
              <a:cxnLst/>
              <a:rect l="l" t="t" r="r" b="b"/>
              <a:pathLst>
                <a:path w="2505287" h="1335873">
                  <a:moveTo>
                    <a:pt x="1252643" y="0"/>
                  </a:moveTo>
                  <a:lnTo>
                    <a:pt x="1526274" y="471777"/>
                  </a:lnTo>
                  <a:lnTo>
                    <a:pt x="2361268" y="471777"/>
                  </a:lnTo>
                  <a:cubicBezTo>
                    <a:pt x="2440807" y="471777"/>
                    <a:pt x="2505287" y="536257"/>
                    <a:pt x="2505287" y="615796"/>
                  </a:cubicBezTo>
                  <a:lnTo>
                    <a:pt x="2505287" y="1191854"/>
                  </a:lnTo>
                  <a:cubicBezTo>
                    <a:pt x="2505287" y="1271393"/>
                    <a:pt x="2440807" y="1335873"/>
                    <a:pt x="2361268" y="1335873"/>
                  </a:cubicBezTo>
                  <a:lnTo>
                    <a:pt x="144019" y="1335873"/>
                  </a:lnTo>
                  <a:cubicBezTo>
                    <a:pt x="64480" y="1335873"/>
                    <a:pt x="0" y="1271393"/>
                    <a:pt x="0" y="1191854"/>
                  </a:cubicBezTo>
                  <a:lnTo>
                    <a:pt x="0" y="615796"/>
                  </a:lnTo>
                  <a:cubicBezTo>
                    <a:pt x="0" y="536257"/>
                    <a:pt x="64480" y="471777"/>
                    <a:pt x="144019" y="471777"/>
                  </a:cubicBezTo>
                  <a:lnTo>
                    <a:pt x="979013" y="471777"/>
                  </a:lnTo>
                  <a:close/>
                </a:path>
              </a:pathLst>
            </a:cu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7" name="TextBox 95"/>
            <p:cNvSpPr txBox="1"/>
            <p:nvPr/>
          </p:nvSpPr>
          <p:spPr>
            <a:xfrm>
              <a:off x="1245820" y="2329617"/>
              <a:ext cx="838492" cy="312193"/>
            </a:xfrm>
            <a:prstGeom prst="rect">
              <a:avLst/>
            </a:prstGeom>
            <a:noFill/>
            <a:effectLst>
              <a:outerShdw blurRad="12700" dist="12700" dir="2700000" algn="tl" rotWithShape="0">
                <a:prstClr val="black">
                  <a:alpha val="40000"/>
                </a:prstClr>
              </a:outerShdw>
            </a:effectLst>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rPr>
                <a:t>2022.11.8</a:t>
              </a:r>
              <a:endParaRPr kumimoji="0" lang="en-US" altLang="zh-CN" sz="280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endParaRPr>
            </a:p>
          </p:txBody>
        </p:sp>
      </p:grpSp>
      <p:sp>
        <p:nvSpPr>
          <p:cNvPr id="13" name="TextBox 101"/>
          <p:cNvSpPr txBox="1"/>
          <p:nvPr/>
        </p:nvSpPr>
        <p:spPr bwMode="auto">
          <a:xfrm>
            <a:off x="5983929" y="2941295"/>
            <a:ext cx="184732" cy="379335"/>
          </a:xfrm>
          <a:prstGeom prst="rect">
            <a:avLst/>
          </a:prstGeom>
          <a:noFill/>
          <a:effectLst>
            <a:outerShdw blurRad="12700" dist="12700" dir="2700000" algn="tl" rotWithShape="0">
              <a:prstClr val="black">
                <a:alpha val="40000"/>
              </a:prstClr>
            </a:out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endParaRPr>
          </a:p>
        </p:txBody>
      </p:sp>
      <p:grpSp>
        <p:nvGrpSpPr>
          <p:cNvPr id="14" name="组合 13"/>
          <p:cNvGrpSpPr/>
          <p:nvPr/>
        </p:nvGrpSpPr>
        <p:grpSpPr bwMode="auto">
          <a:xfrm>
            <a:off x="109219" y="4120045"/>
            <a:ext cx="1939290" cy="951648"/>
            <a:chOff x="1192869" y="2855762"/>
            <a:chExt cx="972325" cy="550220"/>
          </a:xfrm>
        </p:grpSpPr>
        <p:sp>
          <p:nvSpPr>
            <p:cNvPr id="15" name="等腰三角形 3"/>
            <p:cNvSpPr/>
            <p:nvPr/>
          </p:nvSpPr>
          <p:spPr>
            <a:xfrm flipV="1">
              <a:off x="1306421" y="2855762"/>
              <a:ext cx="745299" cy="397795"/>
            </a:xfrm>
            <a:custGeom>
              <a:avLst/>
              <a:gdLst/>
              <a:ahLst/>
              <a:cxnLst/>
              <a:rect l="l" t="t" r="r" b="b"/>
              <a:pathLst>
                <a:path w="2505287" h="1335873">
                  <a:moveTo>
                    <a:pt x="1252643" y="0"/>
                  </a:moveTo>
                  <a:lnTo>
                    <a:pt x="1526274" y="471777"/>
                  </a:lnTo>
                  <a:lnTo>
                    <a:pt x="2361268" y="471777"/>
                  </a:lnTo>
                  <a:cubicBezTo>
                    <a:pt x="2440807" y="471777"/>
                    <a:pt x="2505287" y="536257"/>
                    <a:pt x="2505287" y="615796"/>
                  </a:cubicBezTo>
                  <a:lnTo>
                    <a:pt x="2505287" y="1191854"/>
                  </a:lnTo>
                  <a:cubicBezTo>
                    <a:pt x="2505287" y="1271393"/>
                    <a:pt x="2440807" y="1335873"/>
                    <a:pt x="2361268" y="1335873"/>
                  </a:cubicBezTo>
                  <a:lnTo>
                    <a:pt x="144019" y="1335873"/>
                  </a:lnTo>
                  <a:cubicBezTo>
                    <a:pt x="64480" y="1335873"/>
                    <a:pt x="0" y="1271393"/>
                    <a:pt x="0" y="1191854"/>
                  </a:cubicBezTo>
                  <a:lnTo>
                    <a:pt x="0" y="615796"/>
                  </a:lnTo>
                  <a:cubicBezTo>
                    <a:pt x="0" y="536257"/>
                    <a:pt x="64480" y="471777"/>
                    <a:pt x="144019" y="471777"/>
                  </a:cubicBezTo>
                  <a:lnTo>
                    <a:pt x="979013" y="471777"/>
                  </a:lnTo>
                  <a:close/>
                </a:path>
              </a:pathLst>
            </a:custGeom>
            <a:solidFill>
              <a:srgbClr val="44546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16" name="TextBox 104"/>
            <p:cNvSpPr txBox="1"/>
            <p:nvPr/>
          </p:nvSpPr>
          <p:spPr>
            <a:xfrm>
              <a:off x="1192869" y="2857472"/>
              <a:ext cx="972325" cy="548510"/>
            </a:xfrm>
            <a:prstGeom prst="rect">
              <a:avLst/>
            </a:prstGeom>
            <a:noFill/>
            <a:effectLst>
              <a:outerShdw blurRad="12700" dist="12700" dir="2700000" algn="tl" rotWithShape="0">
                <a:prstClr val="black">
                  <a:alpha val="40000"/>
                </a:prstClr>
              </a:outerShdw>
            </a:effectLst>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rPr>
                <a:t>2023</a:t>
              </a:r>
              <a:r>
                <a:rPr lang="en-US" altLang="zh-CN" sz="2800" dirty="0">
                  <a:solidFill>
                    <a:prstClr val="white"/>
                  </a:solidFill>
                  <a:latin typeface="Century Gothic" panose="020B0502020202020204"/>
                  <a:ea typeface="思源黑体 CN Bold"/>
                  <a:cs typeface="+mn-ea"/>
                  <a:sym typeface="+mn-lt"/>
                </a:rPr>
                <a:t>.2.6</a:t>
              </a:r>
              <a:endParaRPr kumimoji="0" lang="en-US" altLang="zh-CN" sz="2800" b="0" i="0" u="none" strike="noStrike" kern="1200" cap="none" spc="0" normalizeH="0" baseline="0" noProof="0" dirty="0">
                <a:ln>
                  <a:noFill/>
                </a:ln>
                <a:solidFill>
                  <a:prstClr val="white"/>
                </a:solidFill>
                <a:effectLst/>
                <a:uLnTx/>
                <a:uFillTx/>
                <a:latin typeface="Century Gothic" panose="020B0502020202020204"/>
                <a:ea typeface="思源黑体 CN Bold"/>
                <a:cs typeface="+mn-ea"/>
                <a:sym typeface="+mn-lt"/>
              </a:endParaRPr>
            </a:p>
          </p:txBody>
        </p:sp>
      </p:grpSp>
      <p:cxnSp>
        <p:nvCxnSpPr>
          <p:cNvPr id="20" name="直接连接符 19"/>
          <p:cNvCxnSpPr/>
          <p:nvPr/>
        </p:nvCxnSpPr>
        <p:spPr>
          <a:xfrm flipV="1">
            <a:off x="1066169" y="1912655"/>
            <a:ext cx="0" cy="863552"/>
          </a:xfrm>
          <a:prstGeom prst="line">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047296" y="4847958"/>
            <a:ext cx="0" cy="863552"/>
          </a:xfrm>
          <a:prstGeom prst="line">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矩形 1"/>
          <p:cNvSpPr>
            <a:spLocks noChangeArrowheads="1"/>
          </p:cNvSpPr>
          <p:nvPr/>
        </p:nvSpPr>
        <p:spPr bwMode="auto">
          <a:xfrm>
            <a:off x="147380" y="2110894"/>
            <a:ext cx="20191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0" cap="none" spc="0" normalizeH="0" baseline="0" noProof="0" dirty="0">
                <a:ln>
                  <a:noFill/>
                </a:ln>
                <a:solidFill>
                  <a:prstClr val="black"/>
                </a:solidFill>
                <a:effectLst/>
                <a:uLnTx/>
                <a:uFillTx/>
                <a:latin typeface="Century Gothic" panose="020B0502020202020204"/>
                <a:ea typeface="思源黑体 CN Bold"/>
                <a:cs typeface="+mn-ea"/>
                <a:sym typeface="+mn-lt"/>
              </a:rPr>
              <a:t>  </a:t>
            </a:r>
            <a:r>
              <a:rPr lang="en-US" altLang="zh-CN" sz="3600" kern="0" dirty="0">
                <a:solidFill>
                  <a:prstClr val="black"/>
                </a:solidFill>
                <a:latin typeface="Century Gothic" panose="020B0502020202020204"/>
                <a:ea typeface="思源黑体 CN Bold"/>
                <a:cs typeface="+mn-ea"/>
                <a:sym typeface="+mn-lt"/>
              </a:rPr>
              <a:t> </a:t>
            </a:r>
            <a:r>
              <a:rPr kumimoji="0" lang="zh-CN" altLang="en-US" sz="3600" b="0" i="0" u="none" strike="noStrike" kern="0" cap="none" spc="0" normalizeH="0" baseline="0" noProof="0" dirty="0">
                <a:ln>
                  <a:noFill/>
                </a:ln>
                <a:solidFill>
                  <a:prstClr val="black"/>
                </a:solidFill>
                <a:effectLst/>
                <a:uLnTx/>
                <a:uFillTx/>
                <a:latin typeface="Century Gothic" panose="020B0502020202020204"/>
                <a:ea typeface="思源黑体 CN Bold"/>
                <a:cs typeface="+mn-ea"/>
                <a:sym typeface="+mn-lt"/>
              </a:rPr>
              <a:t>开始</a:t>
            </a:r>
            <a:endParaRPr kumimoji="0" lang="en-US" altLang="zh-CN" sz="3600" b="0" i="0" u="none" strike="noStrike" kern="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nvGrpSpPr>
          <p:cNvPr id="30" name="组合 29"/>
          <p:cNvGrpSpPr/>
          <p:nvPr/>
        </p:nvGrpSpPr>
        <p:grpSpPr bwMode="auto">
          <a:xfrm>
            <a:off x="552693" y="953860"/>
            <a:ext cx="960914" cy="958797"/>
            <a:chOff x="1272241" y="1275606"/>
            <a:chExt cx="720080" cy="720080"/>
          </a:xfrm>
        </p:grpSpPr>
        <p:grpSp>
          <p:nvGrpSpPr>
            <p:cNvPr id="31" name="组合 119"/>
            <p:cNvGrpSpPr/>
            <p:nvPr/>
          </p:nvGrpSpPr>
          <p:grpSpPr bwMode="auto">
            <a:xfrm>
              <a:off x="1272241" y="1275606"/>
              <a:ext cx="720080" cy="720080"/>
              <a:chOff x="5400545" y="1419622"/>
              <a:chExt cx="720080" cy="720080"/>
            </a:xfrm>
          </p:grpSpPr>
          <p:sp>
            <p:nvSpPr>
              <p:cNvPr id="33" name="椭圆 32"/>
              <p:cNvSpPr/>
              <p:nvPr/>
            </p:nvSpPr>
            <p:spPr>
              <a:xfrm>
                <a:off x="5400545" y="1419622"/>
                <a:ext cx="720080" cy="720080"/>
              </a:xfrm>
              <a:prstGeom prst="ellipse">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34" name="椭圆 33"/>
              <p:cNvSpPr/>
              <p:nvPr/>
            </p:nvSpPr>
            <p:spPr>
              <a:xfrm>
                <a:off x="5480399" y="1510800"/>
                <a:ext cx="560371" cy="560371"/>
              </a:xfrm>
              <a:prstGeom prst="ellipse">
                <a:avLst/>
              </a:prstGeom>
              <a:solidFill>
                <a:srgbClr val="00A3A4"/>
              </a:solidFill>
              <a:ln w="12700">
                <a:noFill/>
                <a:miter lim="4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grpSp>
        <p:sp>
          <p:nvSpPr>
            <p:cNvPr id="32" name="Freeform 21"/>
            <p:cNvSpPr>
              <a:spLocks noChangeAspect="1" noEditPoints="1"/>
            </p:cNvSpPr>
            <p:nvPr/>
          </p:nvSpPr>
          <p:spPr bwMode="auto">
            <a:xfrm>
              <a:off x="1483189" y="1504506"/>
              <a:ext cx="279150" cy="262280"/>
            </a:xfrm>
            <a:custGeom>
              <a:avLst/>
              <a:gdLst>
                <a:gd name="T0" fmla="*/ 189 w 243"/>
                <a:gd name="T1" fmla="*/ 0 h 228"/>
                <a:gd name="T2" fmla="*/ 196 w 243"/>
                <a:gd name="T3" fmla="*/ 190 h 228"/>
                <a:gd name="T4" fmla="*/ 201 w 243"/>
                <a:gd name="T5" fmla="*/ 207 h 228"/>
                <a:gd name="T6" fmla="*/ 224 w 243"/>
                <a:gd name="T7" fmla="*/ 208 h 228"/>
                <a:gd name="T8" fmla="*/ 228 w 243"/>
                <a:gd name="T9" fmla="*/ 184 h 228"/>
                <a:gd name="T10" fmla="*/ 235 w 243"/>
                <a:gd name="T11" fmla="*/ 11 h 228"/>
                <a:gd name="T12" fmla="*/ 243 w 243"/>
                <a:gd name="T13" fmla="*/ 184 h 228"/>
                <a:gd name="T14" fmla="*/ 236 w 243"/>
                <a:gd name="T15" fmla="*/ 215 h 228"/>
                <a:gd name="T16" fmla="*/ 216 w 243"/>
                <a:gd name="T17" fmla="*/ 228 h 228"/>
                <a:gd name="T18" fmla="*/ 35 w 243"/>
                <a:gd name="T19" fmla="*/ 228 h 228"/>
                <a:gd name="T20" fmla="*/ 10 w 243"/>
                <a:gd name="T21" fmla="*/ 219 h 228"/>
                <a:gd name="T22" fmla="*/ 0 w 243"/>
                <a:gd name="T23" fmla="*/ 191 h 228"/>
                <a:gd name="T24" fmla="*/ 8 w 243"/>
                <a:gd name="T25" fmla="*/ 0 h 228"/>
                <a:gd name="T26" fmla="*/ 34 w 243"/>
                <a:gd name="T27" fmla="*/ 188 h 228"/>
                <a:gd name="T28" fmla="*/ 72 w 243"/>
                <a:gd name="T29" fmla="*/ 179 h 228"/>
                <a:gd name="T30" fmla="*/ 34 w 243"/>
                <a:gd name="T31" fmla="*/ 157 h 228"/>
                <a:gd name="T32" fmla="*/ 161 w 243"/>
                <a:gd name="T33" fmla="*/ 166 h 228"/>
                <a:gd name="T34" fmla="*/ 34 w 243"/>
                <a:gd name="T35" fmla="*/ 157 h 228"/>
                <a:gd name="T36" fmla="*/ 34 w 243"/>
                <a:gd name="T37" fmla="*/ 142 h 228"/>
                <a:gd name="T38" fmla="*/ 161 w 243"/>
                <a:gd name="T39" fmla="*/ 132 h 228"/>
                <a:gd name="T40" fmla="*/ 34 w 243"/>
                <a:gd name="T41" fmla="*/ 109 h 228"/>
                <a:gd name="T42" fmla="*/ 161 w 243"/>
                <a:gd name="T43" fmla="*/ 119 h 228"/>
                <a:gd name="T44" fmla="*/ 34 w 243"/>
                <a:gd name="T45" fmla="*/ 109 h 228"/>
                <a:gd name="T46" fmla="*/ 64 w 243"/>
                <a:gd name="T47" fmla="*/ 38 h 228"/>
                <a:gd name="T48" fmla="*/ 54 w 243"/>
                <a:gd name="T49" fmla="*/ 62 h 228"/>
                <a:gd name="T50" fmla="*/ 34 w 243"/>
                <a:gd name="T51" fmla="*/ 38 h 228"/>
                <a:gd name="T52" fmla="*/ 44 w 243"/>
                <a:gd name="T53" fmla="*/ 90 h 228"/>
                <a:gd name="T54" fmla="*/ 52 w 243"/>
                <a:gd name="T55" fmla="*/ 90 h 228"/>
                <a:gd name="T56" fmla="*/ 89 w 243"/>
                <a:gd name="T57" fmla="*/ 90 h 228"/>
                <a:gd name="T58" fmla="*/ 78 w 243"/>
                <a:gd name="T59" fmla="*/ 84 h 228"/>
                <a:gd name="T60" fmla="*/ 87 w 243"/>
                <a:gd name="T61" fmla="*/ 65 h 228"/>
                <a:gd name="T62" fmla="*/ 78 w 243"/>
                <a:gd name="T63" fmla="*/ 59 h 228"/>
                <a:gd name="T64" fmla="*/ 89 w 243"/>
                <a:gd name="T65" fmla="*/ 45 h 228"/>
                <a:gd name="T66" fmla="*/ 66 w 243"/>
                <a:gd name="T67" fmla="*/ 38 h 228"/>
                <a:gd name="T68" fmla="*/ 89 w 243"/>
                <a:gd name="T69" fmla="*/ 90 h 228"/>
                <a:gd name="T70" fmla="*/ 127 w 243"/>
                <a:gd name="T71" fmla="*/ 38 h 228"/>
                <a:gd name="T72" fmla="*/ 120 w 243"/>
                <a:gd name="T73" fmla="*/ 38 h 228"/>
                <a:gd name="T74" fmla="*/ 103 w 243"/>
                <a:gd name="T75" fmla="*/ 62 h 228"/>
                <a:gd name="T76" fmla="*/ 90 w 243"/>
                <a:gd name="T77" fmla="*/ 38 h 228"/>
                <a:gd name="T78" fmla="*/ 108 w 243"/>
                <a:gd name="T79" fmla="*/ 90 h 228"/>
                <a:gd name="T80" fmla="*/ 116 w 243"/>
                <a:gd name="T81" fmla="*/ 90 h 228"/>
                <a:gd name="T82" fmla="*/ 136 w 243"/>
                <a:gd name="T83" fmla="*/ 38 h 228"/>
                <a:gd name="T84" fmla="*/ 138 w 243"/>
                <a:gd name="T85" fmla="*/ 81 h 228"/>
                <a:gd name="T86" fmla="*/ 164 w 243"/>
                <a:gd name="T87" fmla="*/ 81 h 228"/>
                <a:gd name="T88" fmla="*/ 162 w 243"/>
                <a:gd name="T89" fmla="*/ 68 h 228"/>
                <a:gd name="T90" fmla="*/ 149 w 243"/>
                <a:gd name="T91" fmla="*/ 51 h 228"/>
                <a:gd name="T92" fmla="*/ 150 w 243"/>
                <a:gd name="T93" fmla="*/ 45 h 228"/>
                <a:gd name="T94" fmla="*/ 152 w 243"/>
                <a:gd name="T95" fmla="*/ 56 h 228"/>
                <a:gd name="T96" fmla="*/ 163 w 243"/>
                <a:gd name="T97" fmla="*/ 47 h 228"/>
                <a:gd name="T98" fmla="*/ 138 w 243"/>
                <a:gd name="T99" fmla="*/ 48 h 228"/>
                <a:gd name="T100" fmla="*/ 139 w 243"/>
                <a:gd name="T101" fmla="*/ 59 h 228"/>
                <a:gd name="T102" fmla="*/ 152 w 243"/>
                <a:gd name="T103" fmla="*/ 75 h 228"/>
                <a:gd name="T104" fmla="*/ 150 w 243"/>
                <a:gd name="T105" fmla="*/ 83 h 228"/>
                <a:gd name="T106" fmla="*/ 148 w 243"/>
                <a:gd name="T107" fmla="*/ 70 h 228"/>
                <a:gd name="T108" fmla="*/ 206 w 243"/>
                <a:gd name="T109" fmla="*/ 12 h 228"/>
                <a:gd name="T110" fmla="*/ 213 w 243"/>
                <a:gd name="T111" fmla="*/ 200 h 228"/>
                <a:gd name="T112" fmla="*/ 220 w 243"/>
                <a:gd name="T113" fmla="*/ 12 h 228"/>
                <a:gd name="T114" fmla="*/ 206 w 243"/>
                <a:gd name="T115" fmla="*/ 12 h 228"/>
                <a:gd name="T116" fmla="*/ 15 w 243"/>
                <a:gd name="T117" fmla="*/ 15 h 228"/>
                <a:gd name="T118" fmla="*/ 15 w 243"/>
                <a:gd name="T119" fmla="*/ 191 h 228"/>
                <a:gd name="T120" fmla="*/ 35 w 243"/>
                <a:gd name="T121" fmla="*/ 213 h 228"/>
                <a:gd name="T122" fmla="*/ 188 w 243"/>
                <a:gd name="T123" fmla="*/ 213 h 228"/>
                <a:gd name="T124" fmla="*/ 182 w 243"/>
                <a:gd name="T125"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228">
                  <a:moveTo>
                    <a:pt x="8" y="0"/>
                  </a:moveTo>
                  <a:cubicBezTo>
                    <a:pt x="189" y="0"/>
                    <a:pt x="189" y="0"/>
                    <a:pt x="189" y="0"/>
                  </a:cubicBezTo>
                  <a:cubicBezTo>
                    <a:pt x="193" y="0"/>
                    <a:pt x="196" y="3"/>
                    <a:pt x="196" y="7"/>
                  </a:cubicBezTo>
                  <a:cubicBezTo>
                    <a:pt x="196" y="190"/>
                    <a:pt x="196" y="190"/>
                    <a:pt x="196" y="190"/>
                  </a:cubicBezTo>
                  <a:cubicBezTo>
                    <a:pt x="196" y="190"/>
                    <a:pt x="196" y="190"/>
                    <a:pt x="196" y="190"/>
                  </a:cubicBezTo>
                  <a:cubicBezTo>
                    <a:pt x="196" y="198"/>
                    <a:pt x="198" y="203"/>
                    <a:pt x="201" y="207"/>
                  </a:cubicBezTo>
                  <a:cubicBezTo>
                    <a:pt x="204" y="210"/>
                    <a:pt x="210" y="212"/>
                    <a:pt x="216" y="213"/>
                  </a:cubicBezTo>
                  <a:cubicBezTo>
                    <a:pt x="219" y="213"/>
                    <a:pt x="222" y="211"/>
                    <a:pt x="224" y="208"/>
                  </a:cubicBezTo>
                  <a:cubicBezTo>
                    <a:pt x="226" y="203"/>
                    <a:pt x="228" y="196"/>
                    <a:pt x="228" y="184"/>
                  </a:cubicBezTo>
                  <a:cubicBezTo>
                    <a:pt x="228" y="184"/>
                    <a:pt x="228" y="184"/>
                    <a:pt x="228" y="184"/>
                  </a:cubicBezTo>
                  <a:cubicBezTo>
                    <a:pt x="228" y="19"/>
                    <a:pt x="228" y="19"/>
                    <a:pt x="228" y="19"/>
                  </a:cubicBezTo>
                  <a:cubicBezTo>
                    <a:pt x="228" y="15"/>
                    <a:pt x="231" y="11"/>
                    <a:pt x="235" y="11"/>
                  </a:cubicBezTo>
                  <a:cubicBezTo>
                    <a:pt x="239" y="11"/>
                    <a:pt x="243" y="15"/>
                    <a:pt x="243" y="19"/>
                  </a:cubicBezTo>
                  <a:cubicBezTo>
                    <a:pt x="243" y="184"/>
                    <a:pt x="243" y="184"/>
                    <a:pt x="243" y="184"/>
                  </a:cubicBezTo>
                  <a:cubicBezTo>
                    <a:pt x="243" y="184"/>
                    <a:pt x="243" y="184"/>
                    <a:pt x="242" y="184"/>
                  </a:cubicBezTo>
                  <a:cubicBezTo>
                    <a:pt x="243" y="199"/>
                    <a:pt x="240" y="209"/>
                    <a:pt x="236" y="215"/>
                  </a:cubicBezTo>
                  <a:cubicBezTo>
                    <a:pt x="232" y="223"/>
                    <a:pt x="225" y="227"/>
                    <a:pt x="217" y="228"/>
                  </a:cubicBezTo>
                  <a:cubicBezTo>
                    <a:pt x="217" y="228"/>
                    <a:pt x="217" y="228"/>
                    <a:pt x="216" y="228"/>
                  </a:cubicBezTo>
                  <a:cubicBezTo>
                    <a:pt x="216" y="228"/>
                    <a:pt x="216" y="228"/>
                    <a:pt x="216" y="228"/>
                  </a:cubicBezTo>
                  <a:cubicBezTo>
                    <a:pt x="35" y="228"/>
                    <a:pt x="35" y="228"/>
                    <a:pt x="35" y="228"/>
                  </a:cubicBezTo>
                  <a:cubicBezTo>
                    <a:pt x="35" y="228"/>
                    <a:pt x="34" y="228"/>
                    <a:pt x="34" y="228"/>
                  </a:cubicBezTo>
                  <a:cubicBezTo>
                    <a:pt x="24" y="228"/>
                    <a:pt x="16" y="225"/>
                    <a:pt x="10" y="219"/>
                  </a:cubicBezTo>
                  <a:cubicBezTo>
                    <a:pt x="4" y="213"/>
                    <a:pt x="0" y="204"/>
                    <a:pt x="0" y="191"/>
                  </a:cubicBezTo>
                  <a:cubicBezTo>
                    <a:pt x="0" y="191"/>
                    <a:pt x="0" y="191"/>
                    <a:pt x="0" y="191"/>
                  </a:cubicBezTo>
                  <a:cubicBezTo>
                    <a:pt x="0" y="7"/>
                    <a:pt x="0" y="7"/>
                    <a:pt x="0" y="7"/>
                  </a:cubicBezTo>
                  <a:cubicBezTo>
                    <a:pt x="0" y="3"/>
                    <a:pt x="3" y="0"/>
                    <a:pt x="8" y="0"/>
                  </a:cubicBezTo>
                  <a:close/>
                  <a:moveTo>
                    <a:pt x="34" y="179"/>
                  </a:moveTo>
                  <a:cubicBezTo>
                    <a:pt x="34" y="188"/>
                    <a:pt x="34" y="188"/>
                    <a:pt x="34" y="188"/>
                  </a:cubicBezTo>
                  <a:cubicBezTo>
                    <a:pt x="72" y="188"/>
                    <a:pt x="72" y="188"/>
                    <a:pt x="72" y="188"/>
                  </a:cubicBezTo>
                  <a:cubicBezTo>
                    <a:pt x="72" y="179"/>
                    <a:pt x="72" y="179"/>
                    <a:pt x="72" y="179"/>
                  </a:cubicBezTo>
                  <a:cubicBezTo>
                    <a:pt x="34" y="179"/>
                    <a:pt x="34" y="179"/>
                    <a:pt x="34" y="179"/>
                  </a:cubicBezTo>
                  <a:close/>
                  <a:moveTo>
                    <a:pt x="34" y="157"/>
                  </a:moveTo>
                  <a:cubicBezTo>
                    <a:pt x="34" y="166"/>
                    <a:pt x="34" y="166"/>
                    <a:pt x="34" y="166"/>
                  </a:cubicBezTo>
                  <a:cubicBezTo>
                    <a:pt x="161" y="166"/>
                    <a:pt x="161" y="166"/>
                    <a:pt x="161" y="166"/>
                  </a:cubicBezTo>
                  <a:cubicBezTo>
                    <a:pt x="161" y="157"/>
                    <a:pt x="161" y="157"/>
                    <a:pt x="161" y="157"/>
                  </a:cubicBezTo>
                  <a:cubicBezTo>
                    <a:pt x="34" y="157"/>
                    <a:pt x="34" y="157"/>
                    <a:pt x="34" y="157"/>
                  </a:cubicBezTo>
                  <a:close/>
                  <a:moveTo>
                    <a:pt x="34" y="132"/>
                  </a:moveTo>
                  <a:cubicBezTo>
                    <a:pt x="34" y="142"/>
                    <a:pt x="34" y="142"/>
                    <a:pt x="34" y="142"/>
                  </a:cubicBezTo>
                  <a:cubicBezTo>
                    <a:pt x="161" y="142"/>
                    <a:pt x="161" y="142"/>
                    <a:pt x="161" y="142"/>
                  </a:cubicBezTo>
                  <a:cubicBezTo>
                    <a:pt x="161" y="132"/>
                    <a:pt x="161" y="132"/>
                    <a:pt x="161" y="132"/>
                  </a:cubicBezTo>
                  <a:cubicBezTo>
                    <a:pt x="34" y="132"/>
                    <a:pt x="34" y="132"/>
                    <a:pt x="34" y="132"/>
                  </a:cubicBezTo>
                  <a:close/>
                  <a:moveTo>
                    <a:pt x="34" y="109"/>
                  </a:moveTo>
                  <a:cubicBezTo>
                    <a:pt x="34" y="119"/>
                    <a:pt x="34" y="119"/>
                    <a:pt x="34" y="119"/>
                  </a:cubicBezTo>
                  <a:cubicBezTo>
                    <a:pt x="161" y="119"/>
                    <a:pt x="161" y="119"/>
                    <a:pt x="161" y="119"/>
                  </a:cubicBezTo>
                  <a:cubicBezTo>
                    <a:pt x="161" y="109"/>
                    <a:pt x="161" y="109"/>
                    <a:pt x="161" y="109"/>
                  </a:cubicBezTo>
                  <a:cubicBezTo>
                    <a:pt x="34" y="109"/>
                    <a:pt x="34" y="109"/>
                    <a:pt x="34" y="109"/>
                  </a:cubicBezTo>
                  <a:close/>
                  <a:moveTo>
                    <a:pt x="64" y="90"/>
                  </a:moveTo>
                  <a:cubicBezTo>
                    <a:pt x="64" y="38"/>
                    <a:pt x="64" y="38"/>
                    <a:pt x="64" y="38"/>
                  </a:cubicBezTo>
                  <a:cubicBezTo>
                    <a:pt x="54" y="38"/>
                    <a:pt x="54" y="38"/>
                    <a:pt x="54" y="38"/>
                  </a:cubicBezTo>
                  <a:cubicBezTo>
                    <a:pt x="54" y="62"/>
                    <a:pt x="54" y="62"/>
                    <a:pt x="54" y="62"/>
                  </a:cubicBezTo>
                  <a:cubicBezTo>
                    <a:pt x="48" y="38"/>
                    <a:pt x="48" y="38"/>
                    <a:pt x="48" y="38"/>
                  </a:cubicBezTo>
                  <a:cubicBezTo>
                    <a:pt x="34" y="38"/>
                    <a:pt x="34" y="38"/>
                    <a:pt x="34" y="38"/>
                  </a:cubicBezTo>
                  <a:cubicBezTo>
                    <a:pt x="34" y="90"/>
                    <a:pt x="34" y="90"/>
                    <a:pt x="34" y="90"/>
                  </a:cubicBezTo>
                  <a:cubicBezTo>
                    <a:pt x="44" y="90"/>
                    <a:pt x="44" y="90"/>
                    <a:pt x="44" y="90"/>
                  </a:cubicBezTo>
                  <a:cubicBezTo>
                    <a:pt x="44" y="63"/>
                    <a:pt x="44" y="63"/>
                    <a:pt x="44" y="63"/>
                  </a:cubicBezTo>
                  <a:cubicBezTo>
                    <a:pt x="52" y="90"/>
                    <a:pt x="52" y="90"/>
                    <a:pt x="52" y="90"/>
                  </a:cubicBezTo>
                  <a:cubicBezTo>
                    <a:pt x="64" y="90"/>
                    <a:pt x="64" y="90"/>
                    <a:pt x="64" y="90"/>
                  </a:cubicBezTo>
                  <a:close/>
                  <a:moveTo>
                    <a:pt x="89" y="90"/>
                  </a:moveTo>
                  <a:cubicBezTo>
                    <a:pt x="89" y="84"/>
                    <a:pt x="89" y="84"/>
                    <a:pt x="89" y="84"/>
                  </a:cubicBezTo>
                  <a:cubicBezTo>
                    <a:pt x="78" y="84"/>
                    <a:pt x="78" y="84"/>
                    <a:pt x="78" y="84"/>
                  </a:cubicBezTo>
                  <a:cubicBezTo>
                    <a:pt x="78" y="65"/>
                    <a:pt x="78" y="65"/>
                    <a:pt x="78" y="65"/>
                  </a:cubicBezTo>
                  <a:cubicBezTo>
                    <a:pt x="87" y="65"/>
                    <a:pt x="87" y="65"/>
                    <a:pt x="87" y="65"/>
                  </a:cubicBezTo>
                  <a:cubicBezTo>
                    <a:pt x="87" y="59"/>
                    <a:pt x="87" y="59"/>
                    <a:pt x="87" y="59"/>
                  </a:cubicBezTo>
                  <a:cubicBezTo>
                    <a:pt x="78" y="59"/>
                    <a:pt x="78" y="59"/>
                    <a:pt x="78" y="59"/>
                  </a:cubicBezTo>
                  <a:cubicBezTo>
                    <a:pt x="78" y="45"/>
                    <a:pt x="78" y="45"/>
                    <a:pt x="78" y="45"/>
                  </a:cubicBezTo>
                  <a:cubicBezTo>
                    <a:pt x="89" y="45"/>
                    <a:pt x="89" y="45"/>
                    <a:pt x="89" y="45"/>
                  </a:cubicBezTo>
                  <a:cubicBezTo>
                    <a:pt x="89" y="38"/>
                    <a:pt x="89" y="38"/>
                    <a:pt x="89" y="38"/>
                  </a:cubicBezTo>
                  <a:cubicBezTo>
                    <a:pt x="66" y="38"/>
                    <a:pt x="66" y="38"/>
                    <a:pt x="66" y="38"/>
                  </a:cubicBezTo>
                  <a:cubicBezTo>
                    <a:pt x="66" y="90"/>
                    <a:pt x="66" y="90"/>
                    <a:pt x="66" y="90"/>
                  </a:cubicBezTo>
                  <a:cubicBezTo>
                    <a:pt x="89" y="90"/>
                    <a:pt x="89" y="90"/>
                    <a:pt x="89" y="90"/>
                  </a:cubicBezTo>
                  <a:close/>
                  <a:moveTo>
                    <a:pt x="136" y="38"/>
                  </a:moveTo>
                  <a:cubicBezTo>
                    <a:pt x="127" y="38"/>
                    <a:pt x="127" y="38"/>
                    <a:pt x="127" y="38"/>
                  </a:cubicBezTo>
                  <a:cubicBezTo>
                    <a:pt x="123" y="62"/>
                    <a:pt x="123" y="62"/>
                    <a:pt x="123" y="62"/>
                  </a:cubicBezTo>
                  <a:cubicBezTo>
                    <a:pt x="120" y="38"/>
                    <a:pt x="120" y="38"/>
                    <a:pt x="120" y="38"/>
                  </a:cubicBezTo>
                  <a:cubicBezTo>
                    <a:pt x="107" y="38"/>
                    <a:pt x="107" y="38"/>
                    <a:pt x="107" y="38"/>
                  </a:cubicBezTo>
                  <a:cubicBezTo>
                    <a:pt x="103" y="62"/>
                    <a:pt x="103" y="62"/>
                    <a:pt x="103" y="62"/>
                  </a:cubicBezTo>
                  <a:cubicBezTo>
                    <a:pt x="100" y="38"/>
                    <a:pt x="100" y="38"/>
                    <a:pt x="100" y="38"/>
                  </a:cubicBezTo>
                  <a:cubicBezTo>
                    <a:pt x="90" y="38"/>
                    <a:pt x="90" y="38"/>
                    <a:pt x="90" y="38"/>
                  </a:cubicBezTo>
                  <a:cubicBezTo>
                    <a:pt x="96" y="90"/>
                    <a:pt x="96" y="90"/>
                    <a:pt x="96" y="90"/>
                  </a:cubicBezTo>
                  <a:cubicBezTo>
                    <a:pt x="108" y="90"/>
                    <a:pt x="108" y="90"/>
                    <a:pt x="108" y="90"/>
                  </a:cubicBezTo>
                  <a:cubicBezTo>
                    <a:pt x="112" y="62"/>
                    <a:pt x="112" y="62"/>
                    <a:pt x="112" y="62"/>
                  </a:cubicBezTo>
                  <a:cubicBezTo>
                    <a:pt x="116" y="90"/>
                    <a:pt x="116" y="90"/>
                    <a:pt x="116" y="90"/>
                  </a:cubicBezTo>
                  <a:cubicBezTo>
                    <a:pt x="129" y="90"/>
                    <a:pt x="129" y="90"/>
                    <a:pt x="129" y="90"/>
                  </a:cubicBezTo>
                  <a:cubicBezTo>
                    <a:pt x="136" y="38"/>
                    <a:pt x="136" y="38"/>
                    <a:pt x="136" y="38"/>
                  </a:cubicBezTo>
                  <a:close/>
                  <a:moveTo>
                    <a:pt x="138" y="70"/>
                  </a:moveTo>
                  <a:cubicBezTo>
                    <a:pt x="138" y="81"/>
                    <a:pt x="138" y="81"/>
                    <a:pt x="138" y="81"/>
                  </a:cubicBezTo>
                  <a:cubicBezTo>
                    <a:pt x="138" y="88"/>
                    <a:pt x="142" y="91"/>
                    <a:pt x="150" y="91"/>
                  </a:cubicBezTo>
                  <a:cubicBezTo>
                    <a:pt x="159" y="91"/>
                    <a:pt x="164" y="87"/>
                    <a:pt x="164" y="81"/>
                  </a:cubicBezTo>
                  <a:cubicBezTo>
                    <a:pt x="164" y="74"/>
                    <a:pt x="164" y="74"/>
                    <a:pt x="164" y="74"/>
                  </a:cubicBezTo>
                  <a:cubicBezTo>
                    <a:pt x="164" y="72"/>
                    <a:pt x="163" y="69"/>
                    <a:pt x="162" y="68"/>
                  </a:cubicBezTo>
                  <a:cubicBezTo>
                    <a:pt x="160" y="66"/>
                    <a:pt x="157" y="63"/>
                    <a:pt x="153" y="58"/>
                  </a:cubicBezTo>
                  <a:cubicBezTo>
                    <a:pt x="150" y="55"/>
                    <a:pt x="149" y="53"/>
                    <a:pt x="149" y="51"/>
                  </a:cubicBezTo>
                  <a:cubicBezTo>
                    <a:pt x="148" y="48"/>
                    <a:pt x="148" y="48"/>
                    <a:pt x="148" y="48"/>
                  </a:cubicBezTo>
                  <a:cubicBezTo>
                    <a:pt x="148" y="46"/>
                    <a:pt x="149" y="45"/>
                    <a:pt x="150" y="45"/>
                  </a:cubicBezTo>
                  <a:cubicBezTo>
                    <a:pt x="152" y="45"/>
                    <a:pt x="152" y="45"/>
                    <a:pt x="152" y="46"/>
                  </a:cubicBezTo>
                  <a:cubicBezTo>
                    <a:pt x="152" y="56"/>
                    <a:pt x="152" y="56"/>
                    <a:pt x="152" y="56"/>
                  </a:cubicBezTo>
                  <a:cubicBezTo>
                    <a:pt x="163" y="56"/>
                    <a:pt x="163" y="56"/>
                    <a:pt x="163" y="56"/>
                  </a:cubicBezTo>
                  <a:cubicBezTo>
                    <a:pt x="163" y="47"/>
                    <a:pt x="163" y="47"/>
                    <a:pt x="163" y="47"/>
                  </a:cubicBezTo>
                  <a:cubicBezTo>
                    <a:pt x="163" y="41"/>
                    <a:pt x="159" y="38"/>
                    <a:pt x="151" y="38"/>
                  </a:cubicBezTo>
                  <a:cubicBezTo>
                    <a:pt x="142" y="38"/>
                    <a:pt x="138" y="41"/>
                    <a:pt x="138" y="48"/>
                  </a:cubicBezTo>
                  <a:cubicBezTo>
                    <a:pt x="138" y="54"/>
                    <a:pt x="138" y="54"/>
                    <a:pt x="138" y="54"/>
                  </a:cubicBezTo>
                  <a:cubicBezTo>
                    <a:pt x="138" y="56"/>
                    <a:pt x="138" y="57"/>
                    <a:pt x="139" y="59"/>
                  </a:cubicBezTo>
                  <a:cubicBezTo>
                    <a:pt x="140" y="61"/>
                    <a:pt x="144" y="64"/>
                    <a:pt x="148" y="69"/>
                  </a:cubicBezTo>
                  <a:cubicBezTo>
                    <a:pt x="151" y="71"/>
                    <a:pt x="152" y="73"/>
                    <a:pt x="152" y="75"/>
                  </a:cubicBezTo>
                  <a:cubicBezTo>
                    <a:pt x="152" y="82"/>
                    <a:pt x="152" y="82"/>
                    <a:pt x="152" y="82"/>
                  </a:cubicBezTo>
                  <a:cubicBezTo>
                    <a:pt x="152" y="83"/>
                    <a:pt x="152" y="83"/>
                    <a:pt x="150" y="83"/>
                  </a:cubicBezTo>
                  <a:cubicBezTo>
                    <a:pt x="149" y="83"/>
                    <a:pt x="148" y="83"/>
                    <a:pt x="148" y="82"/>
                  </a:cubicBezTo>
                  <a:cubicBezTo>
                    <a:pt x="148" y="70"/>
                    <a:pt x="148" y="70"/>
                    <a:pt x="148" y="70"/>
                  </a:cubicBezTo>
                  <a:cubicBezTo>
                    <a:pt x="138" y="70"/>
                    <a:pt x="138" y="70"/>
                    <a:pt x="138" y="70"/>
                  </a:cubicBezTo>
                  <a:close/>
                  <a:moveTo>
                    <a:pt x="206" y="12"/>
                  </a:moveTo>
                  <a:cubicBezTo>
                    <a:pt x="206" y="192"/>
                    <a:pt x="206" y="192"/>
                    <a:pt x="206" y="192"/>
                  </a:cubicBezTo>
                  <a:cubicBezTo>
                    <a:pt x="206" y="196"/>
                    <a:pt x="209" y="200"/>
                    <a:pt x="213" y="200"/>
                  </a:cubicBezTo>
                  <a:cubicBezTo>
                    <a:pt x="217" y="200"/>
                    <a:pt x="220" y="196"/>
                    <a:pt x="220" y="192"/>
                  </a:cubicBezTo>
                  <a:cubicBezTo>
                    <a:pt x="220" y="12"/>
                    <a:pt x="220" y="12"/>
                    <a:pt x="220" y="12"/>
                  </a:cubicBezTo>
                  <a:cubicBezTo>
                    <a:pt x="220" y="8"/>
                    <a:pt x="217" y="4"/>
                    <a:pt x="213" y="4"/>
                  </a:cubicBezTo>
                  <a:cubicBezTo>
                    <a:pt x="209" y="4"/>
                    <a:pt x="206" y="8"/>
                    <a:pt x="206" y="12"/>
                  </a:cubicBezTo>
                  <a:close/>
                  <a:moveTo>
                    <a:pt x="182" y="15"/>
                  </a:moveTo>
                  <a:cubicBezTo>
                    <a:pt x="15" y="15"/>
                    <a:pt x="15" y="15"/>
                    <a:pt x="15" y="15"/>
                  </a:cubicBezTo>
                  <a:cubicBezTo>
                    <a:pt x="15" y="191"/>
                    <a:pt x="15" y="191"/>
                    <a:pt x="15" y="191"/>
                  </a:cubicBezTo>
                  <a:cubicBezTo>
                    <a:pt x="15" y="191"/>
                    <a:pt x="15" y="191"/>
                    <a:pt x="15" y="191"/>
                  </a:cubicBezTo>
                  <a:cubicBezTo>
                    <a:pt x="15" y="200"/>
                    <a:pt x="17" y="205"/>
                    <a:pt x="20" y="208"/>
                  </a:cubicBezTo>
                  <a:cubicBezTo>
                    <a:pt x="23" y="211"/>
                    <a:pt x="29" y="213"/>
                    <a:pt x="35" y="213"/>
                  </a:cubicBezTo>
                  <a:cubicBezTo>
                    <a:pt x="35" y="213"/>
                    <a:pt x="35" y="213"/>
                    <a:pt x="35" y="213"/>
                  </a:cubicBezTo>
                  <a:cubicBezTo>
                    <a:pt x="188" y="213"/>
                    <a:pt x="188" y="213"/>
                    <a:pt x="188" y="213"/>
                  </a:cubicBezTo>
                  <a:cubicBezTo>
                    <a:pt x="184" y="207"/>
                    <a:pt x="181" y="200"/>
                    <a:pt x="182" y="190"/>
                  </a:cubicBezTo>
                  <a:cubicBezTo>
                    <a:pt x="182" y="190"/>
                    <a:pt x="182" y="190"/>
                    <a:pt x="182" y="190"/>
                  </a:cubicBezTo>
                  <a:lnTo>
                    <a:pt x="182" y="15"/>
                  </a:lnTo>
                  <a:close/>
                </a:path>
              </a:pathLst>
            </a:custGeom>
            <a:solidFill>
              <a:schemeClr val="bg1"/>
            </a:solidFill>
            <a:ln>
              <a:noFill/>
            </a:ln>
            <a:effectLst>
              <a:outerShdw blurRad="25400" dist="254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latin typeface="Century Gothic" panose="020B0502020202020204"/>
                <a:ea typeface="思源黑体 CN Bold"/>
                <a:cs typeface="+mn-ea"/>
                <a:sym typeface="+mn-lt"/>
              </a:endParaRPr>
            </a:p>
          </p:txBody>
        </p:sp>
      </p:grpSp>
      <p:grpSp>
        <p:nvGrpSpPr>
          <p:cNvPr id="45" name="组合 44"/>
          <p:cNvGrpSpPr/>
          <p:nvPr/>
        </p:nvGrpSpPr>
        <p:grpSpPr bwMode="auto">
          <a:xfrm>
            <a:off x="561972" y="5711510"/>
            <a:ext cx="960914" cy="958798"/>
            <a:chOff x="5608584" y="3849436"/>
            <a:chExt cx="720080" cy="720080"/>
          </a:xfrm>
        </p:grpSpPr>
        <p:grpSp>
          <p:nvGrpSpPr>
            <p:cNvPr id="46" name="组合 134"/>
            <p:cNvGrpSpPr/>
            <p:nvPr/>
          </p:nvGrpSpPr>
          <p:grpSpPr bwMode="auto">
            <a:xfrm>
              <a:off x="5608584" y="3849436"/>
              <a:ext cx="720080" cy="720080"/>
              <a:chOff x="5400545" y="1419622"/>
              <a:chExt cx="720080" cy="720080"/>
            </a:xfrm>
          </p:grpSpPr>
          <p:sp>
            <p:nvSpPr>
              <p:cNvPr id="48" name="椭圆 47"/>
              <p:cNvSpPr/>
              <p:nvPr/>
            </p:nvSpPr>
            <p:spPr>
              <a:xfrm>
                <a:off x="5400545" y="1419622"/>
                <a:ext cx="720080" cy="720080"/>
              </a:xfrm>
              <a:prstGeom prst="ellipse">
                <a:avLst/>
              </a:prstGeom>
              <a:solidFill>
                <a:srgbClr val="44546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sp>
            <p:nvSpPr>
              <p:cNvPr id="49" name="椭圆 48"/>
              <p:cNvSpPr/>
              <p:nvPr/>
            </p:nvSpPr>
            <p:spPr>
              <a:xfrm>
                <a:off x="5480399" y="1510800"/>
                <a:ext cx="560371" cy="560371"/>
              </a:xfrm>
              <a:prstGeom prst="ellipse">
                <a:avLst/>
              </a:prstGeom>
              <a:solidFill>
                <a:srgbClr val="44546A"/>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white"/>
                  </a:solidFill>
                  <a:effectLst/>
                  <a:uLnTx/>
                  <a:uFillTx/>
                  <a:latin typeface="Century Gothic" panose="020B0502020202020204"/>
                  <a:ea typeface="思源黑体 CN Bold"/>
                  <a:cs typeface="+mn-ea"/>
                  <a:sym typeface="+mn-lt"/>
                </a:endParaRPr>
              </a:p>
            </p:txBody>
          </p:sp>
        </p:grpSp>
        <p:sp>
          <p:nvSpPr>
            <p:cNvPr id="47" name="Freeform 26"/>
            <p:cNvSpPr>
              <a:spLocks noChangeAspect="1" noEditPoints="1"/>
            </p:cNvSpPr>
            <p:nvPr/>
          </p:nvSpPr>
          <p:spPr bwMode="auto">
            <a:xfrm>
              <a:off x="5854426" y="4075156"/>
              <a:ext cx="228395" cy="268639"/>
            </a:xfrm>
            <a:custGeom>
              <a:avLst/>
              <a:gdLst>
                <a:gd name="T0" fmla="*/ 170 w 224"/>
                <a:gd name="T1" fmla="*/ 0 h 264"/>
                <a:gd name="T2" fmla="*/ 200 w 224"/>
                <a:gd name="T3" fmla="*/ 30 h 264"/>
                <a:gd name="T4" fmla="*/ 188 w 224"/>
                <a:gd name="T5" fmla="*/ 104 h 264"/>
                <a:gd name="T6" fmla="*/ 183 w 224"/>
                <a:gd name="T7" fmla="*/ 18 h 264"/>
                <a:gd name="T8" fmla="*/ 56 w 224"/>
                <a:gd name="T9" fmla="*/ 13 h 264"/>
                <a:gd name="T10" fmla="*/ 75 w 224"/>
                <a:gd name="T11" fmla="*/ 37 h 264"/>
                <a:gd name="T12" fmla="*/ 12 w 224"/>
                <a:gd name="T13" fmla="*/ 112 h 264"/>
                <a:gd name="T14" fmla="*/ 17 w 224"/>
                <a:gd name="T15" fmla="*/ 240 h 264"/>
                <a:gd name="T16" fmla="*/ 67 w 224"/>
                <a:gd name="T17" fmla="*/ 245 h 264"/>
                <a:gd name="T18" fmla="*/ 29 w 224"/>
                <a:gd name="T19" fmla="*/ 257 h 264"/>
                <a:gd name="T20" fmla="*/ 0 w 224"/>
                <a:gd name="T21" fmla="*/ 228 h 264"/>
                <a:gd name="T22" fmla="*/ 0 w 224"/>
                <a:gd name="T23" fmla="*/ 108 h 264"/>
                <a:gd name="T24" fmla="*/ 34 w 224"/>
                <a:gd name="T25" fmla="*/ 3 h 264"/>
                <a:gd name="T26" fmla="*/ 34 w 224"/>
                <a:gd name="T27" fmla="*/ 3 h 264"/>
                <a:gd name="T28" fmla="*/ 34 w 224"/>
                <a:gd name="T29" fmla="*/ 3 h 264"/>
                <a:gd name="T30" fmla="*/ 36 w 224"/>
                <a:gd name="T31" fmla="*/ 2 h 264"/>
                <a:gd name="T32" fmla="*/ 36 w 224"/>
                <a:gd name="T33" fmla="*/ 2 h 264"/>
                <a:gd name="T34" fmla="*/ 36 w 224"/>
                <a:gd name="T35" fmla="*/ 2 h 264"/>
                <a:gd name="T36" fmla="*/ 36 w 224"/>
                <a:gd name="T37" fmla="*/ 2 h 264"/>
                <a:gd name="T38" fmla="*/ 38 w 224"/>
                <a:gd name="T39" fmla="*/ 0 h 264"/>
                <a:gd name="T40" fmla="*/ 38 w 224"/>
                <a:gd name="T41" fmla="*/ 0 h 264"/>
                <a:gd name="T42" fmla="*/ 38 w 224"/>
                <a:gd name="T43" fmla="*/ 0 h 264"/>
                <a:gd name="T44" fmla="*/ 38 w 224"/>
                <a:gd name="T45" fmla="*/ 0 h 264"/>
                <a:gd name="T46" fmla="*/ 38 w 224"/>
                <a:gd name="T47" fmla="*/ 0 h 264"/>
                <a:gd name="T48" fmla="*/ 39 w 224"/>
                <a:gd name="T49" fmla="*/ 0 h 264"/>
                <a:gd name="T50" fmla="*/ 40 w 224"/>
                <a:gd name="T51" fmla="*/ 0 h 264"/>
                <a:gd name="T52" fmla="*/ 37 w 224"/>
                <a:gd name="T53" fmla="*/ 180 h 264"/>
                <a:gd name="T54" fmla="*/ 101 w 224"/>
                <a:gd name="T55" fmla="*/ 170 h 264"/>
                <a:gd name="T56" fmla="*/ 37 w 224"/>
                <a:gd name="T57" fmla="*/ 143 h 264"/>
                <a:gd name="T58" fmla="*/ 101 w 224"/>
                <a:gd name="T59" fmla="*/ 153 h 264"/>
                <a:gd name="T60" fmla="*/ 37 w 224"/>
                <a:gd name="T61" fmla="*/ 143 h 264"/>
                <a:gd name="T62" fmla="*/ 37 w 224"/>
                <a:gd name="T63" fmla="*/ 127 h 264"/>
                <a:gd name="T64" fmla="*/ 166 w 224"/>
                <a:gd name="T65" fmla="*/ 117 h 264"/>
                <a:gd name="T66" fmla="*/ 104 w 224"/>
                <a:gd name="T67" fmla="*/ 86 h 264"/>
                <a:gd name="T68" fmla="*/ 166 w 224"/>
                <a:gd name="T69" fmla="*/ 96 h 264"/>
                <a:gd name="T70" fmla="*/ 104 w 224"/>
                <a:gd name="T71" fmla="*/ 86 h 264"/>
                <a:gd name="T72" fmla="*/ 104 w 224"/>
                <a:gd name="T73" fmla="*/ 69 h 264"/>
                <a:gd name="T74" fmla="*/ 166 w 224"/>
                <a:gd name="T75" fmla="*/ 59 h 264"/>
                <a:gd name="T76" fmla="*/ 104 w 224"/>
                <a:gd name="T77" fmla="*/ 34 h 264"/>
                <a:gd name="T78" fmla="*/ 166 w 224"/>
                <a:gd name="T79" fmla="*/ 44 h 264"/>
                <a:gd name="T80" fmla="*/ 104 w 224"/>
                <a:gd name="T81" fmla="*/ 34 h 264"/>
                <a:gd name="T82" fmla="*/ 94 w 224"/>
                <a:gd name="T83" fmla="*/ 217 h 264"/>
                <a:gd name="T84" fmla="*/ 224 w 224"/>
                <a:gd name="T85" fmla="*/ 147 h 264"/>
                <a:gd name="T86" fmla="*/ 90 w 224"/>
                <a:gd name="T87" fmla="*/ 222 h 264"/>
                <a:gd name="T88" fmla="*/ 88 w 224"/>
                <a:gd name="T89" fmla="*/ 264 h 264"/>
                <a:gd name="T90" fmla="*/ 90 w 224"/>
                <a:gd name="T91" fmla="*/ 222 h 264"/>
                <a:gd name="T92" fmla="*/ 188 w 224"/>
                <a:gd name="T93" fmla="*/ 205 h 264"/>
                <a:gd name="T94" fmla="*/ 183 w 224"/>
                <a:gd name="T95" fmla="*/ 240 h 264"/>
                <a:gd name="T96" fmla="*/ 147 w 224"/>
                <a:gd name="T97" fmla="*/ 245 h 264"/>
                <a:gd name="T98" fmla="*/ 145 w 224"/>
                <a:gd name="T99" fmla="*/ 257 h 264"/>
                <a:gd name="T100" fmla="*/ 191 w 224"/>
                <a:gd name="T101" fmla="*/ 248 h 264"/>
                <a:gd name="T102" fmla="*/ 200 w 224"/>
                <a:gd name="T103" fmla="*/ 192 h 264"/>
                <a:gd name="T104" fmla="*/ 62 w 224"/>
                <a:gd name="T105" fmla="*/ 34 h 264"/>
                <a:gd name="T106" fmla="*/ 22 w 224"/>
                <a:gd name="T107" fmla="*/ 8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64">
                  <a:moveTo>
                    <a:pt x="40" y="0"/>
                  </a:moveTo>
                  <a:cubicBezTo>
                    <a:pt x="170" y="0"/>
                    <a:pt x="170" y="0"/>
                    <a:pt x="170" y="0"/>
                  </a:cubicBezTo>
                  <a:cubicBezTo>
                    <a:pt x="179" y="0"/>
                    <a:pt x="186" y="3"/>
                    <a:pt x="191" y="9"/>
                  </a:cubicBezTo>
                  <a:cubicBezTo>
                    <a:pt x="197" y="14"/>
                    <a:pt x="200" y="21"/>
                    <a:pt x="200" y="30"/>
                  </a:cubicBezTo>
                  <a:cubicBezTo>
                    <a:pt x="200" y="92"/>
                    <a:pt x="200" y="92"/>
                    <a:pt x="200" y="92"/>
                  </a:cubicBezTo>
                  <a:cubicBezTo>
                    <a:pt x="188" y="104"/>
                    <a:pt x="188" y="104"/>
                    <a:pt x="188" y="104"/>
                  </a:cubicBezTo>
                  <a:cubicBezTo>
                    <a:pt x="188" y="30"/>
                    <a:pt x="188" y="30"/>
                    <a:pt x="188" y="30"/>
                  </a:cubicBezTo>
                  <a:cubicBezTo>
                    <a:pt x="188" y="25"/>
                    <a:pt x="186" y="21"/>
                    <a:pt x="183" y="18"/>
                  </a:cubicBezTo>
                  <a:cubicBezTo>
                    <a:pt x="179" y="14"/>
                    <a:pt x="175" y="13"/>
                    <a:pt x="170" y="13"/>
                  </a:cubicBezTo>
                  <a:cubicBezTo>
                    <a:pt x="56" y="13"/>
                    <a:pt x="56" y="13"/>
                    <a:pt x="56" y="13"/>
                  </a:cubicBezTo>
                  <a:cubicBezTo>
                    <a:pt x="75" y="28"/>
                    <a:pt x="75" y="28"/>
                    <a:pt x="75" y="28"/>
                  </a:cubicBezTo>
                  <a:cubicBezTo>
                    <a:pt x="77" y="30"/>
                    <a:pt x="77" y="34"/>
                    <a:pt x="75" y="37"/>
                  </a:cubicBezTo>
                  <a:cubicBezTo>
                    <a:pt x="75" y="37"/>
                    <a:pt x="75" y="37"/>
                    <a:pt x="75" y="37"/>
                  </a:cubicBezTo>
                  <a:cubicBezTo>
                    <a:pt x="12" y="112"/>
                    <a:pt x="12" y="112"/>
                    <a:pt x="12" y="112"/>
                  </a:cubicBezTo>
                  <a:cubicBezTo>
                    <a:pt x="12" y="228"/>
                    <a:pt x="12" y="228"/>
                    <a:pt x="12" y="228"/>
                  </a:cubicBezTo>
                  <a:cubicBezTo>
                    <a:pt x="12" y="232"/>
                    <a:pt x="14" y="236"/>
                    <a:pt x="17" y="240"/>
                  </a:cubicBezTo>
                  <a:cubicBezTo>
                    <a:pt x="20" y="243"/>
                    <a:pt x="25" y="245"/>
                    <a:pt x="29" y="245"/>
                  </a:cubicBezTo>
                  <a:cubicBezTo>
                    <a:pt x="67" y="245"/>
                    <a:pt x="67" y="245"/>
                    <a:pt x="67" y="245"/>
                  </a:cubicBezTo>
                  <a:cubicBezTo>
                    <a:pt x="62" y="257"/>
                    <a:pt x="62" y="257"/>
                    <a:pt x="62" y="257"/>
                  </a:cubicBezTo>
                  <a:cubicBezTo>
                    <a:pt x="29" y="257"/>
                    <a:pt x="29" y="257"/>
                    <a:pt x="29" y="257"/>
                  </a:cubicBezTo>
                  <a:cubicBezTo>
                    <a:pt x="21" y="257"/>
                    <a:pt x="14" y="254"/>
                    <a:pt x="9" y="248"/>
                  </a:cubicBezTo>
                  <a:cubicBezTo>
                    <a:pt x="3" y="243"/>
                    <a:pt x="0" y="236"/>
                    <a:pt x="0" y="228"/>
                  </a:cubicBezTo>
                  <a:cubicBezTo>
                    <a:pt x="0" y="110"/>
                    <a:pt x="0" y="110"/>
                    <a:pt x="0" y="110"/>
                  </a:cubicBezTo>
                  <a:cubicBezTo>
                    <a:pt x="0" y="109"/>
                    <a:pt x="0" y="108"/>
                    <a:pt x="0" y="108"/>
                  </a:cubicBezTo>
                  <a:cubicBezTo>
                    <a:pt x="34" y="5"/>
                    <a:pt x="34" y="5"/>
                    <a:pt x="34" y="5"/>
                  </a:cubicBezTo>
                  <a:cubicBezTo>
                    <a:pt x="34" y="4"/>
                    <a:pt x="34" y="4"/>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5" y="3"/>
                    <a:pt x="35"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1"/>
                    <a:pt x="36" y="1"/>
                    <a:pt x="36" y="1"/>
                  </a:cubicBezTo>
                  <a:cubicBezTo>
                    <a:pt x="36" y="1"/>
                    <a:pt x="37" y="1"/>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9" y="0"/>
                    <a:pt x="39" y="0"/>
                    <a:pt x="39" y="0"/>
                  </a:cubicBezTo>
                  <a:cubicBezTo>
                    <a:pt x="39" y="0"/>
                    <a:pt x="39" y="0"/>
                    <a:pt x="39" y="0"/>
                  </a:cubicBezTo>
                  <a:cubicBezTo>
                    <a:pt x="39" y="0"/>
                    <a:pt x="39" y="0"/>
                    <a:pt x="40" y="0"/>
                  </a:cubicBezTo>
                  <a:cubicBezTo>
                    <a:pt x="40" y="0"/>
                    <a:pt x="40" y="0"/>
                    <a:pt x="40" y="0"/>
                  </a:cubicBezTo>
                  <a:close/>
                  <a:moveTo>
                    <a:pt x="37" y="170"/>
                  </a:moveTo>
                  <a:cubicBezTo>
                    <a:pt x="37" y="180"/>
                    <a:pt x="37" y="180"/>
                    <a:pt x="37" y="180"/>
                  </a:cubicBezTo>
                  <a:cubicBezTo>
                    <a:pt x="101" y="180"/>
                    <a:pt x="101" y="180"/>
                    <a:pt x="101" y="180"/>
                  </a:cubicBezTo>
                  <a:cubicBezTo>
                    <a:pt x="101" y="170"/>
                    <a:pt x="101" y="170"/>
                    <a:pt x="101" y="170"/>
                  </a:cubicBezTo>
                  <a:cubicBezTo>
                    <a:pt x="37" y="170"/>
                    <a:pt x="37" y="170"/>
                    <a:pt x="37" y="170"/>
                  </a:cubicBezTo>
                  <a:close/>
                  <a:moveTo>
                    <a:pt x="37" y="143"/>
                  </a:moveTo>
                  <a:cubicBezTo>
                    <a:pt x="37" y="153"/>
                    <a:pt x="37" y="153"/>
                    <a:pt x="37" y="153"/>
                  </a:cubicBezTo>
                  <a:cubicBezTo>
                    <a:pt x="101" y="153"/>
                    <a:pt x="101" y="153"/>
                    <a:pt x="101" y="153"/>
                  </a:cubicBezTo>
                  <a:cubicBezTo>
                    <a:pt x="101" y="143"/>
                    <a:pt x="101" y="143"/>
                    <a:pt x="101" y="143"/>
                  </a:cubicBezTo>
                  <a:cubicBezTo>
                    <a:pt x="37" y="143"/>
                    <a:pt x="37" y="143"/>
                    <a:pt x="37" y="143"/>
                  </a:cubicBezTo>
                  <a:close/>
                  <a:moveTo>
                    <a:pt x="37" y="117"/>
                  </a:moveTo>
                  <a:cubicBezTo>
                    <a:pt x="37" y="127"/>
                    <a:pt x="37" y="127"/>
                    <a:pt x="37" y="127"/>
                  </a:cubicBezTo>
                  <a:cubicBezTo>
                    <a:pt x="166" y="127"/>
                    <a:pt x="166" y="127"/>
                    <a:pt x="166" y="127"/>
                  </a:cubicBezTo>
                  <a:cubicBezTo>
                    <a:pt x="166" y="117"/>
                    <a:pt x="166" y="117"/>
                    <a:pt x="166" y="117"/>
                  </a:cubicBezTo>
                  <a:cubicBezTo>
                    <a:pt x="37" y="117"/>
                    <a:pt x="37" y="117"/>
                    <a:pt x="37" y="117"/>
                  </a:cubicBezTo>
                  <a:close/>
                  <a:moveTo>
                    <a:pt x="104" y="86"/>
                  </a:moveTo>
                  <a:cubicBezTo>
                    <a:pt x="104" y="96"/>
                    <a:pt x="104" y="96"/>
                    <a:pt x="104" y="96"/>
                  </a:cubicBezTo>
                  <a:cubicBezTo>
                    <a:pt x="166" y="96"/>
                    <a:pt x="166" y="96"/>
                    <a:pt x="166" y="96"/>
                  </a:cubicBezTo>
                  <a:cubicBezTo>
                    <a:pt x="166" y="86"/>
                    <a:pt x="166" y="86"/>
                    <a:pt x="166" y="86"/>
                  </a:cubicBezTo>
                  <a:cubicBezTo>
                    <a:pt x="104" y="86"/>
                    <a:pt x="104" y="86"/>
                    <a:pt x="104" y="86"/>
                  </a:cubicBezTo>
                  <a:close/>
                  <a:moveTo>
                    <a:pt x="104" y="59"/>
                  </a:moveTo>
                  <a:cubicBezTo>
                    <a:pt x="104" y="69"/>
                    <a:pt x="104" y="69"/>
                    <a:pt x="104" y="69"/>
                  </a:cubicBezTo>
                  <a:cubicBezTo>
                    <a:pt x="166" y="69"/>
                    <a:pt x="166" y="69"/>
                    <a:pt x="166" y="69"/>
                  </a:cubicBezTo>
                  <a:cubicBezTo>
                    <a:pt x="166" y="59"/>
                    <a:pt x="166" y="59"/>
                    <a:pt x="166" y="59"/>
                  </a:cubicBezTo>
                  <a:cubicBezTo>
                    <a:pt x="104" y="59"/>
                    <a:pt x="104" y="59"/>
                    <a:pt x="104" y="59"/>
                  </a:cubicBezTo>
                  <a:close/>
                  <a:moveTo>
                    <a:pt x="104" y="34"/>
                  </a:moveTo>
                  <a:cubicBezTo>
                    <a:pt x="104" y="44"/>
                    <a:pt x="104" y="44"/>
                    <a:pt x="104" y="44"/>
                  </a:cubicBezTo>
                  <a:cubicBezTo>
                    <a:pt x="166" y="44"/>
                    <a:pt x="166" y="44"/>
                    <a:pt x="166" y="44"/>
                  </a:cubicBezTo>
                  <a:cubicBezTo>
                    <a:pt x="166" y="34"/>
                    <a:pt x="166" y="34"/>
                    <a:pt x="166" y="34"/>
                  </a:cubicBezTo>
                  <a:cubicBezTo>
                    <a:pt x="104" y="34"/>
                    <a:pt x="104" y="34"/>
                    <a:pt x="104" y="34"/>
                  </a:cubicBezTo>
                  <a:close/>
                  <a:moveTo>
                    <a:pt x="194" y="117"/>
                  </a:moveTo>
                  <a:cubicBezTo>
                    <a:pt x="94" y="217"/>
                    <a:pt x="94" y="217"/>
                    <a:pt x="94" y="217"/>
                  </a:cubicBezTo>
                  <a:cubicBezTo>
                    <a:pt x="124" y="248"/>
                    <a:pt x="124" y="248"/>
                    <a:pt x="124" y="248"/>
                  </a:cubicBezTo>
                  <a:cubicBezTo>
                    <a:pt x="224" y="147"/>
                    <a:pt x="224" y="147"/>
                    <a:pt x="224" y="147"/>
                  </a:cubicBezTo>
                  <a:cubicBezTo>
                    <a:pt x="194" y="117"/>
                    <a:pt x="194" y="117"/>
                    <a:pt x="194" y="117"/>
                  </a:cubicBezTo>
                  <a:close/>
                  <a:moveTo>
                    <a:pt x="90" y="222"/>
                  </a:moveTo>
                  <a:cubicBezTo>
                    <a:pt x="78" y="255"/>
                    <a:pt x="78" y="255"/>
                    <a:pt x="78" y="255"/>
                  </a:cubicBezTo>
                  <a:cubicBezTo>
                    <a:pt x="88" y="264"/>
                    <a:pt x="88" y="264"/>
                    <a:pt x="88" y="264"/>
                  </a:cubicBezTo>
                  <a:cubicBezTo>
                    <a:pt x="120" y="252"/>
                    <a:pt x="120" y="252"/>
                    <a:pt x="120" y="252"/>
                  </a:cubicBezTo>
                  <a:cubicBezTo>
                    <a:pt x="90" y="222"/>
                    <a:pt x="90" y="222"/>
                    <a:pt x="90" y="222"/>
                  </a:cubicBezTo>
                  <a:close/>
                  <a:moveTo>
                    <a:pt x="200" y="192"/>
                  </a:moveTo>
                  <a:cubicBezTo>
                    <a:pt x="188" y="205"/>
                    <a:pt x="188" y="205"/>
                    <a:pt x="188" y="205"/>
                  </a:cubicBezTo>
                  <a:cubicBezTo>
                    <a:pt x="188" y="228"/>
                    <a:pt x="188" y="228"/>
                    <a:pt x="188" y="228"/>
                  </a:cubicBezTo>
                  <a:cubicBezTo>
                    <a:pt x="188" y="232"/>
                    <a:pt x="186" y="236"/>
                    <a:pt x="183" y="240"/>
                  </a:cubicBezTo>
                  <a:cubicBezTo>
                    <a:pt x="179" y="243"/>
                    <a:pt x="175" y="245"/>
                    <a:pt x="170" y="245"/>
                  </a:cubicBezTo>
                  <a:cubicBezTo>
                    <a:pt x="147" y="245"/>
                    <a:pt x="147" y="245"/>
                    <a:pt x="147" y="245"/>
                  </a:cubicBezTo>
                  <a:cubicBezTo>
                    <a:pt x="140" y="252"/>
                    <a:pt x="140" y="252"/>
                    <a:pt x="140" y="252"/>
                  </a:cubicBezTo>
                  <a:cubicBezTo>
                    <a:pt x="145" y="257"/>
                    <a:pt x="145" y="257"/>
                    <a:pt x="145" y="257"/>
                  </a:cubicBezTo>
                  <a:cubicBezTo>
                    <a:pt x="170" y="257"/>
                    <a:pt x="170" y="257"/>
                    <a:pt x="170" y="257"/>
                  </a:cubicBezTo>
                  <a:cubicBezTo>
                    <a:pt x="179" y="257"/>
                    <a:pt x="186" y="254"/>
                    <a:pt x="191" y="248"/>
                  </a:cubicBezTo>
                  <a:cubicBezTo>
                    <a:pt x="197" y="243"/>
                    <a:pt x="200" y="236"/>
                    <a:pt x="200" y="228"/>
                  </a:cubicBezTo>
                  <a:cubicBezTo>
                    <a:pt x="200" y="192"/>
                    <a:pt x="200" y="192"/>
                    <a:pt x="200" y="192"/>
                  </a:cubicBezTo>
                  <a:close/>
                  <a:moveTo>
                    <a:pt x="22" y="81"/>
                  </a:moveTo>
                  <a:cubicBezTo>
                    <a:pt x="62" y="34"/>
                    <a:pt x="62" y="34"/>
                    <a:pt x="62" y="34"/>
                  </a:cubicBezTo>
                  <a:cubicBezTo>
                    <a:pt x="43" y="17"/>
                    <a:pt x="43" y="17"/>
                    <a:pt x="43" y="17"/>
                  </a:cubicBezTo>
                  <a:lnTo>
                    <a:pt x="22" y="81"/>
                  </a:lnTo>
                  <a:close/>
                </a:path>
              </a:pathLst>
            </a:custGeom>
            <a:solidFill>
              <a:schemeClr val="bg1"/>
            </a:solidFill>
            <a:ln>
              <a:noFill/>
            </a:ln>
            <a:effectLst>
              <a:outerShdw blurRad="25400" dist="254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dirty="0">
                <a:ln>
                  <a:noFill/>
                </a:ln>
                <a:solidFill>
                  <a:prstClr val="black"/>
                </a:solidFill>
                <a:effectLst/>
                <a:uLnTx/>
                <a:uFillTx/>
                <a:latin typeface="Century Gothic" panose="020B0502020202020204"/>
                <a:ea typeface="思源黑体 CN Bold"/>
                <a:cs typeface="+mn-ea"/>
                <a:sym typeface="+mn-lt"/>
              </a:endParaRPr>
            </a:p>
          </p:txBody>
        </p:sp>
      </p:grpSp>
      <p:pic>
        <p:nvPicPr>
          <p:cNvPr id="55" name="图片 54"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sp>
        <p:nvSpPr>
          <p:cNvPr id="56" name="文本框 55"/>
          <p:cNvSpPr txBox="1"/>
          <p:nvPr/>
        </p:nvSpPr>
        <p:spPr>
          <a:xfrm>
            <a:off x="238760" y="4872990"/>
            <a:ext cx="1460228" cy="646331"/>
          </a:xfrm>
          <a:prstGeom prst="rect">
            <a:avLst/>
          </a:prstGeom>
          <a:noFill/>
        </p:spPr>
        <p:txBody>
          <a:bodyPr wrap="square" rtlCol="0">
            <a:spAutoFit/>
          </a:bodyPr>
          <a:lstStyle/>
          <a:p>
            <a:r>
              <a:rPr lang="zh-CN" altLang="en-US" sz="3600" dirty="0"/>
              <a:t>  结束</a:t>
            </a:r>
            <a:endParaRPr lang="zh-CN" altLang="en-US" sz="3600" dirty="0"/>
          </a:p>
        </p:txBody>
      </p:sp>
      <p:pic>
        <p:nvPicPr>
          <p:cNvPr id="60" name="图片 59"/>
          <p:cNvPicPr>
            <a:picLocks noChangeAspect="1"/>
          </p:cNvPicPr>
          <p:nvPr/>
        </p:nvPicPr>
        <p:blipFill>
          <a:blip r:embed="rId4"/>
          <a:stretch>
            <a:fillRect/>
          </a:stretch>
        </p:blipFill>
        <p:spPr>
          <a:xfrm>
            <a:off x="2188845" y="2214880"/>
            <a:ext cx="10003155" cy="2593340"/>
          </a:xfrm>
          <a:prstGeom prst="rect">
            <a:avLst/>
          </a:prstGeom>
        </p:spPr>
      </p:pic>
      <p:cxnSp>
        <p:nvCxnSpPr>
          <p:cNvPr id="10" name="曲线连接符 9"/>
          <p:cNvCxnSpPr/>
          <p:nvPr/>
        </p:nvCxnSpPr>
        <p:spPr>
          <a:xfrm rot="10800000" flipH="1" flipV="1">
            <a:off x="335915" y="2491740"/>
            <a:ext cx="1551940" cy="2762250"/>
          </a:xfrm>
          <a:prstGeom prst="curvedConnector5">
            <a:avLst>
              <a:gd name="adj1" fmla="val -15344"/>
              <a:gd name="adj2" fmla="val 50000"/>
              <a:gd name="adj3" fmla="val 115344"/>
            </a:avLst>
          </a:prstGeom>
          <a:ln w="19050">
            <a:solidFill>
              <a:schemeClr val="tx1"/>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3" name="文本框 5"/>
          <p:cNvSpPr txBox="1">
            <a:spLocks noChangeArrowheads="1"/>
          </p:cNvSpPr>
          <p:nvPr/>
        </p:nvSpPr>
        <p:spPr bwMode="auto">
          <a:xfrm>
            <a:off x="1208405" y="270510"/>
            <a:ext cx="180848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2.2</a:t>
            </a:r>
            <a:r>
              <a:rPr lang="zh-CN" altLang="en-US" sz="3200" dirty="0">
                <a:solidFill>
                  <a:srgbClr val="00A3A4"/>
                </a:solidFill>
                <a:latin typeface="Century Gothic" panose="020B0502020202020204"/>
                <a:ea typeface="思源黑体 CN Bold"/>
                <a:cs typeface="+mn-ea"/>
                <a:sym typeface="+mn-lt"/>
              </a:rPr>
              <a:t>项目章程</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grpSp>
        <p:nvGrpSpPr>
          <p:cNvPr id="11" name="组合 10"/>
          <p:cNvGrpSpPr/>
          <p:nvPr/>
        </p:nvGrpSpPr>
        <p:grpSpPr>
          <a:xfrm>
            <a:off x="1255782" y="4805217"/>
            <a:ext cx="2585055" cy="657234"/>
            <a:chOff x="5354322" y="1967781"/>
            <a:chExt cx="2585055" cy="657234"/>
          </a:xfrm>
        </p:grpSpPr>
        <p:sp>
          <p:nvSpPr>
            <p:cNvPr id="12" name="矩形 11"/>
            <p:cNvSpPr/>
            <p:nvPr/>
          </p:nvSpPr>
          <p:spPr>
            <a:xfrm>
              <a:off x="5354322" y="2332306"/>
              <a:ext cx="2585055" cy="29270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13" name="矩形 12"/>
            <p:cNvSpPr/>
            <p:nvPr/>
          </p:nvSpPr>
          <p:spPr>
            <a:xfrm>
              <a:off x="5604656" y="1967781"/>
              <a:ext cx="2084387" cy="40177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14" name="组合 13"/>
          <p:cNvGrpSpPr/>
          <p:nvPr/>
        </p:nvGrpSpPr>
        <p:grpSpPr>
          <a:xfrm>
            <a:off x="5053806" y="4805217"/>
            <a:ext cx="2934161" cy="690767"/>
            <a:chOff x="5604656" y="1967781"/>
            <a:chExt cx="2934161" cy="690767"/>
          </a:xfrm>
        </p:grpSpPr>
        <p:sp>
          <p:nvSpPr>
            <p:cNvPr id="15" name="矩形 14"/>
            <p:cNvSpPr/>
            <p:nvPr/>
          </p:nvSpPr>
          <p:spPr>
            <a:xfrm>
              <a:off x="5953762" y="2365839"/>
              <a:ext cx="2585055" cy="29270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16" name="矩形 15"/>
            <p:cNvSpPr/>
            <p:nvPr/>
          </p:nvSpPr>
          <p:spPr>
            <a:xfrm>
              <a:off x="5604656" y="1967781"/>
              <a:ext cx="2084387" cy="39805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grpSp>
        <p:nvGrpSpPr>
          <p:cNvPr id="17" name="组合 16"/>
          <p:cNvGrpSpPr/>
          <p:nvPr/>
        </p:nvGrpSpPr>
        <p:grpSpPr>
          <a:xfrm>
            <a:off x="8361411" y="4805217"/>
            <a:ext cx="2585055" cy="657234"/>
            <a:chOff x="5354322" y="1967781"/>
            <a:chExt cx="2585055" cy="657234"/>
          </a:xfrm>
        </p:grpSpPr>
        <p:sp>
          <p:nvSpPr>
            <p:cNvPr id="18" name="矩形 17"/>
            <p:cNvSpPr/>
            <p:nvPr/>
          </p:nvSpPr>
          <p:spPr>
            <a:xfrm>
              <a:off x="5354322" y="2332306"/>
              <a:ext cx="2585055" cy="29270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sp>
          <p:nvSpPr>
            <p:cNvPr id="19" name="矩形 18"/>
            <p:cNvSpPr/>
            <p:nvPr/>
          </p:nvSpPr>
          <p:spPr>
            <a:xfrm>
              <a:off x="5604656" y="1967781"/>
              <a:ext cx="2084387" cy="39805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思源黑体 CN Bold"/>
                <a:cs typeface="+mn-ea"/>
                <a:sym typeface="+mn-lt"/>
              </a:endParaRPr>
            </a:p>
          </p:txBody>
        </p:sp>
      </p:grpSp>
      <p:pic>
        <p:nvPicPr>
          <p:cNvPr id="23" name="图片 22" descr="logo西北大学黑色"/>
          <p:cNvPicPr>
            <a:picLocks noChangeAspect="1"/>
          </p:cNvPicPr>
          <p:nvPr>
            <p:custDataLst>
              <p:tags r:id="rId2"/>
            </p:custDataLst>
          </p:nvPr>
        </p:nvPicPr>
        <p:blipFill>
          <a:blip r:embed="rId3"/>
          <a:stretch>
            <a:fillRect/>
          </a:stretch>
        </p:blipFill>
        <p:spPr>
          <a:xfrm>
            <a:off x="10322560" y="0"/>
            <a:ext cx="1869440" cy="628015"/>
          </a:xfrm>
          <a:prstGeom prst="rect">
            <a:avLst/>
          </a:prstGeom>
          <a:noFill/>
          <a:ln w="9525">
            <a:noFill/>
          </a:ln>
        </p:spPr>
      </p:pic>
      <p:pic>
        <p:nvPicPr>
          <p:cNvPr id="22" name="图片 21"/>
          <p:cNvPicPr>
            <a:picLocks noChangeAspect="1"/>
          </p:cNvPicPr>
          <p:nvPr/>
        </p:nvPicPr>
        <p:blipFill>
          <a:blip r:embed="rId4"/>
          <a:srcRect b="22581"/>
          <a:stretch>
            <a:fillRect/>
          </a:stretch>
        </p:blipFill>
        <p:spPr>
          <a:xfrm>
            <a:off x="3697605" y="628015"/>
            <a:ext cx="5882640" cy="57638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A-图片 5" descr="D:\科目学习类\大三上课业资料\IT项目管理实验\课堂汇报\2.png2"/>
          <p:cNvPicPr>
            <a:picLocks noChangeAspect="1"/>
          </p:cNvPicPr>
          <p:nvPr>
            <p:custDataLst>
              <p:tags r:id="rId1"/>
            </p:custDataLst>
          </p:nvPr>
        </p:nvPicPr>
        <p:blipFill>
          <a:blip r:embed="rId2"/>
          <a:srcRect l="8007" t="8049" r="6903" b="9641"/>
          <a:stretch>
            <a:fillRect/>
          </a:stretch>
        </p:blipFill>
        <p:spPr>
          <a:xfrm>
            <a:off x="5776595" y="206375"/>
            <a:ext cx="4696460" cy="6271260"/>
          </a:xfrm>
          <a:prstGeom prst="rect">
            <a:avLst/>
          </a:prstGeom>
        </p:spPr>
      </p:pic>
      <p:pic>
        <p:nvPicPr>
          <p:cNvPr id="4" name="PA-图片 8" descr="D:\科目学习类\大三上课业资料\IT项目管理实验\课堂汇报\3.png3"/>
          <p:cNvPicPr>
            <a:picLocks noChangeAspect="1"/>
          </p:cNvPicPr>
          <p:nvPr>
            <p:custDataLst>
              <p:tags r:id="rId3"/>
            </p:custDataLst>
          </p:nvPr>
        </p:nvPicPr>
        <p:blipFill>
          <a:blip r:embed="rId4"/>
          <a:srcRect l="9557" t="7058" r="6220" b="21831"/>
          <a:stretch>
            <a:fillRect/>
          </a:stretch>
        </p:blipFill>
        <p:spPr>
          <a:xfrm>
            <a:off x="5627370" y="270510"/>
            <a:ext cx="5288280" cy="6250940"/>
          </a:xfrm>
          <a:prstGeom prst="rect">
            <a:avLst/>
          </a:prstGeom>
        </p:spPr>
      </p:pic>
      <p:pic>
        <p:nvPicPr>
          <p:cNvPr id="14" name="PA-图片 13" descr="D:\科目学习类\大三上课业资料\IT项目管理实验\课堂汇报\4.png4"/>
          <p:cNvPicPr>
            <a:picLocks noChangeAspect="1"/>
          </p:cNvPicPr>
          <p:nvPr>
            <p:custDataLst>
              <p:tags r:id="rId5"/>
            </p:custDataLst>
          </p:nvPr>
        </p:nvPicPr>
        <p:blipFill>
          <a:blip r:embed="rId6"/>
          <a:srcRect l="2722" t="6405" r="4269" b="12816"/>
          <a:stretch>
            <a:fillRect/>
          </a:stretch>
        </p:blipFill>
        <p:spPr>
          <a:xfrm>
            <a:off x="5420360" y="211455"/>
            <a:ext cx="5321935" cy="6550025"/>
          </a:xfrm>
          <a:prstGeom prst="rect">
            <a:avLst/>
          </a:prstGeom>
        </p:spPr>
      </p:pic>
      <p:pic>
        <p:nvPicPr>
          <p:cNvPr id="7" name="PA-图片 2" descr="D:\科目学习类\大三上课业资料\IT项目管理实验\课堂汇报\4.png4"/>
          <p:cNvPicPr>
            <a:picLocks noChangeAspect="1"/>
          </p:cNvPicPr>
          <p:nvPr>
            <p:custDataLst>
              <p:tags r:id="rId7"/>
            </p:custDataLst>
          </p:nvPr>
        </p:nvPicPr>
        <p:blipFill>
          <a:blip r:embed="rId6"/>
          <a:srcRect t="14710" b="14710"/>
          <a:stretch>
            <a:fillRect/>
          </a:stretch>
        </p:blipFill>
        <p:spPr>
          <a:xfrm>
            <a:off x="4578142" y="1916413"/>
            <a:ext cx="643664" cy="643669"/>
          </a:xfrm>
          <a:prstGeom prst="rect">
            <a:avLst/>
          </a:prstGeom>
          <a:ln w="38100">
            <a:solidFill>
              <a:sysClr val="window" lastClr="FFFFFF"/>
            </a:solidFill>
          </a:ln>
        </p:spPr>
      </p:pic>
      <p:pic>
        <p:nvPicPr>
          <p:cNvPr id="10" name="PA-图片 3" descr="D:\科目学习类\大三上课业资料\IT项目管理实验\课堂汇报\5.png5"/>
          <p:cNvPicPr>
            <a:picLocks noChangeAspect="1"/>
          </p:cNvPicPr>
          <p:nvPr>
            <p:custDataLst>
              <p:tags r:id="rId8"/>
            </p:custDataLst>
          </p:nvPr>
        </p:nvPicPr>
        <p:blipFill>
          <a:blip r:embed="rId9"/>
          <a:srcRect t="14387" b="14387"/>
          <a:stretch>
            <a:fillRect/>
          </a:stretch>
        </p:blipFill>
        <p:spPr>
          <a:xfrm>
            <a:off x="4577840" y="2721255"/>
            <a:ext cx="643669" cy="643669"/>
          </a:xfrm>
          <a:prstGeom prst="rect">
            <a:avLst/>
          </a:prstGeom>
          <a:ln w="38100">
            <a:solidFill>
              <a:sysClr val="window" lastClr="FFFFFF"/>
            </a:solidFill>
          </a:ln>
        </p:spPr>
      </p:pic>
      <p:pic>
        <p:nvPicPr>
          <p:cNvPr id="11" name="PA-图片 6" descr="D:\科目学习类\大三上课业资料\IT项目管理实验\课堂汇报\3.png3"/>
          <p:cNvPicPr>
            <a:picLocks noChangeAspect="1"/>
          </p:cNvPicPr>
          <p:nvPr>
            <p:custDataLst>
              <p:tags r:id="rId10"/>
            </p:custDataLst>
          </p:nvPr>
        </p:nvPicPr>
        <p:blipFill>
          <a:blip r:embed="rId4"/>
          <a:srcRect l="1263" t="14271" b="14271"/>
          <a:stretch>
            <a:fillRect/>
          </a:stretch>
        </p:blipFill>
        <p:spPr>
          <a:xfrm>
            <a:off x="4576445" y="1111885"/>
            <a:ext cx="645160" cy="643890"/>
          </a:xfrm>
          <a:prstGeom prst="rect">
            <a:avLst/>
          </a:prstGeom>
          <a:ln w="38100">
            <a:solidFill>
              <a:sysClr val="window" lastClr="FFFFFF"/>
            </a:solidFill>
          </a:ln>
        </p:spPr>
      </p:pic>
      <p:pic>
        <p:nvPicPr>
          <p:cNvPr id="6" name="PA-图片 1" descr="D:\科目学习类\大三上课业资料\IT项目管理实验\课堂汇报\6.png6"/>
          <p:cNvPicPr>
            <a:picLocks noChangeAspect="1"/>
          </p:cNvPicPr>
          <p:nvPr>
            <p:custDataLst>
              <p:tags r:id="rId11"/>
            </p:custDataLst>
          </p:nvPr>
        </p:nvPicPr>
        <p:blipFill>
          <a:blip r:embed="rId12"/>
          <a:srcRect t="14331" b="14331"/>
          <a:stretch>
            <a:fillRect/>
          </a:stretch>
        </p:blipFill>
        <p:spPr>
          <a:xfrm>
            <a:off x="4577868" y="3526097"/>
            <a:ext cx="643938" cy="643669"/>
          </a:xfrm>
          <a:prstGeom prst="rect">
            <a:avLst/>
          </a:prstGeom>
          <a:ln w="38100">
            <a:solidFill>
              <a:sysClr val="window" lastClr="FFFFFF">
                <a:alpha val="50000"/>
              </a:sysClr>
            </a:solidFill>
          </a:ln>
        </p:spPr>
      </p:pic>
      <p:pic>
        <p:nvPicPr>
          <p:cNvPr id="15" name="PA-图片 1" descr="D:\科目学习类\大三上课业资料\IT项目管理实验\课堂汇报\7.png7"/>
          <p:cNvPicPr>
            <a:picLocks noChangeAspect="1"/>
          </p:cNvPicPr>
          <p:nvPr>
            <p:custDataLst>
              <p:tags r:id="rId13"/>
            </p:custDataLst>
          </p:nvPr>
        </p:nvPicPr>
        <p:blipFill>
          <a:blip r:embed="rId14"/>
          <a:srcRect t="14466" b="14466"/>
          <a:stretch>
            <a:fillRect/>
          </a:stretch>
        </p:blipFill>
        <p:spPr>
          <a:xfrm>
            <a:off x="4577868" y="4330938"/>
            <a:ext cx="643938" cy="643669"/>
          </a:xfrm>
          <a:prstGeom prst="rect">
            <a:avLst/>
          </a:prstGeom>
          <a:ln w="38100">
            <a:solidFill>
              <a:sysClr val="window" lastClr="FFFFFF">
                <a:alpha val="50000"/>
              </a:sysClr>
            </a:solidFill>
          </a:ln>
        </p:spPr>
      </p:pic>
      <p:pic>
        <p:nvPicPr>
          <p:cNvPr id="19" name="PA-图片 1" descr="D:\科目学习类\大三上课业资料\IT项目管理实验\课堂汇报\8.png8"/>
          <p:cNvPicPr>
            <a:picLocks noChangeAspect="1"/>
          </p:cNvPicPr>
          <p:nvPr>
            <p:custDataLst>
              <p:tags r:id="rId15"/>
            </p:custDataLst>
          </p:nvPr>
        </p:nvPicPr>
        <p:blipFill>
          <a:blip r:embed="rId16"/>
          <a:srcRect t="14228" b="14228"/>
          <a:stretch>
            <a:fillRect/>
          </a:stretch>
        </p:blipFill>
        <p:spPr>
          <a:xfrm>
            <a:off x="4577868" y="5135780"/>
            <a:ext cx="643938" cy="643669"/>
          </a:xfrm>
          <a:prstGeom prst="rect">
            <a:avLst/>
          </a:prstGeom>
          <a:ln w="38100">
            <a:solidFill>
              <a:sysClr val="window" lastClr="FFFFFF">
                <a:alpha val="50000"/>
              </a:sysClr>
            </a:solidFill>
          </a:ln>
        </p:spPr>
      </p:pic>
      <p:pic>
        <p:nvPicPr>
          <p:cNvPr id="21" name="PA-图片 1" descr="D:\科目学习类\大三上课业资料\IT项目管理实验\课堂汇报\9.png9"/>
          <p:cNvPicPr>
            <a:picLocks noChangeAspect="1"/>
          </p:cNvPicPr>
          <p:nvPr>
            <p:custDataLst>
              <p:tags r:id="rId17"/>
            </p:custDataLst>
          </p:nvPr>
        </p:nvPicPr>
        <p:blipFill>
          <a:blip r:embed="rId18"/>
          <a:srcRect t="15353" b="15353"/>
          <a:stretch>
            <a:fillRect/>
          </a:stretch>
        </p:blipFill>
        <p:spPr>
          <a:xfrm>
            <a:off x="4577868" y="5940621"/>
            <a:ext cx="643937" cy="643669"/>
          </a:xfrm>
          <a:prstGeom prst="rect">
            <a:avLst/>
          </a:prstGeom>
          <a:ln w="38100">
            <a:solidFill>
              <a:sysClr val="window" lastClr="FFFFFF">
                <a:alpha val="50000"/>
              </a:sysClr>
            </a:solidFill>
          </a:ln>
        </p:spPr>
      </p:pic>
      <p:pic>
        <p:nvPicPr>
          <p:cNvPr id="12" name="PA-图片 1" descr="D:\科目学习类\大三上课业资料\IT项目管理实验\课堂汇报\2.png2"/>
          <p:cNvPicPr>
            <a:picLocks noChangeAspect="1"/>
          </p:cNvPicPr>
          <p:nvPr>
            <p:custDataLst>
              <p:tags r:id="rId19"/>
            </p:custDataLst>
          </p:nvPr>
        </p:nvPicPr>
        <p:blipFill>
          <a:blip r:embed="rId2"/>
          <a:srcRect t="13788" b="13788"/>
          <a:stretch>
            <a:fillRect/>
          </a:stretch>
        </p:blipFill>
        <p:spPr>
          <a:xfrm>
            <a:off x="4577868" y="306730"/>
            <a:ext cx="643938" cy="643669"/>
          </a:xfrm>
          <a:prstGeom prst="rect">
            <a:avLst/>
          </a:prstGeom>
          <a:ln w="38100">
            <a:solidFill>
              <a:sysClr val="window" lastClr="FFFFFF">
                <a:alpha val="50000"/>
              </a:sysClr>
            </a:solidFill>
          </a:ln>
        </p:spPr>
      </p:pic>
      <p:pic>
        <p:nvPicPr>
          <p:cNvPr id="13" name="PA-图片 11" descr="D:\科目学习类\大三上课业资料\IT项目管理实验\课堂汇报\5.png5"/>
          <p:cNvPicPr>
            <a:picLocks noChangeAspect="1"/>
          </p:cNvPicPr>
          <p:nvPr>
            <p:custDataLst>
              <p:tags r:id="rId20"/>
            </p:custDataLst>
          </p:nvPr>
        </p:nvPicPr>
        <p:blipFill>
          <a:blip r:embed="rId9"/>
          <a:srcRect l="3808" t="5742" r="8690" b="6268"/>
          <a:stretch>
            <a:fillRect/>
          </a:stretch>
        </p:blipFill>
        <p:spPr>
          <a:xfrm>
            <a:off x="5563235" y="81280"/>
            <a:ext cx="4856480" cy="6858000"/>
          </a:xfrm>
          <a:prstGeom prst="rect">
            <a:avLst/>
          </a:prstGeom>
        </p:spPr>
      </p:pic>
      <p:pic>
        <p:nvPicPr>
          <p:cNvPr id="27" name="图片 26" descr="1"/>
          <p:cNvPicPr>
            <a:picLocks noChangeAspect="1"/>
          </p:cNvPicPr>
          <p:nvPr/>
        </p:nvPicPr>
        <p:blipFill>
          <a:blip r:embed="rId21"/>
          <a:stretch>
            <a:fillRect/>
          </a:stretch>
        </p:blipFill>
        <p:spPr>
          <a:xfrm>
            <a:off x="316230" y="1006475"/>
            <a:ext cx="3855720" cy="5349240"/>
          </a:xfrm>
          <a:prstGeom prst="rect">
            <a:avLst/>
          </a:prstGeom>
        </p:spPr>
      </p:pic>
      <p:pic>
        <p:nvPicPr>
          <p:cNvPr id="3" name="PA-图片 5" descr="D:\科目学习类\大三上课业资料\IT项目管理实验\课堂汇报\6.png6"/>
          <p:cNvPicPr>
            <a:picLocks noChangeAspect="1"/>
          </p:cNvPicPr>
          <p:nvPr>
            <p:custDataLst>
              <p:tags r:id="rId22"/>
            </p:custDataLst>
          </p:nvPr>
        </p:nvPicPr>
        <p:blipFill>
          <a:blip r:embed="rId12"/>
          <a:srcRect l="7718" t="6440" r="6615" b="12139"/>
          <a:stretch>
            <a:fillRect/>
          </a:stretch>
        </p:blipFill>
        <p:spPr>
          <a:xfrm>
            <a:off x="5627370" y="0"/>
            <a:ext cx="5026660" cy="6694805"/>
          </a:xfrm>
          <a:prstGeom prst="rect">
            <a:avLst/>
          </a:prstGeom>
        </p:spPr>
      </p:pic>
      <p:pic>
        <p:nvPicPr>
          <p:cNvPr id="9" name="PA-图片 5" descr="D:\科目学习类\大三上课业资料\IT项目管理实验\课堂汇报\7.png7"/>
          <p:cNvPicPr>
            <a:picLocks noChangeAspect="1"/>
          </p:cNvPicPr>
          <p:nvPr>
            <p:custDataLst>
              <p:tags r:id="rId23"/>
            </p:custDataLst>
          </p:nvPr>
        </p:nvPicPr>
        <p:blipFill>
          <a:blip r:embed="rId14"/>
          <a:srcRect l="10220" t="6392" r="8057" b="11873"/>
          <a:stretch>
            <a:fillRect/>
          </a:stretch>
        </p:blipFill>
        <p:spPr>
          <a:xfrm>
            <a:off x="5627370" y="81280"/>
            <a:ext cx="4832350" cy="6798310"/>
          </a:xfrm>
          <a:prstGeom prst="rect">
            <a:avLst/>
          </a:prstGeom>
        </p:spPr>
      </p:pic>
      <p:pic>
        <p:nvPicPr>
          <p:cNvPr id="18" name="PA-图片 5" descr="D:\科目学习类\大三上课业资料\IT项目管理实验\课堂汇报\8.png8"/>
          <p:cNvPicPr>
            <a:picLocks noChangeAspect="1"/>
          </p:cNvPicPr>
          <p:nvPr>
            <p:custDataLst>
              <p:tags r:id="rId24"/>
            </p:custDataLst>
          </p:nvPr>
        </p:nvPicPr>
        <p:blipFill>
          <a:blip r:embed="rId16"/>
          <a:srcRect l="7353" t="7263" r="8091" b="12511"/>
          <a:stretch>
            <a:fillRect/>
          </a:stretch>
        </p:blipFill>
        <p:spPr>
          <a:xfrm>
            <a:off x="5628005" y="270510"/>
            <a:ext cx="5009515" cy="6549390"/>
          </a:xfrm>
          <a:prstGeom prst="rect">
            <a:avLst/>
          </a:prstGeom>
        </p:spPr>
      </p:pic>
      <p:pic>
        <p:nvPicPr>
          <p:cNvPr id="20" name="PA-图片 5" descr="D:\科目学习类\大三上课业资料\IT项目管理实验\课堂汇报\9.png9"/>
          <p:cNvPicPr>
            <a:picLocks noChangeAspect="1"/>
          </p:cNvPicPr>
          <p:nvPr>
            <p:custDataLst>
              <p:tags r:id="rId25"/>
            </p:custDataLst>
          </p:nvPr>
        </p:nvPicPr>
        <p:blipFill>
          <a:blip r:embed="rId18"/>
          <a:srcRect l="6954" t="4320" r="7560" b="18548"/>
          <a:stretch>
            <a:fillRect/>
          </a:stretch>
        </p:blipFill>
        <p:spPr>
          <a:xfrm>
            <a:off x="5627370" y="139700"/>
            <a:ext cx="5035550" cy="6680200"/>
          </a:xfrm>
          <a:prstGeom prst="rect">
            <a:avLst/>
          </a:prstGeom>
        </p:spPr>
      </p:pic>
      <p:pic>
        <p:nvPicPr>
          <p:cNvPr id="143" name="图片 142" descr="logo西北大学黑色"/>
          <p:cNvPicPr>
            <a:picLocks noChangeAspect="1"/>
          </p:cNvPicPr>
          <p:nvPr>
            <p:custDataLst>
              <p:tags r:id="rId26"/>
            </p:custDataLst>
          </p:nvPr>
        </p:nvPicPr>
        <p:blipFill>
          <a:blip r:embed="rId27"/>
          <a:stretch>
            <a:fillRect/>
          </a:stretch>
        </p:blipFill>
        <p:spPr>
          <a:xfrm>
            <a:off x="10322560" y="0"/>
            <a:ext cx="1869440" cy="628015"/>
          </a:xfrm>
          <a:prstGeom prst="rect">
            <a:avLst/>
          </a:prstGeom>
          <a:noFill/>
          <a:ln w="9525">
            <a:noFill/>
          </a:ln>
        </p:spPr>
      </p:pic>
      <p:pic>
        <p:nvPicPr>
          <p:cNvPr id="144" name="图片 143"/>
          <p:cNvPicPr>
            <a:picLocks noChangeAspect="1"/>
          </p:cNvPicPr>
          <p:nvPr/>
        </p:nvPicPr>
        <p:blipFill rotWithShape="1">
          <a:blip r:embed="rId28" cstate="print">
            <a:extLst>
              <a:ext uri="{28A0092B-C50C-407E-A947-70E740481C1C}">
                <a14:useLocalDpi xmlns:a14="http://schemas.microsoft.com/office/drawing/2010/main" val="0"/>
              </a:ext>
            </a:extLst>
          </a:blip>
          <a:srcRect l="35402" t="72068" r="28398" b="1603"/>
          <a:stretch>
            <a:fillRect/>
          </a:stretch>
        </p:blipFill>
        <p:spPr>
          <a:xfrm>
            <a:off x="147094" y="81024"/>
            <a:ext cx="883053" cy="963330"/>
          </a:xfrm>
          <a:prstGeom prst="rect">
            <a:avLst/>
          </a:prstGeom>
        </p:spPr>
      </p:pic>
      <p:sp>
        <p:nvSpPr>
          <p:cNvPr id="145" name="文本框 5"/>
          <p:cNvSpPr txBox="1">
            <a:spLocks noChangeArrowheads="1"/>
          </p:cNvSpPr>
          <p:nvPr/>
        </p:nvSpPr>
        <p:spPr bwMode="auto">
          <a:xfrm>
            <a:off x="995045" y="270510"/>
            <a:ext cx="302768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rgbClr val="00A3A4"/>
                </a:solidFill>
                <a:latin typeface="Century Gothic" panose="020B0502020202020204"/>
                <a:ea typeface="思源黑体 CN Bold"/>
                <a:cs typeface="+mn-ea"/>
                <a:sym typeface="+mn-lt"/>
              </a:rPr>
              <a:t>2.3</a:t>
            </a:r>
            <a:r>
              <a:rPr lang="zh-CN" altLang="en-US" sz="3200" dirty="0">
                <a:solidFill>
                  <a:srgbClr val="00A3A4"/>
                </a:solidFill>
                <a:latin typeface="Century Gothic" panose="020B0502020202020204"/>
                <a:ea typeface="思源黑体 CN Bold"/>
                <a:cs typeface="+mn-ea"/>
                <a:sym typeface="+mn-lt"/>
              </a:rPr>
              <a:t>项目</a:t>
            </a:r>
            <a:r>
              <a:rPr lang="zh-CN" altLang="en-US" sz="3200" dirty="0">
                <a:solidFill>
                  <a:srgbClr val="00A3A4"/>
                </a:solidFill>
                <a:latin typeface="Century Gothic" panose="020B0502020202020204"/>
                <a:ea typeface="思源黑体 CN Bold"/>
                <a:cs typeface="+mn-ea"/>
                <a:sym typeface="+mn-lt"/>
              </a:rPr>
              <a:t>管理计划书</a:t>
            </a:r>
            <a:endParaRPr lang="en-US" altLang="zh-CN" sz="3200" dirty="0">
              <a:solidFill>
                <a:srgbClr val="00A3A4"/>
              </a:solidFill>
              <a:latin typeface="Century Gothic" panose="020B0502020202020204"/>
              <a:ea typeface="思源黑体 CN Bold"/>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A3A4"/>
              </a:solidFill>
              <a:effectLst/>
              <a:uLnTx/>
              <a:uFillTx/>
              <a:latin typeface="Century Gothic" panose="020B0502020202020204"/>
              <a:ea typeface="思源黑体 CN Bold"/>
              <a:cs typeface="+mn-ea"/>
              <a:sym typeface="+mn-lt"/>
            </a:endParaRPr>
          </a:p>
        </p:txBody>
      </p:sp>
    </p:spTree>
    <p:custDataLst>
      <p:tags r:id="rId2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filter="fade">
                                      <p:cBhvr>
                                        <p:cTn id="7" dur="500">
                                          <p:stCondLst>
                                            <p:cond delay="0"/>
                                          </p:stCondLst>
                                        </p:cTn>
                                        <p:tgtEl>
                                          <p:spTgt spid="2"/>
                                        </p:tgtEl>
                                      </p:cBhvr>
                                    </p:animEffect>
                                  </p:childTnLst>
                                </p:cTn>
                              </p:par>
                              <p:par>
                                <p:cTn id="8" presetID="7" presetClass="emph" presetSubtype="2" fill="hold" nodeType="withEffect">
                                  <p:stCondLst>
                                    <p:cond delay="0"/>
                                  </p:stCondLst>
                                  <p:childTnLst>
                                    <p:animClr clrSpc="rgb" dir="cw">
                                      <p:cBhvr>
                                        <p:cTn id="9" dur="500" fill="hold"/>
                                        <p:tgtEl>
                                          <p:spTgt spid="12"/>
                                        </p:tgtEl>
                                        <p:attrNameLst>
                                          <p:attrName>stroke.color</p:attrName>
                                        </p:attrNameLst>
                                      </p:cBhvr>
                                      <p:to>
                                        <a:srgbClr val="E6794A"/>
                                      </p:to>
                                    </p:animClr>
                                    <p:set>
                                      <p:cBhvr>
                                        <p:cTn id="10" dur="500" fill="hold"/>
                                        <p:tgtEl>
                                          <p:spTgt spid="12"/>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nodeType="clickEffect">
                                  <p:stCondLst>
                                    <p:cond delay="0"/>
                                  </p:stCondLst>
                                  <p:childTnLst>
                                    <p:set>
                                      <p:cBhvr>
                                        <p:cTn id="14" dur="500" fill="hold">
                                          <p:stCondLst>
                                            <p:cond delay="0"/>
                                          </p:stCondLst>
                                        </p:cTn>
                                        <p:tgtEl>
                                          <p:spTgt spid="4"/>
                                        </p:tgtEl>
                                        <p:attrNameLst>
                                          <p:attrName>style.visibility</p:attrName>
                                        </p:attrNameLst>
                                      </p:cBhvr>
                                      <p:to>
                                        <p:strVal val="visible"/>
                                      </p:to>
                                    </p:set>
                                    <p:animEffect filter="fade">
                                      <p:cBhvr>
                                        <p:cTn id="15" dur="500">
                                          <p:stCondLst>
                                            <p:cond delay="0"/>
                                          </p:stCondLst>
                                        </p:cTn>
                                        <p:tgtEl>
                                          <p:spTgt spid="4"/>
                                        </p:tgtEl>
                                      </p:cBhvr>
                                    </p:animEffect>
                                  </p:childTnLst>
                                </p:cTn>
                              </p:par>
                              <p:par>
                                <p:cTn id="16" presetID="7" presetClass="emph" presetSubtype="2" fill="hold" nodeType="withEffect">
                                  <p:stCondLst>
                                    <p:cond delay="0"/>
                                  </p:stCondLst>
                                  <p:childTnLst>
                                    <p:animClr clrSpc="rgb" dir="cw">
                                      <p:cBhvr>
                                        <p:cTn id="17" dur="500" fill="hold"/>
                                        <p:tgtEl>
                                          <p:spTgt spid="11"/>
                                        </p:tgtEl>
                                        <p:attrNameLst>
                                          <p:attrName>stroke.color</p:attrName>
                                        </p:attrNameLst>
                                      </p:cBhvr>
                                      <p:to>
                                        <a:srgbClr val="E6794A"/>
                                      </p:to>
                                    </p:animClr>
                                    <p:set>
                                      <p:cBhvr>
                                        <p:cTn id="18" dur="500" fill="hold"/>
                                        <p:tgtEl>
                                          <p:spTgt spid="11"/>
                                        </p:tgtEl>
                                        <p:attrNameLst>
                                          <p:attrName>stroke.on</p:attrName>
                                        </p:attrNameLst>
                                      </p:cBhvr>
                                      <p:to>
                                        <p:strVal val="true"/>
                                      </p:to>
                                    </p:set>
                                  </p:childTnLst>
                                </p:cTn>
                              </p:par>
                              <p:par>
                                <p:cTn id="19" presetID="7" presetClass="emph" presetSubtype="2" fill="hold" nodeType="withEffect">
                                  <p:stCondLst>
                                    <p:cond delay="0"/>
                                  </p:stCondLst>
                                  <p:childTnLst>
                                    <p:animClr clrSpc="rgb" dir="cw">
                                      <p:cBhvr>
                                        <p:cTn id="20" dur="200" fill="hold"/>
                                        <p:tgtEl>
                                          <p:spTgt spid="12"/>
                                        </p:tgtEl>
                                        <p:attrNameLst>
                                          <p:attrName>stroke.color</p:attrName>
                                        </p:attrNameLst>
                                      </p:cBhvr>
                                      <p:from>
                                        <a:srgbClr val="F2BCA4"/>
                                      </p:from>
                                    </p:animClr>
                                    <p:set>
                                      <p:cBhvr>
                                        <p:cTn id="21" dur="200" fill="hold"/>
                                        <p:tgtEl>
                                          <p:spTgt spid="12"/>
                                        </p:tgtEl>
                                        <p:attrNameLst>
                                          <p:attrName>stroke.on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0" presetClass="entr" presetSubtype="0" fill="hold" nodeType="clickEffect">
                                  <p:stCondLst>
                                    <p:cond delay="0"/>
                                  </p:stCondLst>
                                  <p:childTnLst>
                                    <p:set>
                                      <p:cBhvr>
                                        <p:cTn id="25" dur="500" fill="hold">
                                          <p:stCondLst>
                                            <p:cond delay="0"/>
                                          </p:stCondLst>
                                        </p:cTn>
                                        <p:tgtEl>
                                          <p:spTgt spid="14"/>
                                        </p:tgtEl>
                                        <p:attrNameLst>
                                          <p:attrName>style.visibility</p:attrName>
                                        </p:attrNameLst>
                                      </p:cBhvr>
                                      <p:to>
                                        <p:strVal val="visible"/>
                                      </p:to>
                                    </p:set>
                                    <p:animEffect filter="fade">
                                      <p:cBhvr>
                                        <p:cTn id="26" dur="500">
                                          <p:stCondLst>
                                            <p:cond delay="0"/>
                                          </p:stCondLst>
                                        </p:cTn>
                                        <p:tgtEl>
                                          <p:spTgt spid="14"/>
                                        </p:tgtEl>
                                      </p:cBhvr>
                                    </p:animEffect>
                                  </p:childTnLst>
                                </p:cTn>
                              </p:par>
                              <p:par>
                                <p:cTn id="27" presetID="7" presetClass="emph" presetSubtype="2" fill="hold" nodeType="withEffect">
                                  <p:stCondLst>
                                    <p:cond delay="0"/>
                                  </p:stCondLst>
                                  <p:childTnLst>
                                    <p:animClr clrSpc="rgb" dir="cw">
                                      <p:cBhvr>
                                        <p:cTn id="28" dur="500" fill="hold"/>
                                        <p:tgtEl>
                                          <p:spTgt spid="7"/>
                                        </p:tgtEl>
                                        <p:attrNameLst>
                                          <p:attrName>stroke.color</p:attrName>
                                        </p:attrNameLst>
                                      </p:cBhvr>
                                      <p:to>
                                        <a:srgbClr val="E6794A"/>
                                      </p:to>
                                    </p:animClr>
                                    <p:set>
                                      <p:cBhvr>
                                        <p:cTn id="29" dur="500" fill="hold"/>
                                        <p:tgtEl>
                                          <p:spTgt spid="7"/>
                                        </p:tgtEl>
                                        <p:attrNameLst>
                                          <p:attrName>stroke.on</p:attrName>
                                        </p:attrNameLst>
                                      </p:cBhvr>
                                      <p:to>
                                        <p:strVal val="true"/>
                                      </p:to>
                                    </p:set>
                                  </p:childTnLst>
                                </p:cTn>
                              </p:par>
                              <p:par>
                                <p:cTn id="30" presetID="7" presetClass="emph" presetSubtype="2" fill="hold" nodeType="withEffect">
                                  <p:stCondLst>
                                    <p:cond delay="0"/>
                                  </p:stCondLst>
                                  <p:childTnLst>
                                    <p:animClr clrSpc="rgb" dir="cw">
                                      <p:cBhvr>
                                        <p:cTn id="31" dur="200" fill="hold"/>
                                        <p:tgtEl>
                                          <p:spTgt spid="11"/>
                                        </p:tgtEl>
                                        <p:attrNameLst>
                                          <p:attrName>stroke.color</p:attrName>
                                        </p:attrNameLst>
                                      </p:cBhvr>
                                      <p:from>
                                        <a:srgbClr val="F2BCA4"/>
                                      </p:from>
                                    </p:animClr>
                                    <p:set>
                                      <p:cBhvr>
                                        <p:cTn id="32" dur="200" fill="hold"/>
                                        <p:tgtEl>
                                          <p:spTgt spid="11"/>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0" presetClass="entr" presetSubtype="0" fill="hold" nodeType="clickEffect">
                                  <p:stCondLst>
                                    <p:cond delay="0"/>
                                  </p:stCondLst>
                                  <p:childTnLst>
                                    <p:set>
                                      <p:cBhvr>
                                        <p:cTn id="36" dur="500" fill="hold">
                                          <p:stCondLst>
                                            <p:cond delay="0"/>
                                          </p:stCondLst>
                                        </p:cTn>
                                        <p:tgtEl>
                                          <p:spTgt spid="13"/>
                                        </p:tgtEl>
                                        <p:attrNameLst>
                                          <p:attrName>style.visibility</p:attrName>
                                        </p:attrNameLst>
                                      </p:cBhvr>
                                      <p:to>
                                        <p:strVal val="visible"/>
                                      </p:to>
                                    </p:set>
                                    <p:animEffect filter="fade">
                                      <p:cBhvr>
                                        <p:cTn id="37" dur="500">
                                          <p:stCondLst>
                                            <p:cond delay="0"/>
                                          </p:stCondLst>
                                        </p:cTn>
                                        <p:tgtEl>
                                          <p:spTgt spid="13"/>
                                        </p:tgtEl>
                                      </p:cBhvr>
                                    </p:animEffect>
                                  </p:childTnLst>
                                </p:cTn>
                              </p:par>
                              <p:par>
                                <p:cTn id="38" presetID="7" presetClass="emph" presetSubtype="2" fill="hold" nodeType="withEffect">
                                  <p:stCondLst>
                                    <p:cond delay="0"/>
                                  </p:stCondLst>
                                  <p:childTnLst>
                                    <p:animClr clrSpc="rgb" dir="cw">
                                      <p:cBhvr>
                                        <p:cTn id="39" dur="500" fill="hold"/>
                                        <p:tgtEl>
                                          <p:spTgt spid="10"/>
                                        </p:tgtEl>
                                        <p:attrNameLst>
                                          <p:attrName>stroke.color</p:attrName>
                                        </p:attrNameLst>
                                      </p:cBhvr>
                                      <p:to>
                                        <a:srgbClr val="E6794A"/>
                                      </p:to>
                                    </p:animClr>
                                    <p:set>
                                      <p:cBhvr>
                                        <p:cTn id="40" dur="500" fill="hold"/>
                                        <p:tgtEl>
                                          <p:spTgt spid="10"/>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200" fill="hold"/>
                                        <p:tgtEl>
                                          <p:spTgt spid="7"/>
                                        </p:tgtEl>
                                        <p:attrNameLst>
                                          <p:attrName>stroke.color</p:attrName>
                                        </p:attrNameLst>
                                      </p:cBhvr>
                                      <p:from>
                                        <a:srgbClr val="F2BCA4"/>
                                      </p:from>
                                    </p:animClr>
                                    <p:set>
                                      <p:cBhvr>
                                        <p:cTn id="43" dur="200" fill="hold"/>
                                        <p:tgtEl>
                                          <p:spTgt spid="7"/>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0" presetClass="entr" presetSubtype="0" fill="hold" nodeType="clickEffect">
                                  <p:stCondLst>
                                    <p:cond delay="0"/>
                                  </p:stCondLst>
                                  <p:childTnLst>
                                    <p:set>
                                      <p:cBhvr>
                                        <p:cTn id="47" dur="500" fill="hold">
                                          <p:stCondLst>
                                            <p:cond delay="0"/>
                                          </p:stCondLst>
                                        </p:cTn>
                                        <p:tgtEl>
                                          <p:spTgt spid="3"/>
                                        </p:tgtEl>
                                        <p:attrNameLst>
                                          <p:attrName>style.visibility</p:attrName>
                                        </p:attrNameLst>
                                      </p:cBhvr>
                                      <p:to>
                                        <p:strVal val="visible"/>
                                      </p:to>
                                    </p:set>
                                    <p:animEffect filter="fade">
                                      <p:cBhvr>
                                        <p:cTn id="48" dur="500">
                                          <p:stCondLst>
                                            <p:cond delay="0"/>
                                          </p:stCondLst>
                                        </p:cTn>
                                        <p:tgtEl>
                                          <p:spTgt spid="3"/>
                                        </p:tgtEl>
                                      </p:cBhvr>
                                    </p:animEffect>
                                  </p:childTnLst>
                                </p:cTn>
                              </p:par>
                              <p:par>
                                <p:cTn id="49" presetID="7" presetClass="emph" presetSubtype="2" fill="hold" nodeType="withEffect">
                                  <p:stCondLst>
                                    <p:cond delay="0"/>
                                  </p:stCondLst>
                                  <p:childTnLst>
                                    <p:animClr clrSpc="rgb" dir="cw">
                                      <p:cBhvr>
                                        <p:cTn id="50" dur="500" fill="hold"/>
                                        <p:tgtEl>
                                          <p:spTgt spid="6"/>
                                        </p:tgtEl>
                                        <p:attrNameLst>
                                          <p:attrName>stroke.color</p:attrName>
                                        </p:attrNameLst>
                                      </p:cBhvr>
                                      <p:to>
                                        <a:srgbClr val="E6794A"/>
                                      </p:to>
                                    </p:animClr>
                                    <p:set>
                                      <p:cBhvr>
                                        <p:cTn id="51" dur="500" fill="hold"/>
                                        <p:tgtEl>
                                          <p:spTgt spid="6"/>
                                        </p:tgtEl>
                                        <p:attrNameLst>
                                          <p:attrName>stroke.on</p:attrName>
                                        </p:attrNameLst>
                                      </p:cBhvr>
                                      <p:to>
                                        <p:strVal val="true"/>
                                      </p:to>
                                    </p:set>
                                  </p:childTnLst>
                                </p:cTn>
                              </p:par>
                              <p:par>
                                <p:cTn id="52" presetID="7" presetClass="emph" presetSubtype="2" fill="hold" nodeType="withEffect">
                                  <p:stCondLst>
                                    <p:cond delay="0"/>
                                  </p:stCondLst>
                                  <p:childTnLst>
                                    <p:animClr clrSpc="rgb" dir="cw">
                                      <p:cBhvr>
                                        <p:cTn id="53" dur="200" fill="hold"/>
                                        <p:tgtEl>
                                          <p:spTgt spid="10"/>
                                        </p:tgtEl>
                                        <p:attrNameLst>
                                          <p:attrName>stroke.color</p:attrName>
                                        </p:attrNameLst>
                                      </p:cBhvr>
                                      <p:from>
                                        <a:srgbClr val="F2BCA4"/>
                                      </p:from>
                                    </p:animClr>
                                    <p:set>
                                      <p:cBhvr>
                                        <p:cTn id="54" dur="200" fill="hold"/>
                                        <p:tgtEl>
                                          <p:spTgt spid="10"/>
                                        </p:tgtEl>
                                        <p:attrNameLst>
                                          <p:attrName>stroke.on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0" presetClass="entr" presetSubtype="0" fill="hold" nodeType="clickEffect">
                                  <p:stCondLst>
                                    <p:cond delay="0"/>
                                  </p:stCondLst>
                                  <p:childTnLst>
                                    <p:set>
                                      <p:cBhvr>
                                        <p:cTn id="58" dur="500" fill="hold">
                                          <p:stCondLst>
                                            <p:cond delay="0"/>
                                          </p:stCondLst>
                                        </p:cTn>
                                        <p:tgtEl>
                                          <p:spTgt spid="9"/>
                                        </p:tgtEl>
                                        <p:attrNameLst>
                                          <p:attrName>style.visibility</p:attrName>
                                        </p:attrNameLst>
                                      </p:cBhvr>
                                      <p:to>
                                        <p:strVal val="visible"/>
                                      </p:to>
                                    </p:set>
                                    <p:animEffect filter="fade">
                                      <p:cBhvr>
                                        <p:cTn id="59" dur="500">
                                          <p:stCondLst>
                                            <p:cond delay="0"/>
                                          </p:stCondLst>
                                        </p:cTn>
                                        <p:tgtEl>
                                          <p:spTgt spid="9"/>
                                        </p:tgtEl>
                                      </p:cBhvr>
                                    </p:animEffect>
                                  </p:childTnLst>
                                </p:cTn>
                              </p:par>
                              <p:par>
                                <p:cTn id="60" presetID="7" presetClass="emph" presetSubtype="2" fill="hold" nodeType="withEffect">
                                  <p:stCondLst>
                                    <p:cond delay="0"/>
                                  </p:stCondLst>
                                  <p:childTnLst>
                                    <p:animClr clrSpc="rgb" dir="cw">
                                      <p:cBhvr>
                                        <p:cTn id="61" dur="500" fill="hold"/>
                                        <p:tgtEl>
                                          <p:spTgt spid="15"/>
                                        </p:tgtEl>
                                        <p:attrNameLst>
                                          <p:attrName>stroke.color</p:attrName>
                                        </p:attrNameLst>
                                      </p:cBhvr>
                                      <p:to>
                                        <a:srgbClr val="E6794A"/>
                                      </p:to>
                                    </p:animClr>
                                    <p:set>
                                      <p:cBhvr>
                                        <p:cTn id="62" dur="500" fill="hold"/>
                                        <p:tgtEl>
                                          <p:spTgt spid="15"/>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200" fill="hold"/>
                                        <p:tgtEl>
                                          <p:spTgt spid="6"/>
                                        </p:tgtEl>
                                        <p:attrNameLst>
                                          <p:attrName>stroke.color</p:attrName>
                                        </p:attrNameLst>
                                      </p:cBhvr>
                                      <p:from>
                                        <a:srgbClr val="F2BCA4"/>
                                      </p:from>
                                    </p:animClr>
                                    <p:set>
                                      <p:cBhvr>
                                        <p:cTn id="65" dur="200" fill="hold"/>
                                        <p:tgtEl>
                                          <p:spTgt spid="6"/>
                                        </p:tgtEl>
                                        <p:attrNameLst>
                                          <p:attrName>stroke.on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0" presetClass="entr" presetSubtype="0" fill="hold" nodeType="clickEffect">
                                  <p:stCondLst>
                                    <p:cond delay="0"/>
                                  </p:stCondLst>
                                  <p:childTnLst>
                                    <p:set>
                                      <p:cBhvr>
                                        <p:cTn id="69" dur="500" fill="hold">
                                          <p:stCondLst>
                                            <p:cond delay="0"/>
                                          </p:stCondLst>
                                        </p:cTn>
                                        <p:tgtEl>
                                          <p:spTgt spid="18"/>
                                        </p:tgtEl>
                                        <p:attrNameLst>
                                          <p:attrName>style.visibility</p:attrName>
                                        </p:attrNameLst>
                                      </p:cBhvr>
                                      <p:to>
                                        <p:strVal val="visible"/>
                                      </p:to>
                                    </p:set>
                                    <p:animEffect filter="fade">
                                      <p:cBhvr>
                                        <p:cTn id="70" dur="500">
                                          <p:stCondLst>
                                            <p:cond delay="0"/>
                                          </p:stCondLst>
                                        </p:cTn>
                                        <p:tgtEl>
                                          <p:spTgt spid="18"/>
                                        </p:tgtEl>
                                      </p:cBhvr>
                                    </p:animEffect>
                                  </p:childTnLst>
                                </p:cTn>
                              </p:par>
                              <p:par>
                                <p:cTn id="71" presetID="7" presetClass="emph" presetSubtype="2" fill="hold" nodeType="withEffect">
                                  <p:stCondLst>
                                    <p:cond delay="0"/>
                                  </p:stCondLst>
                                  <p:childTnLst>
                                    <p:animClr clrSpc="rgb" dir="cw">
                                      <p:cBhvr>
                                        <p:cTn id="72" dur="500" fill="hold"/>
                                        <p:tgtEl>
                                          <p:spTgt spid="19"/>
                                        </p:tgtEl>
                                        <p:attrNameLst>
                                          <p:attrName>stroke.color</p:attrName>
                                        </p:attrNameLst>
                                      </p:cBhvr>
                                      <p:to>
                                        <a:srgbClr val="E6794A"/>
                                      </p:to>
                                    </p:animClr>
                                    <p:set>
                                      <p:cBhvr>
                                        <p:cTn id="73" dur="500" fill="hold"/>
                                        <p:tgtEl>
                                          <p:spTgt spid="19"/>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200" fill="hold"/>
                                        <p:tgtEl>
                                          <p:spTgt spid="15"/>
                                        </p:tgtEl>
                                        <p:attrNameLst>
                                          <p:attrName>stroke.color</p:attrName>
                                        </p:attrNameLst>
                                      </p:cBhvr>
                                      <p:from>
                                        <a:srgbClr val="F2BCA4"/>
                                      </p:from>
                                    </p:animClr>
                                    <p:set>
                                      <p:cBhvr>
                                        <p:cTn id="76" dur="200" fill="hold"/>
                                        <p:tgtEl>
                                          <p:spTgt spid="15"/>
                                        </p:tgtEl>
                                        <p:attrNameLst>
                                          <p:attrName>stroke.on</p:attrName>
                                        </p:attrNameLst>
                                      </p:cBhvr>
                                      <p:to>
                                        <p:strVal val="true"/>
                                      </p:to>
                                    </p:set>
                                  </p:childTnLst>
                                </p:cTn>
                              </p:par>
                            </p:childTnLst>
                          </p:cTn>
                        </p:par>
                      </p:childTnLst>
                    </p:cTn>
                  </p:par>
                  <p:par>
                    <p:cTn id="77" fill="hold">
                      <p:stCondLst>
                        <p:cond delay="indefinite"/>
                      </p:stCondLst>
                      <p:childTnLst>
                        <p:par>
                          <p:cTn id="78" fill="hold">
                            <p:stCondLst>
                              <p:cond delay="0"/>
                            </p:stCondLst>
                            <p:childTnLst>
                              <p:par>
                                <p:cTn id="79" presetID="0" presetClass="entr" presetSubtype="0" fill="hold" nodeType="clickEffect">
                                  <p:stCondLst>
                                    <p:cond delay="0"/>
                                  </p:stCondLst>
                                  <p:childTnLst>
                                    <p:set>
                                      <p:cBhvr>
                                        <p:cTn id="80" dur="500" fill="hold">
                                          <p:stCondLst>
                                            <p:cond delay="0"/>
                                          </p:stCondLst>
                                        </p:cTn>
                                        <p:tgtEl>
                                          <p:spTgt spid="20"/>
                                        </p:tgtEl>
                                        <p:attrNameLst>
                                          <p:attrName>style.visibility</p:attrName>
                                        </p:attrNameLst>
                                      </p:cBhvr>
                                      <p:to>
                                        <p:strVal val="visible"/>
                                      </p:to>
                                    </p:set>
                                    <p:animEffect filter="fade">
                                      <p:cBhvr>
                                        <p:cTn id="81" dur="500">
                                          <p:stCondLst>
                                            <p:cond delay="0"/>
                                          </p:stCondLst>
                                        </p:cTn>
                                        <p:tgtEl>
                                          <p:spTgt spid="20"/>
                                        </p:tgtEl>
                                      </p:cBhvr>
                                    </p:animEffect>
                                  </p:childTnLst>
                                </p:cTn>
                              </p:par>
                              <p:par>
                                <p:cTn id="82" presetID="7" presetClass="emph" presetSubtype="2" fill="hold" nodeType="withEffect">
                                  <p:stCondLst>
                                    <p:cond delay="0"/>
                                  </p:stCondLst>
                                  <p:childTnLst>
                                    <p:animClr clrSpc="rgb" dir="cw">
                                      <p:cBhvr>
                                        <p:cTn id="83" dur="500" fill="hold"/>
                                        <p:tgtEl>
                                          <p:spTgt spid="21"/>
                                        </p:tgtEl>
                                        <p:attrNameLst>
                                          <p:attrName>stroke.color</p:attrName>
                                        </p:attrNameLst>
                                      </p:cBhvr>
                                      <p:to>
                                        <a:srgbClr val="E6794A"/>
                                      </p:to>
                                    </p:animClr>
                                    <p:set>
                                      <p:cBhvr>
                                        <p:cTn id="84" dur="500" fill="hold"/>
                                        <p:tgtEl>
                                          <p:spTgt spid="21"/>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200" fill="hold"/>
                                        <p:tgtEl>
                                          <p:spTgt spid="19"/>
                                        </p:tgtEl>
                                        <p:attrNameLst>
                                          <p:attrName>stroke.color</p:attrName>
                                        </p:attrNameLst>
                                      </p:cBhvr>
                                      <p:from>
                                        <a:srgbClr val="F2BCA4"/>
                                      </p:from>
                                    </p:animClr>
                                    <p:set>
                                      <p:cBhvr>
                                        <p:cTn id="87" dur="200" fill="hold"/>
                                        <p:tgtEl>
                                          <p:spTgt spid="1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10800,&quot;width&quot;:19200}"/>
</p:tagLst>
</file>

<file path=ppt/tags/tag10.xml><?xml version="1.0" encoding="utf-8"?>
<p:tagLst xmlns:p="http://schemas.openxmlformats.org/presentationml/2006/main">
  <p:tag name="KSO_WM_BEAUTIFY_FLAG" val="#wm#"/>
  <p:tag name="KSO_WM_UNIT_TYPE" val="l_h_a"/>
  <p:tag name="KSO_WM_UNIT_INDEX" val="1_2_1"/>
  <p:tag name="KSO_WM_UNIT_ID" val="diagram19882022_6*l_h_a*1_2_1"/>
  <p:tag name="KSO_WM_TEMPLATE_INDEX" val="19882022"/>
  <p:tag name="KSO_WM_TAG_VERSION" val="2.0"/>
  <p:tag name="KSO_WM_DIAGRAM_GROUP_CODE" val="l1-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PA" val="v3.0.0"/>
</p:tagLst>
</file>

<file path=ppt/tags/tag102.xml><?xml version="1.0" encoding="utf-8"?>
<p:tagLst xmlns:p="http://schemas.openxmlformats.org/presentationml/2006/main">
  <p:tag name="PA" val="v3.0.0"/>
</p:tagLst>
</file>

<file path=ppt/tags/tag103.xml><?xml version="1.0" encoding="utf-8"?>
<p:tagLst xmlns:p="http://schemas.openxmlformats.org/presentationml/2006/main">
  <p:tag name="KSO_WM_UNIT_PLACING_PICTURE_USER_VIEWPORT" val="{&quot;height&quot;:1230,&quot;width&quot;:3662.5007874015746}"/>
</p:tagLst>
</file>

<file path=ppt/tags/tag104.xml><?xml version="1.0" encoding="utf-8"?>
<p:tagLst xmlns:p="http://schemas.openxmlformats.org/presentationml/2006/main">
  <p:tag name="KSO_WM_UNIT_PLACING_PICTURE_USER_VIEWPORT" val="{&quot;height&quot;:1230,&quot;width&quot;:3662.5007874015746}"/>
</p:tagLst>
</file>

<file path=ppt/tags/tag105.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0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07.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108.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109.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11.xml><?xml version="1.0" encoding="utf-8"?>
<p:tagLst xmlns:p="http://schemas.openxmlformats.org/presentationml/2006/main">
  <p:tag name="KSO_WM_BEAUTIFY_FLAG" val="#wm#"/>
  <p:tag name="KSO_WM_UNIT_TYPE" val="l_h_i"/>
  <p:tag name="KSO_WM_UNIT_INDEX" val="1_3_2"/>
  <p:tag name="KSO_WM_UNIT_ID" val="diagram19882022_6*l_h_i*1_3_2"/>
  <p:tag name="KSO_WM_TEMPLATE_INDEX" val="19882022"/>
  <p:tag name="KSO_WM_TAG_VERSION" val="2.0"/>
  <p:tag name="KSO_WM_DIAGRAM_GROUP_CODE" val="l1-1"/>
</p:tagLst>
</file>

<file path=ppt/tags/tag110.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1_1*ζ_h_d*1_4_1"/>
  <p:tag name="KSO_WM_TEMPLATE_CATEGORY" val="mixed"/>
  <p:tag name="KSO_WM_TEMPLATE_INDEX" val="20199731"/>
  <p:tag name="KSO_WM_UNIT_LAYERLEVEL" val="1_1_1"/>
  <p:tag name="KSO_WM_TAG_VERSION" val="1.0"/>
  <p:tag name="KSO_WM_BEAUTIFY_FLAG" val="#wm#"/>
  <p:tag name="KSO_WM_UNIT_FLASH_PICTURE_RATE" val="2"/>
</p:tagLst>
</file>

<file path=ppt/tags/tag111.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31_1*ζ_h_d*1_5_1"/>
  <p:tag name="KSO_WM_TEMPLATE_CATEGORY" val="mixed"/>
  <p:tag name="KSO_WM_TEMPLATE_INDEX" val="20199731"/>
  <p:tag name="KSO_WM_UNIT_LAYERLEVEL" val="1_1_1"/>
  <p:tag name="KSO_WM_TAG_VERSION" val="1.0"/>
  <p:tag name="KSO_WM_BEAUTIFY_FLAG" val="#wm#"/>
  <p:tag name="KSO_WM_UNIT_FLASH_PICTURE_RATE" val="2"/>
</p:tagLst>
</file>

<file path=ppt/tags/tag112.xml><?xml version="1.0" encoding="utf-8"?>
<p:tagLst xmlns:p="http://schemas.openxmlformats.org/presentationml/2006/main">
  <p:tag name="KSO_WM_UNIT_FLASH_PICTURE_TYPE" val="0"/>
</p:tagLst>
</file>

<file path=ppt/tags/tag113.xml><?xml version="1.0" encoding="utf-8"?>
<p:tagLst xmlns:p="http://schemas.openxmlformats.org/presentationml/2006/main">
  <p:tag name="PA" val="v3.0.0"/>
</p:tagLst>
</file>

<file path=ppt/tags/tag114.xml><?xml version="1.0" encoding="utf-8"?>
<p:tagLst xmlns:p="http://schemas.openxmlformats.org/presentationml/2006/main">
  <p:tag name="PA" val="v3.0.0"/>
</p:tagLst>
</file>

<file path=ppt/tags/tag115.xml><?xml version="1.0" encoding="utf-8"?>
<p:tagLst xmlns:p="http://schemas.openxmlformats.org/presentationml/2006/main">
  <p:tag name="PA" val="v3.0.0"/>
</p:tagLst>
</file>

<file path=ppt/tags/tag116.xml><?xml version="1.0" encoding="utf-8"?>
<p:tagLst xmlns:p="http://schemas.openxmlformats.org/presentationml/2006/main">
  <p:tag name="KSO_WM_UNIT_PLACING_PICTURE_USER_VIEWPORT" val="{&quot;height&quot;:1230,&quot;width&quot;:3662.5007874015746}"/>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PA" val="v3.0.0"/>
</p:tagLst>
</file>

<file path=ppt/tags/tag119.xml><?xml version="1.0" encoding="utf-8"?>
<p:tagLst xmlns:p="http://schemas.openxmlformats.org/presentationml/2006/main">
  <p:tag name="PA" val="v3.0.0"/>
</p:tagLst>
</file>

<file path=ppt/tags/tag12.xml><?xml version="1.0" encoding="utf-8"?>
<p:tagLst xmlns:p="http://schemas.openxmlformats.org/presentationml/2006/main">
  <p:tag name="KSO_WM_BEAUTIFY_FLAG" val="#wm#"/>
  <p:tag name="KSO_WM_UNIT_TYPE" val="l_h_i"/>
  <p:tag name="KSO_WM_UNIT_INDEX" val="1_3_3"/>
  <p:tag name="KSO_WM_UNIT_ID" val="diagram19882022_6*l_h_i*1_3_3"/>
  <p:tag name="KSO_WM_TEMPLATE_INDEX" val="19882022"/>
  <p:tag name="KSO_WM_TAG_VERSION" val="2.0"/>
  <p:tag name="KSO_WM_DIAGRAM_GROUP_CODE" val="l1-1"/>
</p:tagLst>
</file>

<file path=ppt/tags/tag120.xml><?xml version="1.0" encoding="utf-8"?>
<p:tagLst xmlns:p="http://schemas.openxmlformats.org/presentationml/2006/main">
  <p:tag name="PA" val="v3.0.0"/>
</p:tagLst>
</file>

<file path=ppt/tags/tag121.xml><?xml version="1.0" encoding="utf-8"?>
<p:tagLst xmlns:p="http://schemas.openxmlformats.org/presentationml/2006/main">
  <p:tag name="KSO_WM_UNIT_PLACING_PICTURE_USER_VIEWPORT" val="{&quot;height&quot;:1230,&quot;width&quot;:3662.5007874015746}"/>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PA" val="v3.0.0"/>
</p:tagLst>
</file>

<file path=ppt/tags/tag125.xml><?xml version="1.0" encoding="utf-8"?>
<p:tagLst xmlns:p="http://schemas.openxmlformats.org/presentationml/2006/main">
  <p:tag name="PA" val="v3.0.0"/>
</p:tagLst>
</file>

<file path=ppt/tags/tag126.xml><?xml version="1.0" encoding="utf-8"?>
<p:tagLst xmlns:p="http://schemas.openxmlformats.org/presentationml/2006/main">
  <p:tag name="PA" val="v3.0.0"/>
</p:tagLst>
</file>

<file path=ppt/tags/tag127.xml><?xml version="1.0" encoding="utf-8"?>
<p:tagLst xmlns:p="http://schemas.openxmlformats.org/presentationml/2006/main">
  <p:tag name="KSO_WM_UNIT_PLACING_PICTURE_USER_VIEWPORT" val="{&quot;height&quot;:1230,&quot;width&quot;:3662.5007874015746}"/>
</p:tagLst>
</file>

<file path=ppt/tags/tag128.xml><?xml version="1.0" encoding="utf-8"?>
<p:tagLst xmlns:p="http://schemas.openxmlformats.org/presentationml/2006/main">
  <p:tag name="KSO_WM_UNIT_PLACING_PICTURE_USER_VIEWPORT" val="{&quot;height&quot;:1230,&quot;width&quot;:3662.5007874015746}"/>
</p:tagLst>
</file>

<file path=ppt/tags/tag129.xml><?xml version="1.0" encoding="utf-8"?>
<p:tagLst xmlns:p="http://schemas.openxmlformats.org/presentationml/2006/main">
  <p:tag name="KSO_WM_UNIT_PLACING_PICTURE_USER_VIEWPORT" val="{&quot;height&quot;:1230,&quot;width&quot;:3662.5007874015746}"/>
</p:tagLst>
</file>

<file path=ppt/tags/tag13.xml><?xml version="1.0" encoding="utf-8"?>
<p:tagLst xmlns:p="http://schemas.openxmlformats.org/presentationml/2006/main">
  <p:tag name="KSO_WM_BEAUTIFY_FLAG" val="#wm#"/>
  <p:tag name="KSO_WM_UNIT_TYPE" val="l_h_i"/>
  <p:tag name="KSO_WM_UNIT_INDEX" val="1_3_1"/>
  <p:tag name="KSO_WM_UNIT_ID" val="diagram19882022_6*l_h_i*1_3_1"/>
  <p:tag name="KSO_WM_TEMPLATE_INDEX" val="19882022"/>
  <p:tag name="KSO_WM_TAG_VERSION" val="2.0"/>
  <p:tag name="KSO_WM_DIAGRAM_GROUP_CODE" val="l1-1"/>
  <p:tag name="KSO_WM_UNIT_SUBTYPE" val="d"/>
</p:tagLst>
</file>

<file path=ppt/tags/tag130.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31.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32.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133.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134.xml><?xml version="1.0" encoding="utf-8"?>
<p:tagLst xmlns:p="http://schemas.openxmlformats.org/presentationml/2006/main">
  <p:tag name="KSO_WM_UNIT_FLASH_PICTURE_TYPE" val="0"/>
</p:tagLst>
</file>

<file path=ppt/tags/tag135.xml><?xml version="1.0" encoding="utf-8"?>
<p:tagLst xmlns:p="http://schemas.openxmlformats.org/presentationml/2006/main">
  <p:tag name="KSO_WM_UNIT_PLACING_PICTURE_USER_VIEWPORT" val="{&quot;height&quot;:1230,&quot;width&quot;:3662.5007874015746}"/>
</p:tagLst>
</file>

<file path=ppt/tags/tag136.xml><?xml version="1.0" encoding="utf-8"?>
<p:tagLst xmlns:p="http://schemas.openxmlformats.org/presentationml/2006/main">
  <p:tag name="KSO_WM_UNIT_PLACING_PICTURE_USER_VIEWPORT" val="{&quot;height&quot;:1230,&quot;width&quot;:3662.5007874015746}"/>
</p:tagLst>
</file>

<file path=ppt/tags/tag137.xml><?xml version="1.0" encoding="utf-8"?>
<p:tagLst xmlns:p="http://schemas.openxmlformats.org/presentationml/2006/main">
  <p:tag name="KSO_WM_UNIT_FLASH_PICTURE_TYPE" val="0"/>
</p:tagLst>
</file>

<file path=ppt/tags/tag138.xml><?xml version="1.0" encoding="utf-8"?>
<p:tagLst xmlns:p="http://schemas.openxmlformats.org/presentationml/2006/main">
  <p:tag name="KSO_WM_UNIT_PLACING_PICTURE_USER_VIEWPORT" val="{&quot;height&quot;:1230,&quot;width&quot;:3662.5007874015746}"/>
</p:tagLst>
</file>

<file path=ppt/tags/tag139.xml><?xml version="1.0" encoding="utf-8"?>
<p:tagLst xmlns:p="http://schemas.openxmlformats.org/presentationml/2006/main">
  <p:tag name="PA" val="v3.0.0"/>
</p:tagLst>
</file>

<file path=ppt/tags/tag14.xml><?xml version="1.0" encoding="utf-8"?>
<p:tagLst xmlns:p="http://schemas.openxmlformats.org/presentationml/2006/main">
  <p:tag name="KSO_WM_BEAUTIFY_FLAG" val="#wm#"/>
  <p:tag name="KSO_WM_UNIT_TYPE" val="l_h_a"/>
  <p:tag name="KSO_WM_UNIT_INDEX" val="1_3_1"/>
  <p:tag name="KSO_WM_UNIT_ID" val="diagram19882022_6*l_h_a*1_3_1"/>
  <p:tag name="KSO_WM_TEMPLATE_INDEX" val="19882022"/>
  <p:tag name="KSO_WM_TAG_VERSION" val="2.0"/>
  <p:tag name="KSO_WM_DIAGRAM_GROUP_CODE" val="l1-1"/>
</p:tagLst>
</file>

<file path=ppt/tags/tag140.xml><?xml version="1.0" encoding="utf-8"?>
<p:tagLst xmlns:p="http://schemas.openxmlformats.org/presentationml/2006/main">
  <p:tag name="KSO_WM_UNIT_PLACING_PICTURE_USER_VIEWPORT" val="{&quot;height&quot;:1230,&quot;width&quot;:3662.5007874015746}"/>
</p:tagLst>
</file>

<file path=ppt/tags/tag141.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4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43.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144.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145.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14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1_1*ζ_h_d*1_4_1"/>
  <p:tag name="KSO_WM_TEMPLATE_CATEGORY" val="mixed"/>
  <p:tag name="KSO_WM_TEMPLATE_INDEX" val="20199731"/>
  <p:tag name="KSO_WM_UNIT_LAYERLEVEL" val="1_1_1"/>
  <p:tag name="KSO_WM_TAG_VERSION" val="1.0"/>
  <p:tag name="KSO_WM_BEAUTIFY_FLAG" val="#wm#"/>
  <p:tag name="KSO_WM_UNIT_FLASH_PICTURE_RATE" val="2"/>
</p:tagLst>
</file>

<file path=ppt/tags/tag147.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31_1*ζ_h_d*1_5_1"/>
  <p:tag name="KSO_WM_TEMPLATE_CATEGORY" val="mixed"/>
  <p:tag name="KSO_WM_TEMPLATE_INDEX" val="20199731"/>
  <p:tag name="KSO_WM_UNIT_LAYERLEVEL" val="1_1_1"/>
  <p:tag name="KSO_WM_TAG_VERSION" val="1.0"/>
  <p:tag name="KSO_WM_BEAUTIFY_FLAG" val="#wm#"/>
  <p:tag name="KSO_WM_UNIT_FLASH_PICTURE_RATE" val="2"/>
</p:tagLst>
</file>

<file path=ppt/tags/tag148.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6_1"/>
  <p:tag name="KSO_WM_UNIT_ID" val="mixed20199731_1*ζ_h_d*1_6_1"/>
  <p:tag name="KSO_WM_TEMPLATE_CATEGORY" val="mixed"/>
  <p:tag name="KSO_WM_TEMPLATE_INDEX" val="20199731"/>
  <p:tag name="KSO_WM_UNIT_LAYERLEVEL" val="1_1_1"/>
  <p:tag name="KSO_WM_TAG_VERSION" val="1.0"/>
  <p:tag name="KSO_WM_BEAUTIFY_FLAG" val="#wm#"/>
  <p:tag name="KSO_WM_UNIT_FLASH_PICTURE_RATE" val="2"/>
</p:tagLst>
</file>

<file path=ppt/tags/tag149.xml><?xml version="1.0" encoding="utf-8"?>
<p:tagLst xmlns:p="http://schemas.openxmlformats.org/presentationml/2006/main">
  <p:tag name="KSO_WM_UNIT_FLASH_PICTURE_TYPE" val="0"/>
</p:tagLst>
</file>

<file path=ppt/tags/tag15.xml><?xml version="1.0" encoding="utf-8"?>
<p:tagLst xmlns:p="http://schemas.openxmlformats.org/presentationml/2006/main">
  <p:tag name="KSO_WM_BEAUTIFY_FLAG" val="#wm#"/>
  <p:tag name="KSO_WM_UNIT_TYPE" val="l_h_i"/>
  <p:tag name="KSO_WM_UNIT_INDEX" val="1_4_2"/>
  <p:tag name="KSO_WM_UNIT_ID" val="diagram19882022_6*l_h_i*1_4_2"/>
  <p:tag name="KSO_WM_TEMPLATE_INDEX" val="19882022"/>
  <p:tag name="KSO_WM_TAG_VERSION" val="2.0"/>
  <p:tag name="KSO_WM_DIAGRAM_GROUP_CODE" val="l1-1"/>
</p:tagLst>
</file>

<file path=ppt/tags/tag150.xml><?xml version="1.0" encoding="utf-8"?>
<p:tagLst xmlns:p="http://schemas.openxmlformats.org/presentationml/2006/main">
  <p:tag name="KSO_WM_UNIT_PLACING_PICTURE_USER_VIEWPORT" val="{&quot;height&quot;:1230,&quot;width&quot;:3662.5007874015746}"/>
</p:tagLst>
</file>

<file path=ppt/tags/tag151.xml><?xml version="1.0" encoding="utf-8"?>
<p:tagLst xmlns:p="http://schemas.openxmlformats.org/presentationml/2006/main">
  <p:tag name="KSO_WM_UNIT_PLACING_PICTURE_USER_VIEWPORT" val="{&quot;height&quot;:1230,&quot;width&quot;:3662.5007874015746}"/>
</p:tagLst>
</file>

<file path=ppt/tags/tag15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53.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54.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155.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156.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157.xml><?xml version="1.0" encoding="utf-8"?>
<p:tagLst xmlns:p="http://schemas.openxmlformats.org/presentationml/2006/main">
  <p:tag name="KSO_WM_UNIT_FLASH_PICTURE_TYPE" val="0"/>
</p:tagLst>
</file>

<file path=ppt/tags/tag158.xml><?xml version="1.0" encoding="utf-8"?>
<p:tagLst xmlns:p="http://schemas.openxmlformats.org/presentationml/2006/main">
  <p:tag name="KSO_WM_UNIT_PLACING_PICTURE_USER_VIEWPORT" val="{&quot;height&quot;:1230,&quot;width&quot;:3662.5007874015746}"/>
</p:tagLst>
</file>

<file path=ppt/tags/tag159.xml><?xml version="1.0" encoding="utf-8"?>
<p:tagLst xmlns:p="http://schemas.openxmlformats.org/presentationml/2006/main">
  <p:tag name="KSO_WM_UNIT_PLACING_PICTURE_USER_VIEWPORT" val="{&quot;height&quot;:1230,&quot;width&quot;:3662.5007874015746}"/>
</p:tagLst>
</file>

<file path=ppt/tags/tag16.xml><?xml version="1.0" encoding="utf-8"?>
<p:tagLst xmlns:p="http://schemas.openxmlformats.org/presentationml/2006/main">
  <p:tag name="KSO_WM_BEAUTIFY_FLAG" val="#wm#"/>
  <p:tag name="KSO_WM_UNIT_TYPE" val="l_h_i"/>
  <p:tag name="KSO_WM_UNIT_INDEX" val="1_4_3"/>
  <p:tag name="KSO_WM_UNIT_ID" val="diagram19882022_6*l_h_i*1_4_3"/>
  <p:tag name="KSO_WM_TEMPLATE_INDEX" val="19882022"/>
  <p:tag name="KSO_WM_TAG_VERSION" val="2.0"/>
  <p:tag name="KSO_WM_DIAGRAM_GROUP_CODE" val="l1-1"/>
</p:tagLst>
</file>

<file path=ppt/tags/tag160.xml><?xml version="1.0" encoding="utf-8"?>
<p:tagLst xmlns:p="http://schemas.openxmlformats.org/presentationml/2006/main">
  <p:tag name="KSO_WM_UNIT_PLACING_PICTURE_USER_VIEWPORT" val="{&quot;height&quot;:2533.6740157480313,&quot;width&quot;:3187.0062992125986}"/>
</p:tagLst>
</file>

<file path=ppt/tags/tag161.xml><?xml version="1.0" encoding="utf-8"?>
<p:tagLst xmlns:p="http://schemas.openxmlformats.org/presentationml/2006/main">
  <p:tag name="KSO_WM_UNIT_PLACING_PICTURE_USER_VIEWPORT" val="{&quot;height&quot;:1230,&quot;width&quot;:3662.5007874015746}"/>
</p:tagLst>
</file>

<file path=ppt/tags/tag162.xml><?xml version="1.0" encoding="utf-8"?>
<p:tagLst xmlns:p="http://schemas.openxmlformats.org/presentationml/2006/main">
  <p:tag name="KSO_WM_UNIT_PLACING_PICTURE_USER_VIEWPORT" val="{&quot;height&quot;:1230,&quot;width&quot;:3662.5007874015746}"/>
</p:tagLst>
</file>

<file path=ppt/tags/tag163.xml><?xml version="1.0" encoding="utf-8"?>
<p:tagLst xmlns:p="http://schemas.openxmlformats.org/presentationml/2006/main">
  <p:tag name="KSO_WM_UNIT_PLACING_PICTURE_USER_VIEWPORT" val="{&quot;height&quot;:1230,&quot;width&quot;:3662.5007874015746}"/>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UNIT_PLACING_PICTURE_USER_VIEWPORT" val="{&quot;height&quot;:1230,&quot;width&quot;:3662.5007874015746}"/>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UNIT_PLACING_PICTURE_USER_VIEWPORT" val="{&quot;height&quot;:1230,&quot;width&quot;:3662.5007874015746}"/>
</p:tagLst>
</file>

<file path=ppt/tags/tag168.xml><?xml version="1.0" encoding="utf-8"?>
<p:tagLst xmlns:p="http://schemas.openxmlformats.org/presentationml/2006/main">
  <p:tag name="KSO_WM_UNIT_PLACING_PICTURE_USER_VIEWPORT" val="{&quot;height&quot;:2533.6740157480313,&quot;width&quot;:3187.0062992125986}"/>
  <p:tag name="KSO_WM_BEAUTIFY_FLAG" val=""/>
</p:tagLst>
</file>

<file path=ppt/tags/tag169.xml><?xml version="1.0" encoding="utf-8"?>
<p:tagLst xmlns:p="http://schemas.openxmlformats.org/presentationml/2006/main">
  <p:tag name="KSO_WM_UNIT_PLACING_PICTURE_USER_VIEWPORT" val="{&quot;height&quot;:1230,&quot;width&quot;:3662.5007874015746}"/>
</p:tagLst>
</file>

<file path=ppt/tags/tag17.xml><?xml version="1.0" encoding="utf-8"?>
<p:tagLst xmlns:p="http://schemas.openxmlformats.org/presentationml/2006/main">
  <p:tag name="KSO_WM_BEAUTIFY_FLAG" val="#wm#"/>
  <p:tag name="KSO_WM_UNIT_TYPE" val="l_h_i"/>
  <p:tag name="KSO_WM_UNIT_INDEX" val="1_4_1"/>
  <p:tag name="KSO_WM_UNIT_ID" val="diagram19882022_6*l_h_i*1_4_1"/>
  <p:tag name="KSO_WM_TEMPLATE_INDEX" val="19882022"/>
  <p:tag name="KSO_WM_TAG_VERSION" val="2.0"/>
  <p:tag name="KSO_WM_DIAGRAM_GROUP_CODE" val="l1-1"/>
  <p:tag name="KSO_WM_UNIT_SUBTYPE" val="d"/>
</p:tagLst>
</file>

<file path=ppt/tags/tag170.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211_1_1"/>
  <p:tag name="KSO_WM_UNIT_ID" val="mixed20199731_1*ζ_h_d*21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71.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211_2_1"/>
  <p:tag name="KSO_WM_UNIT_ID" val="mixed20199731_1*ζ_h_d*21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7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211_3_1"/>
  <p:tag name="KSO_WM_UNIT_ID" val="mixed20199731_1*ζ_h_d*21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173.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211_1"/>
  <p:tag name="KSO_WM_UNIT_ID" val="mixed20199731_1*ζ_i*211_1"/>
  <p:tag name="KSO_WM_TEMPLATE_CATEGORY" val="mixed"/>
  <p:tag name="KSO_WM_TEMPLATE_INDEX" val="20199731"/>
  <p:tag name="KSO_WM_UNIT_LAYERLEVEL" val="1_1"/>
  <p:tag name="KSO_WM_TAG_VERSION" val="1.0"/>
  <p:tag name="KSO_WM_BEAUTIFY_FLAG" val="#wm#"/>
  <p:tag name="KSO_WM_UNIT_SUBTYPE" val="f"/>
</p:tagLst>
</file>

<file path=ppt/tags/tag174.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211_2"/>
  <p:tag name="KSO_WM_UNIT_ID" val="mixed20199731_1*ζ_i*211_2"/>
  <p:tag name="KSO_WM_TEMPLATE_CATEGORY" val="mixed"/>
  <p:tag name="KSO_WM_TEMPLATE_INDEX" val="20199731"/>
  <p:tag name="KSO_WM_UNIT_LAYERLEVEL" val="1_1"/>
  <p:tag name="KSO_WM_TAG_VERSION" val="1.0"/>
  <p:tag name="KSO_WM_BEAUTIFY_FLAG" val="#wm#"/>
  <p:tag name="KSO_WM_UNIT_SUBTYPE" val="f"/>
</p:tagLst>
</file>

<file path=ppt/tags/tag175.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211_4_1"/>
  <p:tag name="KSO_WM_UNIT_ID" val="mixed20199731_1*ζ_h_d*211_4_1"/>
  <p:tag name="KSO_WM_TEMPLATE_CATEGORY" val="mixed"/>
  <p:tag name="KSO_WM_TEMPLATE_INDEX" val="20199731"/>
  <p:tag name="KSO_WM_UNIT_LAYERLEVEL" val="1_1_1"/>
  <p:tag name="KSO_WM_TAG_VERSION" val="1.0"/>
  <p:tag name="KSO_WM_BEAUTIFY_FLAG" val="#wm#"/>
  <p:tag name="KSO_WM_UNIT_FLASH_PICTURE_RATE" val="2"/>
</p:tagLst>
</file>

<file path=ppt/tags/tag17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211_5_1"/>
  <p:tag name="KSO_WM_UNIT_ID" val="mixed20199731_1*ζ_h_d*211_5_1"/>
  <p:tag name="KSO_WM_TEMPLATE_CATEGORY" val="mixed"/>
  <p:tag name="KSO_WM_TEMPLATE_INDEX" val="20199731"/>
  <p:tag name="KSO_WM_UNIT_LAYERLEVEL" val="1_1_1"/>
  <p:tag name="KSO_WM_TAG_VERSION" val="1.0"/>
  <p:tag name="KSO_WM_BEAUTIFY_FLAG" val="#wm#"/>
  <p:tag name="KSO_WM_UNIT_FLASH_PICTURE_RATE" val="2"/>
</p:tagLst>
</file>

<file path=ppt/tags/tag177.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211_6_1"/>
  <p:tag name="KSO_WM_UNIT_ID" val="mixed20199731_1*ζ_h_d*211_6_1"/>
  <p:tag name="KSO_WM_TEMPLATE_CATEGORY" val="mixed"/>
  <p:tag name="KSO_WM_TEMPLATE_INDEX" val="20199731"/>
  <p:tag name="KSO_WM_UNIT_LAYERLEVEL" val="1_1_1"/>
  <p:tag name="KSO_WM_TAG_VERSION" val="1.0"/>
  <p:tag name="KSO_WM_BEAUTIFY_FLAG" val="#wm#"/>
  <p:tag name="KSO_WM_UNIT_FLASH_PICTURE_RATE" val="2"/>
</p:tagLst>
</file>

<file path=ppt/tags/tag178.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211_7_1"/>
  <p:tag name="KSO_WM_UNIT_ID" val="mixed20199731_1*ζ_h_d*211_7_1"/>
  <p:tag name="KSO_WM_TEMPLATE_CATEGORY" val="mixed"/>
  <p:tag name="KSO_WM_TEMPLATE_INDEX" val="20199731"/>
  <p:tag name="KSO_WM_UNIT_LAYERLEVEL" val="1_1_1"/>
  <p:tag name="KSO_WM_TAG_VERSION" val="1.0"/>
  <p:tag name="KSO_WM_BEAUTIFY_FLAG" val="#wm#"/>
  <p:tag name="KSO_WM_UNIT_FLASH_PICTURE_RATE" val="2"/>
</p:tagLst>
</file>

<file path=ppt/tags/tag179.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211_8_1"/>
  <p:tag name="KSO_WM_UNIT_ID" val="mixed20199731_1*ζ_h_d*211_8_1"/>
  <p:tag name="KSO_WM_TEMPLATE_CATEGORY" val="mixed"/>
  <p:tag name="KSO_WM_TEMPLATE_INDEX" val="20199731"/>
  <p:tag name="KSO_WM_UNIT_LAYERLEVEL" val="1_1_1"/>
  <p:tag name="KSO_WM_TAG_VERSION" val="1.0"/>
  <p:tag name="KSO_WM_BEAUTIFY_FLAG" val="#wm#"/>
  <p:tag name="KSO_WM_UNIT_FLASH_PICTURE_RATE" val="2"/>
</p:tagLst>
</file>

<file path=ppt/tags/tag18.xml><?xml version="1.0" encoding="utf-8"?>
<p:tagLst xmlns:p="http://schemas.openxmlformats.org/presentationml/2006/main">
  <p:tag name="KSO_WM_BEAUTIFY_FLAG" val="#wm#"/>
  <p:tag name="KSO_WM_UNIT_TYPE" val="l_h_a"/>
  <p:tag name="KSO_WM_UNIT_INDEX" val="1_4_1"/>
  <p:tag name="KSO_WM_UNIT_ID" val="diagram19882022_6*l_h_a*1_4_1"/>
  <p:tag name="KSO_WM_TEMPLATE_INDEX" val="19882022"/>
  <p:tag name="KSO_WM_TAG_VERSION" val="2.0"/>
  <p:tag name="KSO_WM_DIAGRAM_GROUP_CODE" val="l1-1"/>
</p:tagLst>
</file>

<file path=ppt/tags/tag180.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211_9_1"/>
  <p:tag name="KSO_WM_UNIT_ID" val="mixed20199731_1*ζ_h_d*211_9_1"/>
  <p:tag name="KSO_WM_TEMPLATE_CATEGORY" val="mixed"/>
  <p:tag name="KSO_WM_TEMPLATE_INDEX" val="20199731"/>
  <p:tag name="KSO_WM_UNIT_LAYERLEVEL" val="1_1_1"/>
  <p:tag name="KSO_WM_TAG_VERSION" val="1.0"/>
  <p:tag name="KSO_WM_BEAUTIFY_FLAG" val="#wm#"/>
  <p:tag name="KSO_WM_UNIT_FLASH_PICTURE_RATE" val="2"/>
</p:tagLst>
</file>

<file path=ppt/tags/tag181.xml><?xml version="1.0" encoding="utf-8"?>
<p:tagLst xmlns:p="http://schemas.openxmlformats.org/presentationml/2006/main">
  <p:tag name="KSO_WM_UNIT_PLACING_PICTURE_USER_VIEWPORT" val="{&quot;height&quot;:1230,&quot;width&quot;:3662.5007874015746}"/>
</p:tagLst>
</file>

<file path=ppt/tags/tag18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83.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84.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185.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186.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187.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1_1*ζ_h_d*1_4_1"/>
  <p:tag name="KSO_WM_TEMPLATE_CATEGORY" val="mixed"/>
  <p:tag name="KSO_WM_TEMPLATE_INDEX" val="20199731"/>
  <p:tag name="KSO_WM_UNIT_LAYERLEVEL" val="1_1_1"/>
  <p:tag name="KSO_WM_TAG_VERSION" val="1.0"/>
  <p:tag name="KSO_WM_BEAUTIFY_FLAG" val="#wm#"/>
  <p:tag name="KSO_WM_UNIT_FLASH_PICTURE_RATE" val="2"/>
</p:tagLst>
</file>

<file path=ppt/tags/tag188.xml><?xml version="1.0" encoding="utf-8"?>
<p:tagLst xmlns:p="http://schemas.openxmlformats.org/presentationml/2006/main">
  <p:tag name="KSO_WM_UNIT_FLASH_PICTURE_TYPE" val="0"/>
</p:tagLst>
</file>

<file path=ppt/tags/tag189.xml><?xml version="1.0" encoding="utf-8"?>
<p:tagLst xmlns:p="http://schemas.openxmlformats.org/presentationml/2006/main">
  <p:tag name="KSO_WM_UNIT_PLACING_PICTURE_USER_VIEWPORT" val="{&quot;height&quot;:10800,&quot;width&quot;:19200}"/>
</p:tagLst>
</file>

<file path=ppt/tags/tag19.xml><?xml version="1.0" encoding="utf-8"?>
<p:tagLst xmlns:p="http://schemas.openxmlformats.org/presentationml/2006/main">
  <p:tag name="KSO_WM_BEAUTIFY_FLAG" val="#wm#"/>
  <p:tag name="KSO_WM_UNIT_TYPE" val="l_h_i"/>
  <p:tag name="KSO_WM_UNIT_INDEX" val="1_5_2"/>
  <p:tag name="KSO_WM_UNIT_ID" val="diagram19882022_6*l_h_i*1_5_2"/>
  <p:tag name="KSO_WM_TEMPLATE_INDEX" val="19882022"/>
  <p:tag name="KSO_WM_TAG_VERSION" val="2.0"/>
  <p:tag name="KSO_WM_DIAGRAM_GROUP_CODE" val="l1-1"/>
</p:tagLst>
</file>

<file path=ppt/tags/tag190.xml><?xml version="1.0" encoding="utf-8"?>
<p:tagLst xmlns:p="http://schemas.openxmlformats.org/presentationml/2006/main">
  <p:tag name="KSO_WM_UNIT_PLACING_PICTURE_USER_VIEWPORT" val="{&quot;height&quot;:1230,&quot;width&quot;:3662.5007874015746}"/>
</p:tagLst>
</file>

<file path=ppt/tags/tag191.xml><?xml version="1.0" encoding="utf-8"?>
<p:tagLst xmlns:p="http://schemas.openxmlformats.org/presentationml/2006/main">
  <p:tag name="KSO_WPP_MARK_KEY" val="d63009d6-9d45-40aa-b16b-2d0829d2f3fb"/>
  <p:tag name="COMMONDATA" val="eyJjb3VudCI6MjMsImhkaWQiOiJhZjUyZGU2ZWYwOWFiNWRlMzRkNDBmYTJjNjFhMWM0NiIsInVzZXJDb3VudCI6MjN9"/>
</p:tagLst>
</file>

<file path=ppt/tags/tag2.xml><?xml version="1.0" encoding="utf-8"?>
<p:tagLst xmlns:p="http://schemas.openxmlformats.org/presentationml/2006/main">
  <p:tag name="KSO_WM_UNIT_PLACING_PICTURE_USER_VIEWPORT" val="{&quot;height&quot;:1230,&quot;width&quot;:3662.5007874015746}"/>
</p:tagLst>
</file>

<file path=ppt/tags/tag20.xml><?xml version="1.0" encoding="utf-8"?>
<p:tagLst xmlns:p="http://schemas.openxmlformats.org/presentationml/2006/main">
  <p:tag name="KSO_WM_BEAUTIFY_FLAG" val="#wm#"/>
  <p:tag name="KSO_WM_UNIT_TYPE" val="l_h_i"/>
  <p:tag name="KSO_WM_UNIT_INDEX" val="1_5_3"/>
  <p:tag name="KSO_WM_UNIT_ID" val="diagram19882022_6*l_h_i*1_5_3"/>
  <p:tag name="KSO_WM_TEMPLATE_INDEX" val="19882022"/>
  <p:tag name="KSO_WM_TAG_VERSION" val="2.0"/>
  <p:tag name="KSO_WM_DIAGRAM_GROUP_CODE" val="l1-1"/>
</p:tagLst>
</file>

<file path=ppt/tags/tag21.xml><?xml version="1.0" encoding="utf-8"?>
<p:tagLst xmlns:p="http://schemas.openxmlformats.org/presentationml/2006/main">
  <p:tag name="KSO_WM_BEAUTIFY_FLAG" val="#wm#"/>
  <p:tag name="KSO_WM_UNIT_TYPE" val="l_h_i"/>
  <p:tag name="KSO_WM_UNIT_INDEX" val="1_5_1"/>
  <p:tag name="KSO_WM_UNIT_ID" val="diagram19882022_6*l_h_i*1_5_1"/>
  <p:tag name="KSO_WM_TEMPLATE_INDEX" val="19882022"/>
  <p:tag name="KSO_WM_TAG_VERSION" val="2.0"/>
  <p:tag name="KSO_WM_DIAGRAM_GROUP_CODE" val="l1-1"/>
  <p:tag name="KSO_WM_UNIT_SUBTYPE" val="d"/>
</p:tagLst>
</file>

<file path=ppt/tags/tag22.xml><?xml version="1.0" encoding="utf-8"?>
<p:tagLst xmlns:p="http://schemas.openxmlformats.org/presentationml/2006/main">
  <p:tag name="KSO_WM_BEAUTIFY_FLAG" val="#wm#"/>
  <p:tag name="KSO_WM_UNIT_TYPE" val="l_h_a"/>
  <p:tag name="KSO_WM_UNIT_INDEX" val="1_5_1"/>
  <p:tag name="KSO_WM_UNIT_ID" val="diagram19882022_6*l_h_a*1_5_1"/>
  <p:tag name="KSO_WM_TEMPLATE_INDEX" val="19882022"/>
  <p:tag name="KSO_WM_TAG_VERSION" val="2.0"/>
  <p:tag name="KSO_WM_DIAGRAM_GROUP_CODE" val="l1-1"/>
</p:tagLst>
</file>

<file path=ppt/tags/tag23.xml><?xml version="1.0" encoding="utf-8"?>
<p:tagLst xmlns:p="http://schemas.openxmlformats.org/presentationml/2006/main">
  <p:tag name="KSO_WM_BEAUTIFY_FLAG" val="#wm#"/>
  <p:tag name="KSO_WM_UNIT_TYPE" val="l_h_i"/>
  <p:tag name="KSO_WM_UNIT_INDEX" val="1_6_2"/>
  <p:tag name="KSO_WM_UNIT_ID" val="diagram19882022_6*l_h_i*1_6_2"/>
  <p:tag name="KSO_WM_TEMPLATE_INDEX" val="19882022"/>
  <p:tag name="KSO_WM_TAG_VERSION" val="2.0"/>
  <p:tag name="KSO_WM_DIAGRAM_GROUP_CODE" val="l1-1"/>
</p:tagLst>
</file>

<file path=ppt/tags/tag24.xml><?xml version="1.0" encoding="utf-8"?>
<p:tagLst xmlns:p="http://schemas.openxmlformats.org/presentationml/2006/main">
  <p:tag name="KSO_WM_BEAUTIFY_FLAG" val="#wm#"/>
  <p:tag name="KSO_WM_UNIT_TYPE" val="l_h_i"/>
  <p:tag name="KSO_WM_UNIT_INDEX" val="1_6_3"/>
  <p:tag name="KSO_WM_UNIT_ID" val="diagram19882022_6*l_h_i*1_6_3"/>
  <p:tag name="KSO_WM_TEMPLATE_INDEX" val="19882022"/>
  <p:tag name="KSO_WM_TAG_VERSION" val="2.0"/>
  <p:tag name="KSO_WM_DIAGRAM_GROUP_CODE" val="l1-1"/>
</p:tagLst>
</file>

<file path=ppt/tags/tag25.xml><?xml version="1.0" encoding="utf-8"?>
<p:tagLst xmlns:p="http://schemas.openxmlformats.org/presentationml/2006/main">
  <p:tag name="KSO_WM_BEAUTIFY_FLAG" val="#wm#"/>
  <p:tag name="KSO_WM_UNIT_TYPE" val="l_h_i"/>
  <p:tag name="KSO_WM_UNIT_INDEX" val="1_6_1"/>
  <p:tag name="KSO_WM_UNIT_ID" val="diagram19882022_6*l_h_i*1_6_1"/>
  <p:tag name="KSO_WM_TEMPLATE_INDEX" val="19882022"/>
  <p:tag name="KSO_WM_TAG_VERSION" val="2.0"/>
  <p:tag name="KSO_WM_DIAGRAM_GROUP_CODE" val="l1-1"/>
  <p:tag name="KSO_WM_UNIT_SUBTYPE" val="d"/>
</p:tagLst>
</file>

<file path=ppt/tags/tag26.xml><?xml version="1.0" encoding="utf-8"?>
<p:tagLst xmlns:p="http://schemas.openxmlformats.org/presentationml/2006/main">
  <p:tag name="KSO_WM_BEAUTIFY_FLAG" val="#wm#"/>
  <p:tag name="KSO_WM_UNIT_TYPE" val="l_h_a"/>
  <p:tag name="KSO_WM_UNIT_INDEX" val="1_6_1"/>
  <p:tag name="KSO_WM_UNIT_ID" val="diagram19882022_6*l_h_a*1_6_1"/>
  <p:tag name="KSO_WM_TEMPLATE_INDEX" val="19882022"/>
  <p:tag name="KSO_WM_TAG_VERSION" val="2.0"/>
  <p:tag name="KSO_WM_DIAGRAM_GROUP_CODE" val="l1-1"/>
</p:tagLst>
</file>

<file path=ppt/tags/tag27.xml><?xml version="1.0" encoding="utf-8"?>
<p:tagLst xmlns:p="http://schemas.openxmlformats.org/presentationml/2006/main">
  <p:tag name="KSO_WM_UNIT_PLACING_PICTURE_USER_VIEWPORT" val="{&quot;height&quot;:1230,&quot;width&quot;:3662.5007874015746}"/>
</p:tagLst>
</file>

<file path=ppt/tags/tag28.xml><?xml version="1.0" encoding="utf-8"?>
<p:tagLst xmlns:p="http://schemas.openxmlformats.org/presentationml/2006/main">
  <p:tag name="KSO_WM_UNIT_PLACING_PICTURE_USER_VIEWPORT" val="{&quot;height&quot;:1230,&quot;width&quot;:3662.5007874015746}"/>
</p:tagLst>
</file>

<file path=ppt/tags/tag29.xml><?xml version="1.0" encoding="utf-8"?>
<p:tagLst xmlns:p="http://schemas.openxmlformats.org/presentationml/2006/main">
  <p:tag name="KSO_WM_UNIT_PLACING_PICTURE_USER_VIEWPORT" val="{&quot;height&quot;:1230,&quot;width&quot;:3662.5007874015746}"/>
</p:tagLst>
</file>

<file path=ppt/tags/tag3.xml><?xml version="1.0" encoding="utf-8"?>
<p:tagLst xmlns:p="http://schemas.openxmlformats.org/presentationml/2006/main">
  <p:tag name="KSO_WM_BEAUTIFY_FLAG" val="#wm#"/>
  <p:tag name="KSO_WM_UNIT_TYPE" val="l_h_i"/>
  <p:tag name="KSO_WM_UNIT_INDEX" val="1_1_2"/>
  <p:tag name="KSO_WM_UNIT_ID" val="diagram19882022_6*l_h_i*1_1_2"/>
  <p:tag name="KSO_WM_TEMPLATE_INDEX" val="19882022"/>
  <p:tag name="KSO_WM_TAG_VERSION" val="2.0"/>
  <p:tag name="KSO_WM_DIAGRAM_GROUP_CODE" val="l1-1"/>
</p:tagLst>
</file>

<file path=ppt/tags/tag30.xml><?xml version="1.0" encoding="utf-8"?>
<p:tagLst xmlns:p="http://schemas.openxmlformats.org/presentationml/2006/main">
  <p:tag name="KSO_WM_UNIT_PLACING_PICTURE_USER_VIEWPORT" val="{&quot;height&quot;:1230,&quot;width&quot;:3662.5007874015746}"/>
</p:tagLst>
</file>

<file path=ppt/tags/tag31.xml><?xml version="1.0" encoding="utf-8"?>
<p:tagLst xmlns:p="http://schemas.openxmlformats.org/presentationml/2006/main">
  <p:tag name="KSO_WM_UNIT_PLACING_PICTURE_USER_VIEWPORT" val="{&quot;height&quot;:1230,&quot;width&quot;:3662.5007874015746}"/>
</p:tagLst>
</file>

<file path=ppt/tags/tag32.xml><?xml version="1.0" encoding="utf-8"?>
<p:tagLst xmlns:p="http://schemas.openxmlformats.org/presentationml/2006/main">
  <p:tag name="KSO_WM_UNIT_PLACING_PICTURE_USER_VIEWPORT" val="{&quot;height&quot;:1230,&quot;width&quot;:3662.5007874015746}"/>
</p:tagLst>
</file>

<file path=ppt/tags/tag33.xml><?xml version="1.0" encoding="utf-8"?>
<p:tagLst xmlns:p="http://schemas.openxmlformats.org/presentationml/2006/main">
  <p:tag name="KSO_WM_UNIT_PLACING_PICTURE_USER_VIEWPORT" val="{&quot;height&quot;:1230,&quot;width&quot;:3662.5007874015746}"/>
</p:tagLst>
</file>

<file path=ppt/tags/tag34.xml><?xml version="1.0" encoding="utf-8"?>
<p:tagLst xmlns:p="http://schemas.openxmlformats.org/presentationml/2006/main">
  <p:tag name="PA" val="v5.2.3"/>
  <p:tag name="RESOURCELIBID_ANIM" val="965"/>
  <p:tag name="KSO_WM_UNIT_DIAGRAM_MODELTYPE" val="flashPicture"/>
  <p:tag name="KSO_WM_UNIT_VALUE" val="1743*174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29_1*ζ_h_d*1_1_1"/>
  <p:tag name="KSO_WM_TEMPLATE_CATEGORY" val="mixed"/>
  <p:tag name="KSO_WM_TEMPLATE_INDEX" val="20199729"/>
  <p:tag name="KSO_WM_UNIT_LAYERLEVEL" val="1_1_1"/>
  <p:tag name="KSO_WM_TAG_VERSION" val="1.0"/>
  <p:tag name="KSO_WM_BEAUTIFY_FLAG" val="#wm#"/>
  <p:tag name="KSO_WM_UNIT_FLASH_PICTURE_RATE" val="2"/>
  <p:tag name="KSO_WM_UNIT_USESOURCEFORMAT_APPLY" val="1"/>
</p:tagLst>
</file>

<file path=ppt/tags/tag35.xml><?xml version="1.0" encoding="utf-8"?>
<p:tagLst xmlns:p="http://schemas.openxmlformats.org/presentationml/2006/main">
  <p:tag name="PA" val="v5.2.3"/>
  <p:tag name="RESOURCELIBID_ANIM" val="965"/>
  <p:tag name="KSO_WM_UNIT_DIAGRAM_MODELTYPE" val="flashPicture"/>
  <p:tag name="KSO_WM_UNIT_VALUE" val="1742*1743"/>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29_1*ζ_h_d*1_2_1"/>
  <p:tag name="KSO_WM_TEMPLATE_CATEGORY" val="mixed"/>
  <p:tag name="KSO_WM_TEMPLATE_INDEX" val="20199729"/>
  <p:tag name="KSO_WM_UNIT_LAYERLEVEL" val="1_1_1"/>
  <p:tag name="KSO_WM_TAG_VERSION" val="1.0"/>
  <p:tag name="KSO_WM_BEAUTIFY_FLAG" val="#wm#"/>
  <p:tag name="KSO_WM_UNIT_FLASH_PICTURE_RATE" val="2"/>
  <p:tag name="KSO_WM_UNIT_USESOURCEFORMAT_APPLY" val="1"/>
</p:tagLst>
</file>

<file path=ppt/tags/tag36.xml><?xml version="1.0" encoding="utf-8"?>
<p:tagLst xmlns:p="http://schemas.openxmlformats.org/presentationml/2006/main">
  <p:tag name="PA" val="v5.2.3"/>
  <p:tag name="RESOURCELIBID_ANIM" val="965"/>
  <p:tag name="KSO_WM_UNIT_DIAGRAM_MODELTYPE" val="flashPicture"/>
  <p:tag name="KSO_WM_UNIT_VALUE" val="1742*1743"/>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29_1*ζ_h_d*1_3_1"/>
  <p:tag name="KSO_WM_TEMPLATE_CATEGORY" val="mixed"/>
  <p:tag name="KSO_WM_TEMPLATE_INDEX" val="20199729"/>
  <p:tag name="KSO_WM_UNIT_LAYERLEVEL" val="1_1_1"/>
  <p:tag name="KSO_WM_TAG_VERSION" val="1.0"/>
  <p:tag name="KSO_WM_BEAUTIFY_FLAG" val="#wm#"/>
  <p:tag name="KSO_WM_UNIT_FLASH_PICTURE_RATE" val="2"/>
  <p:tag name="KSO_WM_UNIT_USESOURCEFORMAT_APPLY" val="1"/>
</p:tagLst>
</file>

<file path=ppt/tags/tag37.xml><?xml version="1.0" encoding="utf-8"?>
<p:tagLst xmlns:p="http://schemas.openxmlformats.org/presentationml/2006/main">
  <p:tag name="PA" val="v5.2.3"/>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29_1*ζ_h_i*1_3_1"/>
  <p:tag name="KSO_WM_TEMPLATE_CATEGORY" val="mixed"/>
  <p:tag name="KSO_WM_TEMPLATE_INDEX" val="20199729"/>
  <p:tag name="KSO_WM_UNIT_LAYERLEVEL" val="1_1_1"/>
  <p:tag name="KSO_WM_TAG_VERSION" val="1.0"/>
  <p:tag name="KSO_WM_BEAUTIFY_FLAG" val="#wm#"/>
  <p:tag name="KSO_WM_UNIT_FLASH_PICTURE_RATE" val="2"/>
  <p:tag name="KSO_WM_UNIT_LINE_FORE_SCHEMECOLOR_INDEX" val="14"/>
  <p:tag name="KSO_WM_UNIT_LINE_FILL_TYPE" val="2"/>
  <p:tag name="KSO_WM_UNIT_USESOURCEFORMAT_APPLY" val="1"/>
</p:tagLst>
</file>

<file path=ppt/tags/tag38.xml><?xml version="1.0" encoding="utf-8"?>
<p:tagLst xmlns:p="http://schemas.openxmlformats.org/presentationml/2006/main">
  <p:tag name="PA" val="v5.2.3"/>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4_1"/>
  <p:tag name="KSO_WM_UNIT_ID" val="mixed20199729_1*ζ_h_i*1_4_1"/>
  <p:tag name="KSO_WM_TEMPLATE_CATEGORY" val="mixed"/>
  <p:tag name="KSO_WM_TEMPLATE_INDEX" val="20199729"/>
  <p:tag name="KSO_WM_UNIT_LAYERLEVEL" val="1_1_1"/>
  <p:tag name="KSO_WM_TAG_VERSION" val="1.0"/>
  <p:tag name="KSO_WM_BEAUTIFY_FLAG" val="#wm#"/>
  <p:tag name="KSO_WM_UNIT_FLASH_PICTURE_RATE" val="2"/>
  <p:tag name="KSO_WM_UNIT_LINE_FORE_SCHEMECOLOR_INDEX" val="14"/>
  <p:tag name="KSO_WM_UNIT_LINE_FILL_TYPE" val="2"/>
  <p:tag name="KSO_WM_UNIT_USESOURCEFORMAT_APPLY" val="1"/>
</p:tagLst>
</file>

<file path=ppt/tags/tag39.xml><?xml version="1.0" encoding="utf-8"?>
<p:tagLst xmlns:p="http://schemas.openxmlformats.org/presentationml/2006/main">
  <p:tag name="PA" val="v5.2.3"/>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29_1*ζ_h_i*1_2_1"/>
  <p:tag name="KSO_WM_TEMPLATE_CATEGORY" val="mixed"/>
  <p:tag name="KSO_WM_TEMPLATE_INDEX" val="20199729"/>
  <p:tag name="KSO_WM_UNIT_LAYERLEVEL" val="1_1_1"/>
  <p:tag name="KSO_WM_TAG_VERSION" val="1.0"/>
  <p:tag name="KSO_WM_BEAUTIFY_FLAG" val="#wm#"/>
  <p:tag name="KSO_WM_UNIT_FLASH_PICTURE_RATE" val="2"/>
  <p:tag name="KSO_WM_UNIT_LINE_FORE_SCHEMECOLOR_INDEX" val="14"/>
  <p:tag name="KSO_WM_UNIT_LINE_FILL_TYPE" val="2"/>
  <p:tag name="KSO_WM_UNIT_USESOURCEFORMAT_APPLY" val="1"/>
</p:tagLst>
</file>

<file path=ppt/tags/tag4.xml><?xml version="1.0" encoding="utf-8"?>
<p:tagLst xmlns:p="http://schemas.openxmlformats.org/presentationml/2006/main">
  <p:tag name="KSO_WM_BEAUTIFY_FLAG" val="#wm#"/>
  <p:tag name="KSO_WM_UNIT_TYPE" val="l_h_i"/>
  <p:tag name="KSO_WM_UNIT_INDEX" val="1_1_3"/>
  <p:tag name="KSO_WM_UNIT_ID" val="diagram19882022_6*l_h_i*1_1_3"/>
  <p:tag name="KSO_WM_TEMPLATE_INDEX" val="19882022"/>
  <p:tag name="KSO_WM_TAG_VERSION" val="2.0"/>
  <p:tag name="KSO_WM_DIAGRAM_GROUP_CODE" val="l1-1"/>
</p:tagLst>
</file>

<file path=ppt/tags/tag40.xml><?xml version="1.0" encoding="utf-8"?>
<p:tagLst xmlns:p="http://schemas.openxmlformats.org/presentationml/2006/main">
  <p:tag name="PA" val="v5.2.3"/>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5_1"/>
  <p:tag name="KSO_WM_UNIT_ID" val="mixed20199729_1*ζ_h_i*1_5_1"/>
  <p:tag name="KSO_WM_TEMPLATE_CATEGORY" val="mixed"/>
  <p:tag name="KSO_WM_TEMPLATE_INDEX" val="20199729"/>
  <p:tag name="KSO_WM_UNIT_LAYERLEVEL" val="1_1_1"/>
  <p:tag name="KSO_WM_TAG_VERSION" val="1.0"/>
  <p:tag name="KSO_WM_BEAUTIFY_FLAG" val="#wm#"/>
  <p:tag name="KSO_WM_UNIT_FLASH_PICTURE_RATE" val="2"/>
  <p:tag name="KSO_WM_UNIT_LINE_FORE_SCHEMECOLOR_INDEX" val="14"/>
  <p:tag name="KSO_WM_UNIT_LINE_FILL_TYPE" val="2"/>
  <p:tag name="KSO_WM_UNIT_USESOURCEFORMAT_APPLY" val="1"/>
</p:tagLst>
</file>

<file path=ppt/tags/tag41.xml><?xml version="1.0" encoding="utf-8"?>
<p:tagLst xmlns:p="http://schemas.openxmlformats.org/presentationml/2006/main">
  <p:tag name="PA" val="v5.2.3"/>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6_1"/>
  <p:tag name="KSO_WM_UNIT_ID" val="mixed20199729_1*ζ_h_i*1_6_1"/>
  <p:tag name="KSO_WM_TEMPLATE_CATEGORY" val="mixed"/>
  <p:tag name="KSO_WM_TEMPLATE_INDEX" val="20199729"/>
  <p:tag name="KSO_WM_UNIT_LAYERLEVEL" val="1_1_1"/>
  <p:tag name="KSO_WM_TAG_VERSION" val="1.0"/>
  <p:tag name="KSO_WM_BEAUTIFY_FLAG" val="#wm#"/>
  <p:tag name="KSO_WM_UNIT_FLASH_PICTURE_RATE" val="2"/>
  <p:tag name="KSO_WM_UNIT_LINE_FORE_SCHEMECOLOR_INDEX" val="14"/>
  <p:tag name="KSO_WM_UNIT_LINE_FILL_TYPE" val="2"/>
  <p:tag name="KSO_WM_UNIT_USESOURCEFORMAT_APPLY" val="1"/>
</p:tagLst>
</file>

<file path=ppt/tags/tag42.xml><?xml version="1.0" encoding="utf-8"?>
<p:tagLst xmlns:p="http://schemas.openxmlformats.org/presentationml/2006/main">
  <p:tag name="PA" val="v5.2.3"/>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7_1"/>
  <p:tag name="KSO_WM_UNIT_ID" val="mixed20199729_1*ζ_h_i*1_7_1"/>
  <p:tag name="KSO_WM_TEMPLATE_CATEGORY" val="mixed"/>
  <p:tag name="KSO_WM_TEMPLATE_INDEX" val="20199729"/>
  <p:tag name="KSO_WM_UNIT_LAYERLEVEL" val="1_1_1"/>
  <p:tag name="KSO_WM_TAG_VERSION" val="1.0"/>
  <p:tag name="KSO_WM_BEAUTIFY_FLAG" val="#wm#"/>
  <p:tag name="KSO_WM_UNIT_FLASH_PICTURE_RATE" val="2"/>
  <p:tag name="KSO_WM_UNIT_LINE_FORE_SCHEMECOLOR_INDEX" val="14"/>
  <p:tag name="KSO_WM_UNIT_LINE_FILL_TYPE" val="2"/>
  <p:tag name="KSO_WM_UNIT_USESOURCEFORMAT_APPLY" val="1"/>
</p:tagLst>
</file>

<file path=ppt/tags/tag43.xml><?xml version="1.0" encoding="utf-8"?>
<p:tagLst xmlns:p="http://schemas.openxmlformats.org/presentationml/2006/main">
  <p:tag name="PA" val="v5.2.3"/>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8_1"/>
  <p:tag name="KSO_WM_UNIT_ID" val="mixed20199729_1*ζ_h_i*1_8_1"/>
  <p:tag name="KSO_WM_TEMPLATE_CATEGORY" val="mixed"/>
  <p:tag name="KSO_WM_TEMPLATE_INDEX" val="20199729"/>
  <p:tag name="KSO_WM_UNIT_LAYERLEVEL" val="1_1_1"/>
  <p:tag name="KSO_WM_TAG_VERSION" val="1.0"/>
  <p:tag name="KSO_WM_BEAUTIFY_FLAG" val="#wm#"/>
  <p:tag name="KSO_WM_UNIT_FLASH_PICTURE_RATE" val="2"/>
  <p:tag name="KSO_WM_UNIT_LINE_FORE_SCHEMECOLOR_INDEX" val="14"/>
  <p:tag name="KSO_WM_UNIT_LINE_FILL_TYPE" val="2"/>
  <p:tag name="KSO_WM_UNIT_USESOURCEFORMAT_APPLY" val="1"/>
</p:tagLst>
</file>

<file path=ppt/tags/tag44.xml><?xml version="1.0" encoding="utf-8"?>
<p:tagLst xmlns:p="http://schemas.openxmlformats.org/presentationml/2006/main">
  <p:tag name="PA" val="v5.2.3"/>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29_1*ζ_h_i*1_1_1"/>
  <p:tag name="KSO_WM_TEMPLATE_CATEGORY" val="mixed"/>
  <p:tag name="KSO_WM_TEMPLATE_INDEX" val="20199729"/>
  <p:tag name="KSO_WM_UNIT_LAYERLEVEL" val="1_1_1"/>
  <p:tag name="KSO_WM_TAG_VERSION" val="1.0"/>
  <p:tag name="KSO_WM_BEAUTIFY_FLAG" val="#wm#"/>
  <p:tag name="KSO_WM_UNIT_FLASH_PICTURE_RATE" val="2"/>
  <p:tag name="KSO_WM_UNIT_LINE_FORE_SCHEMECOLOR_INDEX" val="14"/>
  <p:tag name="KSO_WM_UNIT_LINE_FILL_TYPE" val="2"/>
  <p:tag name="KSO_WM_UNIT_USESOURCEFORMAT_APPLY" val="1"/>
</p:tagLst>
</file>

<file path=ppt/tags/tag45.xml><?xml version="1.0" encoding="utf-8"?>
<p:tagLst xmlns:p="http://schemas.openxmlformats.org/presentationml/2006/main">
  <p:tag name="PA" val="v5.2.3"/>
  <p:tag name="RESOURCELIBID_ANIM" val="965"/>
  <p:tag name="KSO_WM_UNIT_DIAGRAM_MODELTYPE" val="flashPicture"/>
  <p:tag name="KSO_WM_UNIT_VALUE" val="1743*1743"/>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29_1*ζ_h_d*1_4_1"/>
  <p:tag name="KSO_WM_TEMPLATE_CATEGORY" val="mixed"/>
  <p:tag name="KSO_WM_TEMPLATE_INDEX" val="20199729"/>
  <p:tag name="KSO_WM_UNIT_LAYERLEVEL" val="1_1_1"/>
  <p:tag name="KSO_WM_TAG_VERSION" val="1.0"/>
  <p:tag name="KSO_WM_BEAUTIFY_FLAG" val="#wm#"/>
  <p:tag name="KSO_WM_UNIT_FLASH_PICTURE_RATE" val="2"/>
  <p:tag name="KSO_WM_UNIT_USESOURCEFORMAT_APPLY" val="1"/>
</p:tagLst>
</file>

<file path=ppt/tags/tag46.xml><?xml version="1.0" encoding="utf-8"?>
<p:tagLst xmlns:p="http://schemas.openxmlformats.org/presentationml/2006/main">
  <p:tag name="PA" val="v5.2.3"/>
  <p:tag name="RESOURCELIBID_ANIM" val="965"/>
  <p:tag name="KSO_WM_UNIT_DIAGRAM_MODELTYPE" val="flashPicture"/>
  <p:tag name="KSO_WM_UNIT_VALUE" val="1743*1743"/>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29_1*ζ_h_d*1_5_1"/>
  <p:tag name="KSO_WM_TEMPLATE_CATEGORY" val="mixed"/>
  <p:tag name="KSO_WM_TEMPLATE_INDEX" val="20199729"/>
  <p:tag name="KSO_WM_UNIT_LAYERLEVEL" val="1_1_1"/>
  <p:tag name="KSO_WM_TAG_VERSION" val="1.0"/>
  <p:tag name="KSO_WM_BEAUTIFY_FLAG" val="#wm#"/>
  <p:tag name="KSO_WM_UNIT_FLASH_PICTURE_RATE" val="2"/>
  <p:tag name="KSO_WM_UNIT_USESOURCEFORMAT_APPLY" val="1"/>
</p:tagLst>
</file>

<file path=ppt/tags/tag47.xml><?xml version="1.0" encoding="utf-8"?>
<p:tagLst xmlns:p="http://schemas.openxmlformats.org/presentationml/2006/main">
  <p:tag name="PA" val="v5.2.3"/>
  <p:tag name="RESOURCELIBID_ANIM" val="965"/>
  <p:tag name="KSO_WM_UNIT_DIAGRAM_MODELTYPE" val="flashPicture"/>
  <p:tag name="KSO_WM_UNIT_VALUE" val="1743*1743"/>
  <p:tag name="KSO_WM_UNIT_HIGHLIGHT" val="0"/>
  <p:tag name="KSO_WM_UNIT_COMPATIBLE" val="0"/>
  <p:tag name="KSO_WM_UNIT_DIAGRAM_ISNUMVISUAL" val="0"/>
  <p:tag name="KSO_WM_UNIT_DIAGRAM_ISREFERUNIT" val="0"/>
  <p:tag name="KSO_WM_DIAGRAM_GROUP_CODE" val="ζ1-1"/>
  <p:tag name="KSO_WM_UNIT_TYPE" val="ζ_h_d"/>
  <p:tag name="KSO_WM_UNIT_INDEX" val="1_6_1"/>
  <p:tag name="KSO_WM_UNIT_ID" val="mixed20199729_1*ζ_h_d*1_6_1"/>
  <p:tag name="KSO_WM_TEMPLATE_CATEGORY" val="mixed"/>
  <p:tag name="KSO_WM_TEMPLATE_INDEX" val="20199729"/>
  <p:tag name="KSO_WM_UNIT_LAYERLEVEL" val="1_1_1"/>
  <p:tag name="KSO_WM_TAG_VERSION" val="1.0"/>
  <p:tag name="KSO_WM_BEAUTIFY_FLAG" val="#wm#"/>
  <p:tag name="KSO_WM_UNIT_FLASH_PICTURE_RATE" val="2"/>
  <p:tag name="KSO_WM_UNIT_USESOURCEFORMAT_APPLY" val="1"/>
</p:tagLst>
</file>

<file path=ppt/tags/tag48.xml><?xml version="1.0" encoding="utf-8"?>
<p:tagLst xmlns:p="http://schemas.openxmlformats.org/presentationml/2006/main">
  <p:tag name="PA" val="v5.2.3"/>
  <p:tag name="RESOURCELIBID_ANIM" val="965"/>
  <p:tag name="KSO_WM_UNIT_DIAGRAM_MODELTYPE" val="flashPicture"/>
  <p:tag name="KSO_WM_UNIT_VALUE" val="1743*1743"/>
  <p:tag name="KSO_WM_UNIT_HIGHLIGHT" val="0"/>
  <p:tag name="KSO_WM_UNIT_COMPATIBLE" val="0"/>
  <p:tag name="KSO_WM_UNIT_DIAGRAM_ISNUMVISUAL" val="0"/>
  <p:tag name="KSO_WM_UNIT_DIAGRAM_ISREFERUNIT" val="0"/>
  <p:tag name="KSO_WM_DIAGRAM_GROUP_CODE" val="ζ1-1"/>
  <p:tag name="KSO_WM_UNIT_TYPE" val="ζ_h_d"/>
  <p:tag name="KSO_WM_UNIT_INDEX" val="1_7_1"/>
  <p:tag name="KSO_WM_UNIT_ID" val="mixed20199729_1*ζ_h_d*1_7_1"/>
  <p:tag name="KSO_WM_TEMPLATE_CATEGORY" val="mixed"/>
  <p:tag name="KSO_WM_TEMPLATE_INDEX" val="20199729"/>
  <p:tag name="KSO_WM_UNIT_LAYERLEVEL" val="1_1_1"/>
  <p:tag name="KSO_WM_TAG_VERSION" val="1.0"/>
  <p:tag name="KSO_WM_BEAUTIFY_FLAG" val="#wm#"/>
  <p:tag name="KSO_WM_UNIT_FLASH_PICTURE_RATE" val="2"/>
  <p:tag name="KSO_WM_UNIT_USESOURCEFORMAT_APPLY" val="1"/>
</p:tagLst>
</file>

<file path=ppt/tags/tag49.xml><?xml version="1.0" encoding="utf-8"?>
<p:tagLst xmlns:p="http://schemas.openxmlformats.org/presentationml/2006/main">
  <p:tag name="PA" val="v5.2.3"/>
  <p:tag name="RESOURCELIBID_ANIM" val="965"/>
  <p:tag name="KSO_WM_UNIT_DIAGRAM_MODELTYPE" val="flashPicture"/>
  <p:tag name="KSO_WM_UNIT_VALUE" val="1743*1743"/>
  <p:tag name="KSO_WM_UNIT_HIGHLIGHT" val="0"/>
  <p:tag name="KSO_WM_UNIT_COMPATIBLE" val="0"/>
  <p:tag name="KSO_WM_UNIT_DIAGRAM_ISNUMVISUAL" val="0"/>
  <p:tag name="KSO_WM_UNIT_DIAGRAM_ISREFERUNIT" val="0"/>
  <p:tag name="KSO_WM_DIAGRAM_GROUP_CODE" val="ζ1-1"/>
  <p:tag name="KSO_WM_UNIT_TYPE" val="ζ_h_d"/>
  <p:tag name="KSO_WM_UNIT_INDEX" val="1_8_1"/>
  <p:tag name="KSO_WM_UNIT_ID" val="mixed20199729_1*ζ_h_d*1_8_1"/>
  <p:tag name="KSO_WM_TEMPLATE_CATEGORY" val="mixed"/>
  <p:tag name="KSO_WM_TEMPLATE_INDEX" val="20199729"/>
  <p:tag name="KSO_WM_UNIT_LAYERLEVEL" val="1_1_1"/>
  <p:tag name="KSO_WM_TAG_VERSION" val="1.0"/>
  <p:tag name="KSO_WM_BEAUTIFY_FLAG" val="#wm#"/>
  <p:tag name="KSO_WM_UNIT_FLASH_PICTURE_RATE" val="2"/>
  <p:tag name="KSO_WM_UNIT_USESOURCEFORMAT_APPLY" val="1"/>
</p:tagLst>
</file>

<file path=ppt/tags/tag5.xml><?xml version="1.0" encoding="utf-8"?>
<p:tagLst xmlns:p="http://schemas.openxmlformats.org/presentationml/2006/main">
  <p:tag name="KSO_WM_BEAUTIFY_FLAG" val="#wm#"/>
  <p:tag name="KSO_WM_UNIT_TYPE" val="l_h_i"/>
  <p:tag name="KSO_WM_UNIT_INDEX" val="1_1_1"/>
  <p:tag name="KSO_WM_UNIT_ID" val="diagram19882022_6*l_h_i*1_1_1"/>
  <p:tag name="KSO_WM_TEMPLATE_INDEX" val="19882022"/>
  <p:tag name="KSO_WM_TAG_VERSION" val="2.0"/>
  <p:tag name="KSO_WM_DIAGRAM_GROUP_CODE" val="l1-1"/>
  <p:tag name="KSO_WM_UNIT_SUBTYPE" val="d"/>
</p:tagLst>
</file>

<file path=ppt/tags/tag50.xml><?xml version="1.0" encoding="utf-8"?>
<p:tagLst xmlns:p="http://schemas.openxmlformats.org/presentationml/2006/main">
  <p:tag name="KSO_WM_UNIT_PLACING_PICTURE_USER_VIEWPORT" val="{&quot;height&quot;:1230,&quot;width&quot;:3662.5007874015746}"/>
</p:tagLst>
</file>

<file path=ppt/tags/tag51.xml><?xml version="1.0" encoding="utf-8"?>
<p:tagLst xmlns:p="http://schemas.openxmlformats.org/presentationml/2006/main">
  <p:tag name="KSO_WM_SLIDE_ID" val="diagram20200538_1"/>
  <p:tag name="KSO_WM_TEMPLATE_SUBCATEGORY" val="10"/>
  <p:tag name="KSO_WM_SLIDE_TYPE" val="text"/>
  <p:tag name="KSO_WM_SLIDE_SUBTYPE" val="picTxt"/>
  <p:tag name="KSO_WM_SLIDE_ITEM_CNT" val="4"/>
  <p:tag name="KSO_WM_SLIDE_INDEX" val="1"/>
  <p:tag name="KSO_WM_SLIDE_SIZE" val="617.979*494.348"/>
  <p:tag name="KSO_WM_SLIDE_POSITION" val="317.413*22.8511"/>
  <p:tag name="KSO_WM_DIAGRAM_GROUP_CODE" val="ζ1-1"/>
  <p:tag name="KSO_WM_SLIDE_DIAGTYPE" val="ζ"/>
  <p:tag name="KSO_WM_TAG_VERSION" val="1.0"/>
  <p:tag name="KSO_WM_BEAUTIFY_FLAG" val="#wm#"/>
  <p:tag name="KSO_WM_TEMPLATE_CATEGORY" val="diagram"/>
  <p:tag name="KSO_WM_TEMPLATE_INDEX" val="20200538"/>
  <p:tag name="KSO_WM_SLIDE_LAYOUT" val="a_b_f_ζ"/>
  <p:tag name="KSO_WM_SLIDE_LAYOUT_CNT" val="1_1_3_1"/>
  <p:tag name="KSO_WM_UNIT_FLASH_PICTURE_TYPE" val="0"/>
</p:tagLst>
</file>

<file path=ppt/tags/tag52.xml><?xml version="1.0" encoding="utf-8"?>
<p:tagLst xmlns:p="http://schemas.openxmlformats.org/presentationml/2006/main">
  <p:tag name="KSO_WM_UNIT_PLACING_PICTURE_USER_VIEWPORT" val="{&quot;height&quot;:1230,&quot;width&quot;:3662.5007874015746}"/>
</p:tagLst>
</file>

<file path=ppt/tags/tag53.xml><?xml version="1.0" encoding="utf-8"?>
<p:tagLst xmlns:p="http://schemas.openxmlformats.org/presentationml/2006/main">
  <p:tag name="KSO_WM_UNIT_PLACING_PICTURE_USER_VIEWPORT" val="{&quot;height&quot;:1230,&quot;width&quot;:3662.5007874015746}"/>
</p:tagLst>
</file>

<file path=ppt/tags/tag54.xml><?xml version="1.0" encoding="utf-8"?>
<p:tagLst xmlns:p="http://schemas.openxmlformats.org/presentationml/2006/main">
  <p:tag name="KSO_WM_UNIT_PLACING_PICTURE_USER_VIEWPORT" val="{&quot;height&quot;:1230,&quot;width&quot;:3662.5007874015746}"/>
</p:tagLst>
</file>

<file path=ppt/tags/tag55.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5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5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58.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59.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1_1*ζ_h_d*1_4_1"/>
  <p:tag name="KSO_WM_TEMPLATE_CATEGORY" val="mixed"/>
  <p:tag name="KSO_WM_TEMPLATE_INDEX" val="20199731"/>
  <p:tag name="KSO_WM_UNIT_LAYERLEVEL" val="1_1_1"/>
  <p:tag name="KSO_WM_TAG_VERSION" val="1.0"/>
  <p:tag name="KSO_WM_BEAUTIFY_FLAG" val="#wm#"/>
  <p:tag name="KSO_WM_UNIT_FLASH_PICTURE_RATE" val="2"/>
</p:tagLst>
</file>

<file path=ppt/tags/tag6.xml><?xml version="1.0" encoding="utf-8"?>
<p:tagLst xmlns:p="http://schemas.openxmlformats.org/presentationml/2006/main">
  <p:tag name="KSO_WM_BEAUTIFY_FLAG" val="#wm#"/>
  <p:tag name="KSO_WM_UNIT_TYPE" val="l_h_a"/>
  <p:tag name="KSO_WM_UNIT_INDEX" val="1_1_1"/>
  <p:tag name="KSO_WM_UNIT_ID" val="diagram19882022_6*l_h_a*1_1_1"/>
  <p:tag name="KSO_WM_TEMPLATE_INDEX" val="19882022"/>
  <p:tag name="KSO_WM_TAG_VERSION" val="2.0"/>
  <p:tag name="KSO_WM_DIAGRAM_GROUP_CODE" val="l1-1"/>
</p:tagLst>
</file>

<file path=ppt/tags/tag60.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1_1*ζ_h_d*1_4_1"/>
  <p:tag name="KSO_WM_TEMPLATE_CATEGORY" val="mixed"/>
  <p:tag name="KSO_WM_TEMPLATE_INDEX" val="20199731"/>
  <p:tag name="KSO_WM_UNIT_LAYERLEVEL" val="1_1_1"/>
  <p:tag name="KSO_WM_TAG_VERSION" val="1.0"/>
  <p:tag name="KSO_WM_BEAUTIFY_FLAG" val="#wm#"/>
  <p:tag name="KSO_WM_UNIT_FLASH_PICTURE_RATE" val="2"/>
</p:tagLst>
</file>

<file path=ppt/tags/tag61.xml><?xml version="1.0" encoding="utf-8"?>
<p:tagLst xmlns:p="http://schemas.openxmlformats.org/presentationml/2006/main">
  <p:tag name="KSO_WM_UNIT_FLASH_PICTURE_TYPE" val="0"/>
</p:tagLst>
</file>

<file path=ppt/tags/tag62.xml><?xml version="1.0" encoding="utf-8"?>
<p:tagLst xmlns:p="http://schemas.openxmlformats.org/presentationml/2006/main">
  <p:tag name="KSO_WM_UNIT_PLACING_PICTURE_USER_VIEWPORT" val="{&quot;height&quot;:1230,&quot;width&quot;:3662.5007874015746}"/>
</p:tagLst>
</file>

<file path=ppt/tags/tag63.xml><?xml version="1.0" encoding="utf-8"?>
<p:tagLst xmlns:p="http://schemas.openxmlformats.org/presentationml/2006/main">
  <p:tag name="KSO_WM_UNIT_PLACING_PICTURE_USER_VIEWPORT" val="{&quot;height&quot;:1230,&quot;width&quot;:3662.5007874015746}"/>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PLACING_PICTURE_USER_VIEWPORT" val="{&quot;height&quot;:1230,&quot;width&quot;:3662.5007874015746}"/>
</p:tagLst>
</file>

<file path=ppt/tags/tag6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67.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68.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69.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7.xml><?xml version="1.0" encoding="utf-8"?>
<p:tagLst xmlns:p="http://schemas.openxmlformats.org/presentationml/2006/main">
  <p:tag name="KSO_WM_BEAUTIFY_FLAG" val="#wm#"/>
  <p:tag name="KSO_WM_UNIT_TYPE" val="l_h_i"/>
  <p:tag name="KSO_WM_UNIT_INDEX" val="1_2_2"/>
  <p:tag name="KSO_WM_UNIT_ID" val="diagram19882022_6*l_h_i*1_2_2"/>
  <p:tag name="KSO_WM_TEMPLATE_INDEX" val="19882022"/>
  <p:tag name="KSO_WM_TAG_VERSION" val="2.0"/>
  <p:tag name="KSO_WM_DIAGRAM_GROUP_CODE" val="l1-1"/>
</p:tagLst>
</file>

<file path=ppt/tags/tag70.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71.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1_1*ζ_h_d*1_4_1"/>
  <p:tag name="KSO_WM_TEMPLATE_CATEGORY" val="mixed"/>
  <p:tag name="KSO_WM_TEMPLATE_INDEX" val="20199731"/>
  <p:tag name="KSO_WM_UNIT_LAYERLEVEL" val="1_1_1"/>
  <p:tag name="KSO_WM_TAG_VERSION" val="1.0"/>
  <p:tag name="KSO_WM_BEAUTIFY_FLAG" val="#wm#"/>
  <p:tag name="KSO_WM_UNIT_FLASH_PICTURE_RATE" val="2"/>
</p:tagLst>
</file>

<file path=ppt/tags/tag72.xml><?xml version="1.0" encoding="utf-8"?>
<p:tagLst xmlns:p="http://schemas.openxmlformats.org/presentationml/2006/main">
  <p:tag name="KSO_WM_UNIT_FLASH_PICTURE_TYPE" val="0"/>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UNIT_PLACING_PICTURE_USER_VIEWPORT" val="{&quot;height&quot;:1230,&quot;width&quot;:3662.5007874015746}"/>
</p:tagLst>
</file>

<file path=ppt/tags/tag75.xml><?xml version="1.0" encoding="utf-8"?>
<p:tagLst xmlns:p="http://schemas.openxmlformats.org/presentationml/2006/main">
  <p:tag name="KSO_WM_UNIT_PLACING_PICTURE_USER_VIEWPORT" val="{&quot;height&quot;:1230,&quot;width&quot;:3662.5007874015746}"/>
</p:tagLst>
</file>

<file path=ppt/tags/tag76.xml><?xml version="1.0" encoding="utf-8"?>
<p:tagLst xmlns:p="http://schemas.openxmlformats.org/presentationml/2006/main">
  <p:tag name="KSO_WM_UNIT_PLACING_PICTURE_USER_VIEWPORT" val="{&quot;height&quot;:1230,&quot;width&quot;:3662.5007874015746}"/>
</p:tagLst>
</file>

<file path=ppt/tags/tag77.xml><?xml version="1.0" encoding="utf-8"?>
<p:tagLst xmlns:p="http://schemas.openxmlformats.org/presentationml/2006/main">
  <p:tag name="KSO_WM_UNIT_PLACING_PICTURE_USER_VIEWPORT" val="{&quot;height&quot;:1230,&quot;width&quot;:3662.5007874015746}"/>
</p:tagLst>
</file>

<file path=ppt/tags/tag78.xml><?xml version="1.0" encoding="utf-8"?>
<p:tagLst xmlns:p="http://schemas.openxmlformats.org/presentationml/2006/main">
  <p:tag name="KSO_WM_UNIT_TABLE_BEAUTIFY" val="smartTable{60c02ed1-fe0a-4675-8676-631898b44e27}"/>
</p:tagLst>
</file>

<file path=ppt/tags/tag79.xml><?xml version="1.0" encoding="utf-8"?>
<p:tagLst xmlns:p="http://schemas.openxmlformats.org/presentationml/2006/main">
  <p:tag name="KSO_WM_UNIT_PLACING_PICTURE_USER_VIEWPORT" val="{&quot;height&quot;:1230,&quot;width&quot;:3662.5007874015746}"/>
</p:tagLst>
</file>

<file path=ppt/tags/tag8.xml><?xml version="1.0" encoding="utf-8"?>
<p:tagLst xmlns:p="http://schemas.openxmlformats.org/presentationml/2006/main">
  <p:tag name="KSO_WM_BEAUTIFY_FLAG" val="#wm#"/>
  <p:tag name="KSO_WM_UNIT_TYPE" val="l_h_i"/>
  <p:tag name="KSO_WM_UNIT_INDEX" val="1_2_3"/>
  <p:tag name="KSO_WM_UNIT_ID" val="diagram19882022_6*l_h_i*1_2_3"/>
  <p:tag name="KSO_WM_TEMPLATE_INDEX" val="19882022"/>
  <p:tag name="KSO_WM_TAG_VERSION" val="2.0"/>
  <p:tag name="KSO_WM_DIAGRAM_GROUP_CODE" val="l1-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UNIT_PLACING_PICTURE_USER_VIEWPORT" val="{&quot;height&quot;:1230,&quot;width&quot;:3662.5007874015746}"/>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PA" val="v3.0.0"/>
</p:tagLst>
</file>

<file path=ppt/tags/tag86.xml><?xml version="1.0" encoding="utf-8"?>
<p:tagLst xmlns:p="http://schemas.openxmlformats.org/presentationml/2006/main">
  <p:tag name="KSO_WM_UNIT_PLACING_PICTURE_USER_VIEWPORT" val="{&quot;height&quot;:1230,&quot;width&quot;:3662.5007874015746}"/>
</p:tagLst>
</file>

<file path=ppt/tags/tag87.xml><?xml version="1.0" encoding="utf-8"?>
<p:tagLst xmlns:p="http://schemas.openxmlformats.org/presentationml/2006/main">
  <p:tag name="KSO_WM_UNIT_TABLE_BEAUTIFY" val="smartTable{fc80a5e8-1a99-4308-90b8-097498854351}"/>
  <p:tag name="TABLE_ENDDRAG_ORIGIN_RECT" val="501*311"/>
  <p:tag name="TABLE_ENDDRAG_RECT" val="243*195*501*311"/>
</p:tagLst>
</file>

<file path=ppt/tags/tag88.xml><?xml version="1.0" encoding="utf-8"?>
<p:tagLst xmlns:p="http://schemas.openxmlformats.org/presentationml/2006/main">
  <p:tag name="PA" val="v3.0.0"/>
</p:tagLst>
</file>

<file path=ppt/tags/tag89.xml><?xml version="1.0" encoding="utf-8"?>
<p:tagLst xmlns:p="http://schemas.openxmlformats.org/presentationml/2006/main">
  <p:tag name="KSO_WM_UNIT_PLACING_PICTURE_USER_VIEWPORT" val="{&quot;height&quot;:1230,&quot;width&quot;:3662.5007874015746}"/>
</p:tagLst>
</file>

<file path=ppt/tags/tag9.xml><?xml version="1.0" encoding="utf-8"?>
<p:tagLst xmlns:p="http://schemas.openxmlformats.org/presentationml/2006/main">
  <p:tag name="KSO_WM_BEAUTIFY_FLAG" val="#wm#"/>
  <p:tag name="KSO_WM_UNIT_TYPE" val="l_h_i"/>
  <p:tag name="KSO_WM_UNIT_INDEX" val="1_2_1"/>
  <p:tag name="KSO_WM_UNIT_ID" val="diagram19882022_6*l_h_i*1_2_1"/>
  <p:tag name="KSO_WM_TEMPLATE_INDEX" val="19882022"/>
  <p:tag name="KSO_WM_TAG_VERSION" val="2.0"/>
  <p:tag name="KSO_WM_DIAGRAM_GROUP_CODE" val="l1-1"/>
  <p:tag name="KSO_WM_UNIT_SUBTYPE" val="d"/>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PA" val="v3.0.0"/>
</p:tagLst>
</file>

<file path=ppt/tags/tag92.xml><?xml version="1.0" encoding="utf-8"?>
<p:tagLst xmlns:p="http://schemas.openxmlformats.org/presentationml/2006/main">
  <p:tag name="KSO_WM_UNIT_PLACING_PICTURE_USER_VIEWPORT" val="{&quot;height&quot;:1230,&quot;width&quot;:3662.5007874015746}"/>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PA" val="v3.0.0"/>
</p:tagLst>
</file>

<file path=ppt/tags/tag95.xml><?xml version="1.0" encoding="utf-8"?>
<p:tagLst xmlns:p="http://schemas.openxmlformats.org/presentationml/2006/main">
  <p:tag name="KSO_WM_UNIT_PLACING_PICTURE_USER_VIEWPORT" val="{&quot;height&quot;:1230,&quot;width&quot;:3662.5007874015746}"/>
</p:tagLst>
</file>

<file path=ppt/tags/tag96.xml><?xml version="1.0" encoding="utf-8"?>
<p:tagLst xmlns:p="http://schemas.openxmlformats.org/presentationml/2006/main">
  <p:tag name="KSO_WM_UNIT_PLACING_PICTURE_USER_VIEWPORT" val="{&quot;height&quot;:1230,&quot;width&quot;:3662.5007874015746}"/>
</p:tagLst>
</file>

<file path=ppt/tags/tag97.xml><?xml version="1.0" encoding="utf-8"?>
<p:tagLst xmlns:p="http://schemas.openxmlformats.org/presentationml/2006/main">
  <p:tag name="KSO_WM_UNIT_TABLE_BEAUTIFY" val="smartTable{ffa5d393-d98c-4ade-a875-fa8f1a02ca1e}"/>
  <p:tag name="TABLE_ENDDRAG_ORIGIN_RECT" val="645*278"/>
  <p:tag name="TABLE_ENDDRAG_RECT" val="146*154*645*278"/>
</p:tagLst>
</file>

<file path=ppt/tags/tag98.xml><?xml version="1.0" encoding="utf-8"?>
<p:tagLst xmlns:p="http://schemas.openxmlformats.org/presentationml/2006/main">
  <p:tag name="KSO_WM_UNIT_PLACING_PICTURE_USER_VIEWPORT" val="{&quot;height&quot;:1230,&quot;width&quot;:3662.5007874015746}"/>
</p:tagLst>
</file>

<file path=ppt/tags/tag99.xml><?xml version="1.0" encoding="utf-8"?>
<p:tagLst xmlns:p="http://schemas.openxmlformats.org/presentationml/2006/main">
  <p:tag name="KSO_WM_UNIT_PLACING_PICTURE_USER_VIEWPORT" val="{&quot;height&quot;:1230,&quot;width&quot;:3662.500787401574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7C7C7C"/>
      </a:folHlink>
    </a:clrScheme>
    <a:fontScheme name="kizles0y">
      <a:majorFont>
        <a:latin typeface="Century Gothic"/>
        <a:ea typeface="思源黑体 CN Bold"/>
        <a:cs typeface=""/>
      </a:majorFont>
      <a:minorFont>
        <a:latin typeface="Century Gothic"/>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B0F0"/>
      </a:hlink>
      <a:folHlink>
        <a:srgbClr val="7C7C7C"/>
      </a:folHlink>
    </a:clrScheme>
    <a:fontScheme name="kizles0y">
      <a:majorFont>
        <a:latin typeface="Century Gothic"/>
        <a:ea typeface="思源黑体 CN Bold"/>
        <a:cs typeface=""/>
      </a:majorFont>
      <a:minorFont>
        <a:latin typeface="Century Gothic"/>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7C7C7C"/>
      </a:folHlink>
    </a:clrScheme>
    <a:fontScheme name="kizles0y">
      <a:majorFont>
        <a:latin typeface="Century Gothic"/>
        <a:ea typeface="思源黑体 CN Bold"/>
        <a:cs typeface=""/>
      </a:majorFont>
      <a:minorFont>
        <a:latin typeface="Century Gothic"/>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3113</Words>
  <Application>WPS 演示</Application>
  <PresentationFormat>宽屏</PresentationFormat>
  <Paragraphs>450</Paragraphs>
  <Slides>51</Slides>
  <Notes>0</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51</vt:i4>
      </vt:variant>
    </vt:vector>
  </HeadingPairs>
  <TitlesOfParts>
    <vt:vector size="71" baseType="lpstr">
      <vt:lpstr>Arial</vt:lpstr>
      <vt:lpstr>宋体</vt:lpstr>
      <vt:lpstr>Wingdings</vt:lpstr>
      <vt:lpstr>Century Gothic</vt:lpstr>
      <vt:lpstr>思源黑体 CN Bold</vt:lpstr>
      <vt:lpstr>黑体</vt:lpstr>
      <vt:lpstr>Aller Light</vt:lpstr>
      <vt:lpstr>Roboto</vt:lpstr>
      <vt:lpstr>微软雅黑</vt:lpstr>
      <vt:lpstr>Arial Unicode MS</vt:lpstr>
      <vt:lpstr>Calibri</vt:lpstr>
      <vt:lpstr>等线 Light</vt:lpstr>
      <vt:lpstr>等线</vt:lpstr>
      <vt:lpstr>DejaVu Math TeX Gyre</vt:lpstr>
      <vt:lpstr>Times New Roman</vt:lpstr>
      <vt:lpstr>思源黑体 CN Bold</vt:lpstr>
      <vt:lpstr>Office 主题​​</vt:lpstr>
      <vt:lpstr>1_Office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Original Dream</cp:lastModifiedBy>
  <cp:revision>27</cp:revision>
  <dcterms:created xsi:type="dcterms:W3CDTF">2020-03-21T07:08:00Z</dcterms:created>
  <dcterms:modified xsi:type="dcterms:W3CDTF">2022-12-29T08:44:29Z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KSOTemplateUUID">
    <vt:lpwstr>v1.0_mb_wSgCtZK7/CxzS0duKsqzMQ==</vt:lpwstr>
  </property>
  <property fmtid="{D5CDD505-2E9C-101B-9397-08002B2CF9AE}" pid="4" name="ICV">
    <vt:lpwstr>078D0FA4F95B4A8594717884D01BA6AD</vt:lpwstr>
  </property>
</Properties>
</file>